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0.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1.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6.xml" ContentType="application/vnd.openxmlformats-officedocument.theme+xml"/>
  <Override PartName="/ppt/slideLayouts/slideLayout137.xml" ContentType="application/vnd.openxmlformats-officedocument.presentationml.slideLayout+xml"/>
  <Override PartName="/ppt/theme/theme1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0.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21.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22.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2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4.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25.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6.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98" r:id="rId5"/>
    <p:sldMasterId id="2147483710" r:id="rId6"/>
    <p:sldMasterId id="2147483728" r:id="rId7"/>
    <p:sldMasterId id="2147483746" r:id="rId8"/>
    <p:sldMasterId id="2147483752" r:id="rId9"/>
    <p:sldMasterId id="2147483764" r:id="rId10"/>
    <p:sldMasterId id="2147483770" r:id="rId11"/>
    <p:sldMasterId id="2147483776" r:id="rId12"/>
    <p:sldMasterId id="2147483794" r:id="rId13"/>
    <p:sldMasterId id="2147483823" r:id="rId14"/>
    <p:sldMasterId id="2147483830" r:id="rId15"/>
    <p:sldMasterId id="2147483842" r:id="rId16"/>
    <p:sldMasterId id="2147483856" r:id="rId17"/>
    <p:sldMasterId id="2147483858" r:id="rId18"/>
    <p:sldMasterId id="2147483882" r:id="rId19"/>
    <p:sldMasterId id="2147483895" r:id="rId20"/>
    <p:sldMasterId id="2147483921" r:id="rId21"/>
    <p:sldMasterId id="2147483934" r:id="rId22"/>
    <p:sldMasterId id="2147483947" r:id="rId23"/>
    <p:sldMasterId id="2147483960" r:id="rId24"/>
    <p:sldMasterId id="2147483973" r:id="rId25"/>
    <p:sldMasterId id="2147483979" r:id="rId26"/>
    <p:sldMasterId id="2147483985" r:id="rId27"/>
  </p:sldMasterIdLst>
  <p:notesMasterIdLst>
    <p:notesMasterId r:id="rId135"/>
  </p:notesMasterIdLst>
  <p:sldIdLst>
    <p:sldId id="256" r:id="rId28"/>
    <p:sldId id="328" r:id="rId29"/>
    <p:sldId id="329" r:id="rId30"/>
    <p:sldId id="330" r:id="rId31"/>
    <p:sldId id="331" r:id="rId32"/>
    <p:sldId id="332" r:id="rId33"/>
    <p:sldId id="318" r:id="rId34"/>
    <p:sldId id="344" r:id="rId35"/>
    <p:sldId id="257" r:id="rId36"/>
    <p:sldId id="258" r:id="rId37"/>
    <p:sldId id="316" r:id="rId38"/>
    <p:sldId id="317" r:id="rId39"/>
    <p:sldId id="259" r:id="rId40"/>
    <p:sldId id="321" r:id="rId41"/>
    <p:sldId id="345" r:id="rId42"/>
    <p:sldId id="262" r:id="rId43"/>
    <p:sldId id="263" r:id="rId44"/>
    <p:sldId id="264" r:id="rId45"/>
    <p:sldId id="265" r:id="rId46"/>
    <p:sldId id="266" r:id="rId47"/>
    <p:sldId id="267" r:id="rId48"/>
    <p:sldId id="274" r:id="rId49"/>
    <p:sldId id="275" r:id="rId50"/>
    <p:sldId id="276" r:id="rId51"/>
    <p:sldId id="277" r:id="rId52"/>
    <p:sldId id="278" r:id="rId53"/>
    <p:sldId id="279" r:id="rId54"/>
    <p:sldId id="281" r:id="rId55"/>
    <p:sldId id="451" r:id="rId56"/>
    <p:sldId id="287" r:id="rId57"/>
    <p:sldId id="289" r:id="rId58"/>
    <p:sldId id="290" r:id="rId59"/>
    <p:sldId id="291" r:id="rId60"/>
    <p:sldId id="292" r:id="rId61"/>
    <p:sldId id="408" r:id="rId62"/>
    <p:sldId id="409" r:id="rId63"/>
    <p:sldId id="410" r:id="rId64"/>
    <p:sldId id="411" r:id="rId65"/>
    <p:sldId id="395" r:id="rId66"/>
    <p:sldId id="435" r:id="rId67"/>
    <p:sldId id="436" r:id="rId68"/>
    <p:sldId id="396" r:id="rId69"/>
    <p:sldId id="397" r:id="rId70"/>
    <p:sldId id="398" r:id="rId71"/>
    <p:sldId id="399" r:id="rId72"/>
    <p:sldId id="400" r:id="rId73"/>
    <p:sldId id="407" r:id="rId74"/>
    <p:sldId id="460" r:id="rId75"/>
    <p:sldId id="452" r:id="rId76"/>
    <p:sldId id="453" r:id="rId77"/>
    <p:sldId id="454" r:id="rId78"/>
    <p:sldId id="446" r:id="rId79"/>
    <p:sldId id="447" r:id="rId80"/>
    <p:sldId id="448" r:id="rId81"/>
    <p:sldId id="449" r:id="rId82"/>
    <p:sldId id="450" r:id="rId83"/>
    <p:sldId id="439" r:id="rId84"/>
    <p:sldId id="445" r:id="rId85"/>
    <p:sldId id="442" r:id="rId86"/>
    <p:sldId id="443" r:id="rId87"/>
    <p:sldId id="444" r:id="rId88"/>
    <p:sldId id="437" r:id="rId89"/>
    <p:sldId id="441" r:id="rId90"/>
    <p:sldId id="455" r:id="rId91"/>
    <p:sldId id="456" r:id="rId92"/>
    <p:sldId id="434" r:id="rId93"/>
    <p:sldId id="458" r:id="rId94"/>
    <p:sldId id="433" r:id="rId95"/>
    <p:sldId id="427" r:id="rId96"/>
    <p:sldId id="428" r:id="rId97"/>
    <p:sldId id="429" r:id="rId98"/>
    <p:sldId id="423" r:id="rId99"/>
    <p:sldId id="361" r:id="rId100"/>
    <p:sldId id="363" r:id="rId101"/>
    <p:sldId id="365" r:id="rId102"/>
    <p:sldId id="366" r:id="rId103"/>
    <p:sldId id="367" r:id="rId104"/>
    <p:sldId id="368" r:id="rId105"/>
    <p:sldId id="364" r:id="rId106"/>
    <p:sldId id="347" r:id="rId107"/>
    <p:sldId id="355" r:id="rId108"/>
    <p:sldId id="339" r:id="rId109"/>
    <p:sldId id="340" r:id="rId110"/>
    <p:sldId id="392" r:id="rId111"/>
    <p:sldId id="393" r:id="rId112"/>
    <p:sldId id="406" r:id="rId113"/>
    <p:sldId id="369" r:id="rId114"/>
    <p:sldId id="370" r:id="rId115"/>
    <p:sldId id="459" r:id="rId116"/>
    <p:sldId id="422" r:id="rId117"/>
    <p:sldId id="371" r:id="rId118"/>
    <p:sldId id="372" r:id="rId119"/>
    <p:sldId id="373"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12" r:id="rId133"/>
    <p:sldId id="313"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4660"/>
  </p:normalViewPr>
  <p:slideViewPr>
    <p:cSldViewPr snapToGrid="0">
      <p:cViewPr varScale="1">
        <p:scale>
          <a:sx n="92" d="100"/>
          <a:sy n="92" d="100"/>
        </p:scale>
        <p:origin x="4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slideMaster" Target="slideMasters/slideMaster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80.xml"/><Relationship Id="rId11" Type="http://schemas.openxmlformats.org/officeDocument/2006/relationships/slideMaster" Target="slideMasters/slideMaster11.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28" Type="http://schemas.openxmlformats.org/officeDocument/2006/relationships/slide" Target="slides/slide101.xml"/><Relationship Id="rId5" Type="http://schemas.openxmlformats.org/officeDocument/2006/relationships/slideMaster" Target="slideMasters/slideMaster5.xml"/><Relationship Id="rId90" Type="http://schemas.openxmlformats.org/officeDocument/2006/relationships/slide" Target="slides/slide63.xml"/><Relationship Id="rId95" Type="http://schemas.openxmlformats.org/officeDocument/2006/relationships/slide" Target="slides/slide68.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113" Type="http://schemas.openxmlformats.org/officeDocument/2006/relationships/slide" Target="slides/slide86.xml"/><Relationship Id="rId118" Type="http://schemas.openxmlformats.org/officeDocument/2006/relationships/slide" Target="slides/slide91.xml"/><Relationship Id="rId134" Type="http://schemas.openxmlformats.org/officeDocument/2006/relationships/slide" Target="slides/slide107.xml"/><Relationship Id="rId139" Type="http://schemas.openxmlformats.org/officeDocument/2006/relationships/tableStyles" Target="tableStyles.xml"/><Relationship Id="rId80" Type="http://schemas.openxmlformats.org/officeDocument/2006/relationships/slide" Target="slides/slide53.xml"/><Relationship Id="rId85" Type="http://schemas.openxmlformats.org/officeDocument/2006/relationships/slide" Target="slides/slide5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notesMaster" Target="notesMasters/notesMaster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7" Type="http://schemas.openxmlformats.org/officeDocument/2006/relationships/slideMaster" Target="slideMasters/slideMaster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xml"/><Relationship Id="rId24" Type="http://schemas.openxmlformats.org/officeDocument/2006/relationships/slideMaster" Target="slideMasters/slideMaster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presProps" Target="presProps.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8" Type="http://schemas.openxmlformats.org/officeDocument/2006/relationships/slideMaster" Target="slideMasters/slideMaster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 Type="http://schemas.openxmlformats.org/officeDocument/2006/relationships/slideMaster" Target="slideMasters/slideMaster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slideMaster" Target="slideMasters/slideMaster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695A0-863D-4843-A9F5-E6D6068E48C4}" type="datetimeFigureOut">
              <a:rPr lang="en-IN" smtClean="0"/>
              <a:t>20-04-2024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0CBAE-F821-4DF3-B83F-EDBFD4360CA7}" type="slidenum">
              <a:rPr lang="en-IN" smtClean="0"/>
              <a:t>‹#›</a:t>
            </a:fld>
            <a:endParaRPr lang="en-IN"/>
          </a:p>
        </p:txBody>
      </p:sp>
    </p:spTree>
    <p:extLst>
      <p:ext uri="{BB962C8B-B14F-4D97-AF65-F5344CB8AC3E}">
        <p14:creationId xmlns:p14="http://schemas.microsoft.com/office/powerpoint/2010/main" val="19483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a1aecf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a1aecf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54953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6d4f6b02b4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218181"/>
              </a:lnSpc>
              <a:spcBef>
                <a:spcPts val="1400"/>
              </a:spcBef>
              <a:spcAft>
                <a:spcPts val="0"/>
              </a:spcAft>
              <a:buSzPts val="1100"/>
              <a:buNone/>
            </a:pPr>
            <a:r>
              <a:rPr lang="en" sz="1500">
                <a:solidFill>
                  <a:srgbClr val="242424"/>
                </a:solidFill>
                <a:highlight>
                  <a:srgbClr val="FFFFFF"/>
                </a:highlight>
                <a:latin typeface="Georgia"/>
                <a:ea typeface="Georgia"/>
                <a:cs typeface="Georgia"/>
                <a:sym typeface="Georgia"/>
              </a:rPr>
              <a:t>MoE works similarly. It is a combination of multiple small Neural networks known as ‘Experts’ which are trained and capable of handling particular data and performing specialised tasks. Then there is a ‘Gating network’ (the aggregator in the Q&amp;A example) which predicts which response is best suited to address the request.</a:t>
            </a:r>
            <a:endParaRPr sz="1500">
              <a:solidFill>
                <a:srgbClr val="242424"/>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512" name="Google Shape;512;g26d4f6b02b4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948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c94771ef3a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c94771ef3a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88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c94771ef3a_0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c94771ef3a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525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c94771ef3a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c94771ef3a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46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87057557c2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638" name="Google Shape;638;g287057557c2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949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87057557c2_0_3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highlight>
                  <a:srgbClr val="FBFFFF"/>
                </a:highlight>
                <a:latin typeface="Roboto"/>
                <a:ea typeface="Roboto"/>
                <a:cs typeface="Roboto"/>
                <a:sym typeface="Roboto"/>
              </a:rPr>
              <a:t>CNNs learn more high-level/abstract features per layer</a:t>
            </a: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a:highlight>
                  <a:srgbClr val="FBFFFF"/>
                </a:highlight>
                <a:latin typeface="Roboto"/>
                <a:ea typeface="Roboto"/>
                <a:cs typeface="Roboto"/>
                <a:sym typeface="Roboto"/>
              </a:rPr>
              <a:t>E.g. baby sees a cat once or twice and can generalize to all cats, but models need to see them much more</a:t>
            </a:r>
            <a:endParaRPr>
              <a:highlight>
                <a:srgbClr val="FBFFFF"/>
              </a:highlight>
              <a:latin typeface="Roboto"/>
              <a:ea typeface="Roboto"/>
              <a:cs typeface="Roboto"/>
              <a:sym typeface="Roboto"/>
            </a:endParaRPr>
          </a:p>
        </p:txBody>
      </p:sp>
      <p:sp>
        <p:nvSpPr>
          <p:cNvPr id="647" name="Google Shape;647;g287057557c2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526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87057557c2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highlight>
                  <a:srgbClr val="FBFFFF"/>
                </a:highlight>
                <a:latin typeface="Roboto"/>
                <a:ea typeface="Roboto"/>
                <a:cs typeface="Roboto"/>
                <a:sym typeface="Roboto"/>
              </a:rPr>
              <a:t>Factor 3: - “peer reflection” (machine-machine interaction) and “human feedback” (machine-human interaction)</a:t>
            </a: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a:highlight>
                  <a:srgbClr val="FBFFFF"/>
                </a:highlight>
                <a:latin typeface="Roboto"/>
                <a:ea typeface="Roboto"/>
                <a:cs typeface="Roboto"/>
                <a:sym typeface="Roboto"/>
              </a:rPr>
              <a:t>Factor 4: are “benchmarks” really assessing them appropriately?</a:t>
            </a:r>
            <a:endParaRPr>
              <a:highlight>
                <a:srgbClr val="FBFFFF"/>
              </a:highlight>
              <a:latin typeface="Roboto"/>
              <a:ea typeface="Roboto"/>
              <a:cs typeface="Roboto"/>
              <a:sym typeface="Roboto"/>
            </a:endParaRPr>
          </a:p>
        </p:txBody>
      </p:sp>
      <p:sp>
        <p:nvSpPr>
          <p:cNvPr id="656" name="Google Shape;656;g287057557c2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7811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87057557c2_0_4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666" name="Google Shape;666;g287057557c2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6013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87057557c2_0_4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675" name="Google Shape;675;g287057557c2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841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87057557c2_0_6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684" name="Google Shape;684;g287057557c2_0_6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1557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52B299A-A7E0-47FC-BE7C-153FB7A4911F}" type="slidenum">
              <a:rPr lang="en-IN" smtClean="0">
                <a:solidFill>
                  <a:prstClr val="black"/>
                </a:solidFill>
              </a:rPr>
              <a:pPr/>
              <a:t>10</a:t>
            </a:fld>
            <a:endParaRPr lang="en-IN">
              <a:solidFill>
                <a:prstClr val="black"/>
              </a:solidFill>
            </a:endParaRPr>
          </a:p>
        </p:txBody>
      </p:sp>
    </p:spTree>
    <p:extLst>
      <p:ext uri="{BB962C8B-B14F-4D97-AF65-F5344CB8AC3E}">
        <p14:creationId xmlns:p14="http://schemas.microsoft.com/office/powerpoint/2010/main" val="3898878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c94771ef3a_0_9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693" name="Google Shape;693;g2c94771ef3a_0_9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204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c94771ef3a_0_9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702" name="Google Shape;702;g2c94771ef3a_0_9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831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c94771ef3a_0_9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711" name="Google Shape;711;g2c94771ef3a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513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c94771ef3a_0_9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720" name="Google Shape;720;g2c94771ef3a_0_9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72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7057557c2_0_4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729" name="Google Shape;729;g287057557c2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953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c94771ef3a_0_10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738" name="Google Shape;738;g2c94771ef3a_0_10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5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87057557c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287057557c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219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52B299A-A7E0-47FC-BE7C-153FB7A4911F}" type="slidenum">
              <a:rPr lang="en-IN" smtClean="0">
                <a:solidFill>
                  <a:prstClr val="black"/>
                </a:solidFill>
              </a:rPr>
              <a:pPr/>
              <a:t>18</a:t>
            </a:fld>
            <a:endParaRPr lang="en-IN">
              <a:solidFill>
                <a:prstClr val="black"/>
              </a:solidFill>
            </a:endParaRPr>
          </a:p>
        </p:txBody>
      </p:sp>
    </p:spTree>
    <p:extLst>
      <p:ext uri="{BB962C8B-B14F-4D97-AF65-F5344CB8AC3E}">
        <p14:creationId xmlns:p14="http://schemas.microsoft.com/office/powerpoint/2010/main" val="239777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720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87057557c2_0_3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463" name="Google Shape;463;g287057557c2_0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128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87057557c2_0_3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481" name="Google Shape;481;g287057557c2_0_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9376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87057557c2_0_3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492" name="Google Shape;492;g287057557c2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32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c94771ef3a_0_9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highlight>
                <a:srgbClr val="FBFFFF"/>
              </a:highlight>
              <a:latin typeface="Roboto"/>
              <a:ea typeface="Roboto"/>
              <a:cs typeface="Roboto"/>
              <a:sym typeface="Roboto"/>
            </a:endParaRPr>
          </a:p>
          <a:p>
            <a:pPr marL="0" lvl="0" indent="0" algn="l" rtl="0">
              <a:lnSpc>
                <a:spcPct val="218181"/>
              </a:lnSpc>
              <a:spcBef>
                <a:spcPts val="14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MoE works similarly. It is a combination of multiple small Neural networks known as ‘Experts’ which are trained and capable of handling particular data and performing specialised tasks. Then there is a ‘Gating network’ (the aggregator in the Q&amp;A example) which predicts which response is best suited to address the request.</a:t>
            </a:r>
            <a:endParaRPr sz="1500">
              <a:solidFill>
                <a:srgbClr val="242424"/>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a:highlight>
                <a:srgbClr val="FBFFFF"/>
              </a:highlight>
              <a:latin typeface="Roboto"/>
              <a:ea typeface="Roboto"/>
              <a:cs typeface="Roboto"/>
              <a:sym typeface="Roboto"/>
            </a:endParaRPr>
          </a:p>
        </p:txBody>
      </p:sp>
      <p:sp>
        <p:nvSpPr>
          <p:cNvPr id="502" name="Google Shape;502;g2c94771ef3a_0_9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6686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33476C4-D773-43A7-A006-1FD42FA14844}"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2335173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476C4-D773-43A7-A006-1FD42FA14844}"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25181833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122220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306186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965876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990689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755549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431587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530048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18" name="Google Shape;18;p2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9247459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6098656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Clr>
                <a:schemeClr val="dk1"/>
              </a:buClr>
              <a:buSzPts val="3200"/>
              <a:buChar char="•"/>
              <a:defRPr sz="32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8875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476C4-D773-43A7-A006-1FD42FA14844}"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13446328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2"/>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2067136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988256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619566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470807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809823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663812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959031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51449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83123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40921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70112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486733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952773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072966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311035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A40D88-6459-B04C-A8EE-0A4DADB8F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473DD8D-3BF8-1C45-A7C1-3ABC249DDD9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B63C2A6-4EF4-BE4F-82E1-F2DF951478CD}"/>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219A68F-BFB1-8A4F-AB26-22C6F1368A6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51189CD5-6125-8249-9AB4-8EDDB0CD7CBE}"/>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26499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76C67D-DD08-5147-A0E7-FE9F9A353C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82E5D77-075F-C940-B936-DED0CCA19B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52840C1-CA2C-D84F-BF80-45E759053E86}"/>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B20023C-53D0-3F44-8BF4-66C399E2DC1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67B2C1D-8B23-B940-A73C-EDE8FF302CDD}"/>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354100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3249AA-152D-F74B-A560-296E1617A849}"/>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386D014-91FE-6D43-87F2-3DF0D1EDD81C}"/>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69F79B5-339D-D049-9B1A-5FB50AB104BB}"/>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7BFB84F6-4081-8E4F-8510-8628F9FEF87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886A5B2-B2F2-C849-8676-38E43D626094}"/>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1804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6C446F-87A9-FE4C-9785-BAD2642C5F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4B14624-D044-5D4E-A6EA-B933C85840A4}"/>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E549A61-0C3D-BD42-B0DA-B02D8613CEC0}"/>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9521EB8F-17A9-0149-A15E-6510417340F5}"/>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894B0C7-F3C2-A546-87DA-9636D9D3588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901156DB-DF1D-9941-8DC7-FD413BED39D3}"/>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2884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3C61F5-55E2-B047-B6CD-A43762A5FE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8A1FF1B3-8997-BE47-827A-0F2EDB8F7FD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8E186BA-CA8E-1547-B9DD-CC3C30E154DE}"/>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7D037A9-FD0F-B44F-AC2D-AA50BFA3030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30A356D7-8A82-4A48-9611-6EBB28F4E373}"/>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4BDDE6E7-F64F-874F-A4B6-40A3F8A34709}"/>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469E14FD-7CB2-EC4F-B3B4-6E11189CF2F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53772DAD-EEFD-834A-B115-921F62CBE0DD}"/>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1530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C61515-5661-934A-801D-2CB0D7F682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CA34AF9D-1F9B-364D-AA80-94D97792B22C}"/>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DAC5896D-57C9-DB4E-9B8B-143F14056051}"/>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02FB08BE-5790-C645-8C3D-8CA1394CB4A0}"/>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164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830769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DD44D5C-59FD-5747-B51A-359263B299BB}"/>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7DE6EC40-F80C-5442-BF84-825965AFA1E1}"/>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660B2176-54BB-F040-AB6D-6E2AAB87BCC6}"/>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75504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A3F19D-0B62-F44E-BDB5-35A16B92B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E4DA1BE-CB8D-9D42-8335-87B9950FDB9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6967621-E88F-FA43-8A7A-C2CA290C6EB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3186E60-3507-7A46-A847-01BFAF11F87E}"/>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64203C6-D9E9-E84E-A7ED-5586144C676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EE6EEE11-85E1-C04C-A8C2-7979B36FF819}"/>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99664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FE9547-DBD4-194F-9F94-B40A68493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433A793-B5F2-624D-8BBF-14063B65D682}"/>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 xmlns:a16="http://schemas.microsoft.com/office/drawing/2014/main" id="{55EB4669-7ACD-2348-98E9-41603C315BA8}"/>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7AC5549-2E48-824E-B37D-4D2F2828E822}"/>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1E059C9E-D165-A142-AF8B-9C1BD5B0B516}"/>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F98BBEE9-4709-DD43-9B06-C9FDBA0131DE}"/>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25131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CF6FFB-4F8E-6845-A5B4-302931B034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AEB268C8-30F6-EB4B-AB9B-3C174A9130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9B41776-6C3C-034B-8B53-9895EDC802C1}"/>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3D6123A-979E-9445-996D-E49AF116992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4F53744F-181E-C74E-AE9D-FD1B260D8B01}"/>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77541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D18F349-6851-E34F-8D6A-B0B0EF658299}"/>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040AE66-F0E9-3640-A28F-CBBD7F48BC34}"/>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46862C-E715-CB45-8AAA-75993EEC25DE}"/>
              </a:ext>
            </a:extLst>
          </p:cNvPr>
          <p:cNvSpPr>
            <a:spLocks noGrp="1"/>
          </p:cNvSpPr>
          <p:nvPr>
            <p:ph type="dt" sz="half" idx="10"/>
          </p:nvPr>
        </p:nvSpPr>
        <p:spPr/>
        <p:txBody>
          <a:body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07AEA59-4D9D-C847-9EB8-CB46F92C2CD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FFC8A68-BDBD-D748-8F2D-88FA1CE9C0B4}"/>
              </a:ext>
            </a:extLst>
          </p:cNvPr>
          <p:cNvSpPr>
            <a:spLocks noGrp="1"/>
          </p:cNvSpPr>
          <p:nvPr>
            <p:ph type="sldNum" sz="quarter" idx="12"/>
          </p:nvPr>
        </p:nvSpPr>
        <p:spPr/>
        <p:txBody>
          <a:body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91088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7020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450015" y="244887"/>
            <a:ext cx="704500" cy="646383"/>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9" name="组合 18"/>
          <p:cNvGrpSpPr/>
          <p:nvPr userDrawn="1"/>
        </p:nvGrpSpPr>
        <p:grpSpPr>
          <a:xfrm>
            <a:off x="5770162" y="6656159"/>
            <a:ext cx="692257" cy="126133"/>
            <a:chOff x="3510366" y="-2733"/>
            <a:chExt cx="1300959" cy="237042"/>
          </a:xfrm>
        </p:grpSpPr>
        <p:sp>
          <p:nvSpPr>
            <p:cNvPr id="20" name="椭圆 19"/>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椭圆 20"/>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椭圆 21"/>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Tree>
    <p:extLst>
      <p:ext uri="{BB962C8B-B14F-4D97-AF65-F5344CB8AC3E}">
        <p14:creationId xmlns:p14="http://schemas.microsoft.com/office/powerpoint/2010/main" val="8129566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a:xfrm>
            <a:off x="377667" y="427737"/>
            <a:ext cx="6797992" cy="677108"/>
          </a:xfrm>
        </p:spPr>
        <p:txBody>
          <a:bodyPr/>
          <a:lstStyle/>
          <a:p>
            <a:r>
              <a:rPr lang="en-US" noProof="0"/>
              <a:t>Title</a:t>
            </a:r>
          </a:p>
        </p:txBody>
      </p:sp>
      <p:sp>
        <p:nvSpPr>
          <p:cNvPr id="3" name="Text 2"/>
          <p:cNvSpPr>
            <a:spLocks noGrp="1"/>
          </p:cNvSpPr>
          <p:nvPr>
            <p:ph type="body" idx="1"/>
          </p:nvPr>
        </p:nvSpPr>
        <p:spPr>
          <a:xfrm>
            <a:off x="377667" y="2459483"/>
            <a:ext cx="6797992" cy="2856167"/>
          </a:xfrm>
        </p:spPr>
        <p:txBody>
          <a:bodyPr/>
          <a:lstStyle/>
          <a:p>
            <a:pPr lvl="0"/>
            <a:r>
              <a:rPr lang="en-US" noProof="0"/>
              <a:t>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Holder 4"/>
          <p:cNvSpPr>
            <a:spLocks noGrp="1" noChangeArrowheads="1"/>
          </p:cNvSpPr>
          <p:nvPr>
            <p:ph type="ftr" sz="quarter" idx="10"/>
          </p:nvPr>
        </p:nvSpPr>
        <p:spPr>
          <a:ln/>
        </p:spPr>
        <p:txBody>
          <a:bodyPr/>
          <a:lstStyle>
            <a:lvl1pPr>
              <a:defRPr/>
            </a:lvl1pPr>
          </a:lstStyle>
          <a:p>
            <a:endParaRPr lang="en-US">
              <a:solidFill>
                <a:prstClr val="black"/>
              </a:solidFill>
            </a:endParaRPr>
          </a:p>
        </p:txBody>
      </p:sp>
      <p:sp>
        <p:nvSpPr>
          <p:cNvPr id="5" name="Holder 5"/>
          <p:cNvSpPr>
            <a:spLocks noGrp="1" noChangeArrowheads="1"/>
          </p:cNvSpPr>
          <p:nvPr>
            <p:ph type="dt" sz="half" idx="11"/>
          </p:nvPr>
        </p:nvSpPr>
        <p:spPr>
          <a:ln/>
        </p:spPr>
        <p:txBody>
          <a:bodyPr/>
          <a:lstStyle>
            <a:lvl1pPr>
              <a:defRPr/>
            </a:lvl1pPr>
          </a:lstStyle>
          <a:p>
            <a:fld id="{EC3A3741-38FE-451B-9FEA-3D8F91414C04}" type="datetime1">
              <a:rPr lang="en-US">
                <a:solidFill>
                  <a:prstClr val="black"/>
                </a:solidFill>
              </a:rPr>
              <a:pPr/>
              <a:t>4/20/2024</a:t>
            </a:fld>
            <a:endParaRPr lang="en-US">
              <a:solidFill>
                <a:prstClr val="black"/>
              </a:solidFill>
            </a:endParaRPr>
          </a:p>
        </p:txBody>
      </p:sp>
      <p:sp>
        <p:nvSpPr>
          <p:cNvPr id="6" name="Holder 6"/>
          <p:cNvSpPr>
            <a:spLocks noGrp="1"/>
          </p:cNvSpPr>
          <p:nvPr>
            <p:ph type="sldNum" sz="quarter" idx="12"/>
          </p:nvPr>
        </p:nvSpPr>
        <p:spPr/>
        <p:txBody>
          <a:bodyPr/>
          <a:lstStyle>
            <a:lvl1pPr>
              <a:defRPr/>
            </a:lvl1pPr>
          </a:lstStyle>
          <a:p>
            <a:fld id="{2AC0EC1A-6388-4B82-8EA5-8D2826079FFE}" type="slidenum">
              <a:rPr/>
              <a:pPr/>
              <a:t>‹#›</a:t>
            </a:fld>
            <a:endParaRPr/>
          </a:p>
        </p:txBody>
      </p:sp>
    </p:spTree>
    <p:extLst>
      <p:ext uri="{BB962C8B-B14F-4D97-AF65-F5344CB8AC3E}">
        <p14:creationId xmlns:p14="http://schemas.microsoft.com/office/powerpoint/2010/main" val="511856681"/>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510363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49311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8665365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386646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43672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648032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58089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128490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90756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6933880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118505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0D2F1D4-6878-4535-9F9B-085528A87701}" type="datetimeFigureOut">
              <a:rPr lang="en-IN">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9F8ABD2-7FAF-46BE-A0B2-AAE8A129410D}"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829315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218469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658138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5593369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373410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494170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18765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229728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7875841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6657563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07570376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084088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71160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982830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46111" y="452719"/>
            <a:ext cx="9404800" cy="14004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l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1103312" y="2052919"/>
            <a:ext cx="8946800" cy="4195600"/>
          </a:xfrm>
          <a:prstGeom prst="rect">
            <a:avLst/>
          </a:prstGeom>
          <a:noFill/>
          <a:ln>
            <a:noFill/>
          </a:ln>
        </p:spPr>
        <p:txBody>
          <a:bodyPr spcFirstLastPara="1" wrap="square" lIns="68575" tIns="34275" rIns="68575" bIns="34275" anchor="t" anchorCtr="0">
            <a:normAutofit/>
          </a:bodyPr>
          <a:lstStyle>
            <a:lvl1pPr marL="609585" lvl="0" indent="-397923" algn="l" rtl="0">
              <a:lnSpc>
                <a:spcPct val="100000"/>
              </a:lnSpc>
              <a:spcBef>
                <a:spcPts val="1067"/>
              </a:spcBef>
              <a:spcAft>
                <a:spcPts val="0"/>
              </a:spcAft>
              <a:buSzPts val="1100"/>
              <a:buChar char="►"/>
              <a:defRPr/>
            </a:lvl1pPr>
            <a:lvl2pPr marL="1219170" lvl="1" indent="-397923" algn="l" rtl="0">
              <a:lnSpc>
                <a:spcPct val="100000"/>
              </a:lnSpc>
              <a:spcBef>
                <a:spcPts val="1067"/>
              </a:spcBef>
              <a:spcAft>
                <a:spcPts val="0"/>
              </a:spcAft>
              <a:buSzPts val="1100"/>
              <a:buChar char="►"/>
              <a:defRPr/>
            </a:lvl2pPr>
            <a:lvl3pPr marL="1828754" lvl="2" indent="-397923" algn="l" rtl="0">
              <a:lnSpc>
                <a:spcPct val="100000"/>
              </a:lnSpc>
              <a:spcBef>
                <a:spcPts val="1067"/>
              </a:spcBef>
              <a:spcAft>
                <a:spcPts val="0"/>
              </a:spcAft>
              <a:buSzPts val="1100"/>
              <a:buChar char="►"/>
              <a:defRPr/>
            </a:lvl3pPr>
            <a:lvl4pPr marL="2438339" lvl="3" indent="-397923" algn="l" rtl="0">
              <a:lnSpc>
                <a:spcPct val="100000"/>
              </a:lnSpc>
              <a:spcBef>
                <a:spcPts val="1067"/>
              </a:spcBef>
              <a:spcAft>
                <a:spcPts val="0"/>
              </a:spcAft>
              <a:buSzPts val="1100"/>
              <a:buChar char="►"/>
              <a:defRPr/>
            </a:lvl4pPr>
            <a:lvl5pPr marL="3047924" lvl="4" indent="-397923" algn="l" rtl="0">
              <a:lnSpc>
                <a:spcPct val="100000"/>
              </a:lnSpc>
              <a:spcBef>
                <a:spcPts val="1067"/>
              </a:spcBef>
              <a:spcAft>
                <a:spcPts val="0"/>
              </a:spcAft>
              <a:buSzPts val="1100"/>
              <a:buChar char="►"/>
              <a:defRPr/>
            </a:lvl5pPr>
            <a:lvl6pPr marL="3657509" lvl="5" indent="-397923" algn="l" rtl="0">
              <a:lnSpc>
                <a:spcPct val="100000"/>
              </a:lnSpc>
              <a:spcBef>
                <a:spcPts val="1067"/>
              </a:spcBef>
              <a:spcAft>
                <a:spcPts val="0"/>
              </a:spcAft>
              <a:buSzPts val="1100"/>
              <a:buChar char="►"/>
              <a:defRPr/>
            </a:lvl6pPr>
            <a:lvl7pPr marL="4267093" lvl="6" indent="-397923" algn="l" rtl="0">
              <a:lnSpc>
                <a:spcPct val="100000"/>
              </a:lnSpc>
              <a:spcBef>
                <a:spcPts val="1067"/>
              </a:spcBef>
              <a:spcAft>
                <a:spcPts val="0"/>
              </a:spcAft>
              <a:buSzPts val="1100"/>
              <a:buChar char="►"/>
              <a:defRPr/>
            </a:lvl7pPr>
            <a:lvl8pPr marL="4876678" lvl="7" indent="-397923" algn="l" rtl="0">
              <a:lnSpc>
                <a:spcPct val="100000"/>
              </a:lnSpc>
              <a:spcBef>
                <a:spcPts val="1067"/>
              </a:spcBef>
              <a:spcAft>
                <a:spcPts val="0"/>
              </a:spcAft>
              <a:buSzPts val="1100"/>
              <a:buChar char="►"/>
              <a:defRPr/>
            </a:lvl8pPr>
            <a:lvl9pPr marL="5486263" lvl="8" indent="-397923" algn="l" rtl="0">
              <a:lnSpc>
                <a:spcPct val="100000"/>
              </a:lnSpc>
              <a:spcBef>
                <a:spcPts val="1067"/>
              </a:spcBef>
              <a:spcAft>
                <a:spcPts val="0"/>
              </a:spcAft>
              <a:buSzPts val="1100"/>
              <a:buChar char="►"/>
              <a:defRPr/>
            </a:lvl9pPr>
          </a:lstStyle>
          <a:p>
            <a:endParaRPr/>
          </a:p>
        </p:txBody>
      </p:sp>
      <p:sp>
        <p:nvSpPr>
          <p:cNvPr id="53" name="Google Shape;53;p13"/>
          <p:cNvSpPr txBox="1">
            <a:spLocks noGrp="1"/>
          </p:cNvSpPr>
          <p:nvPr>
            <p:ph type="dt" idx="10"/>
          </p:nvPr>
        </p:nvSpPr>
        <p:spPr>
          <a:xfrm rot="5400000">
            <a:off x="10155539" y="1790801"/>
            <a:ext cx="990800" cy="3048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4" name="Google Shape;54;p13"/>
          <p:cNvSpPr txBox="1">
            <a:spLocks noGrp="1"/>
          </p:cNvSpPr>
          <p:nvPr>
            <p:ph type="ftr" idx="11"/>
          </p:nvPr>
        </p:nvSpPr>
        <p:spPr>
          <a:xfrm rot="5400000">
            <a:off x="8951471" y="3225400"/>
            <a:ext cx="3860000" cy="3048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5" name="Google Shape;55;p13"/>
          <p:cNvSpPr txBox="1">
            <a:spLocks noGrp="1"/>
          </p:cNvSpPr>
          <p:nvPr>
            <p:ph type="sldNum" idx="12"/>
          </p:nvPr>
        </p:nvSpPr>
        <p:spPr>
          <a:xfrm>
            <a:off x="10352540" y="295729"/>
            <a:ext cx="838400" cy="7676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
              <a:pPr/>
              <a:t>‹#›</a:t>
            </a:fld>
            <a:endParaRPr/>
          </a:p>
        </p:txBody>
      </p:sp>
    </p:spTree>
    <p:extLst>
      <p:ext uri="{BB962C8B-B14F-4D97-AF65-F5344CB8AC3E}">
        <p14:creationId xmlns:p14="http://schemas.microsoft.com/office/powerpoint/2010/main" val="36640907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56352404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01226274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46931383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9896338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282907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6601233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1286394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7216551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889683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468386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5526214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733454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46111" y="452719"/>
            <a:ext cx="9404800" cy="14004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l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1103312" y="2052919"/>
            <a:ext cx="8946800" cy="4195600"/>
          </a:xfrm>
          <a:prstGeom prst="rect">
            <a:avLst/>
          </a:prstGeom>
          <a:noFill/>
          <a:ln>
            <a:noFill/>
          </a:ln>
        </p:spPr>
        <p:txBody>
          <a:bodyPr spcFirstLastPara="1" wrap="square" lIns="68575" tIns="34275" rIns="68575" bIns="34275" anchor="t" anchorCtr="0">
            <a:normAutofit/>
          </a:bodyPr>
          <a:lstStyle>
            <a:lvl1pPr marL="609585" lvl="0" indent="-397923" algn="l" rtl="0">
              <a:lnSpc>
                <a:spcPct val="100000"/>
              </a:lnSpc>
              <a:spcBef>
                <a:spcPts val="1067"/>
              </a:spcBef>
              <a:spcAft>
                <a:spcPts val="0"/>
              </a:spcAft>
              <a:buSzPts val="1100"/>
              <a:buChar char="►"/>
              <a:defRPr/>
            </a:lvl1pPr>
            <a:lvl2pPr marL="1219170" lvl="1" indent="-397923" algn="l" rtl="0">
              <a:lnSpc>
                <a:spcPct val="100000"/>
              </a:lnSpc>
              <a:spcBef>
                <a:spcPts val="1067"/>
              </a:spcBef>
              <a:spcAft>
                <a:spcPts val="0"/>
              </a:spcAft>
              <a:buSzPts val="1100"/>
              <a:buChar char="►"/>
              <a:defRPr/>
            </a:lvl2pPr>
            <a:lvl3pPr marL="1828754" lvl="2" indent="-397923" algn="l" rtl="0">
              <a:lnSpc>
                <a:spcPct val="100000"/>
              </a:lnSpc>
              <a:spcBef>
                <a:spcPts val="1067"/>
              </a:spcBef>
              <a:spcAft>
                <a:spcPts val="0"/>
              </a:spcAft>
              <a:buSzPts val="1100"/>
              <a:buChar char="►"/>
              <a:defRPr/>
            </a:lvl3pPr>
            <a:lvl4pPr marL="2438339" lvl="3" indent="-397923" algn="l" rtl="0">
              <a:lnSpc>
                <a:spcPct val="100000"/>
              </a:lnSpc>
              <a:spcBef>
                <a:spcPts val="1067"/>
              </a:spcBef>
              <a:spcAft>
                <a:spcPts val="0"/>
              </a:spcAft>
              <a:buSzPts val="1100"/>
              <a:buChar char="►"/>
              <a:defRPr/>
            </a:lvl4pPr>
            <a:lvl5pPr marL="3047924" lvl="4" indent="-397923" algn="l" rtl="0">
              <a:lnSpc>
                <a:spcPct val="100000"/>
              </a:lnSpc>
              <a:spcBef>
                <a:spcPts val="1067"/>
              </a:spcBef>
              <a:spcAft>
                <a:spcPts val="0"/>
              </a:spcAft>
              <a:buSzPts val="1100"/>
              <a:buChar char="►"/>
              <a:defRPr/>
            </a:lvl5pPr>
            <a:lvl6pPr marL="3657509" lvl="5" indent="-397923" algn="l" rtl="0">
              <a:lnSpc>
                <a:spcPct val="100000"/>
              </a:lnSpc>
              <a:spcBef>
                <a:spcPts val="1067"/>
              </a:spcBef>
              <a:spcAft>
                <a:spcPts val="0"/>
              </a:spcAft>
              <a:buSzPts val="1100"/>
              <a:buChar char="►"/>
              <a:defRPr/>
            </a:lvl6pPr>
            <a:lvl7pPr marL="4267093" lvl="6" indent="-397923" algn="l" rtl="0">
              <a:lnSpc>
                <a:spcPct val="100000"/>
              </a:lnSpc>
              <a:spcBef>
                <a:spcPts val="1067"/>
              </a:spcBef>
              <a:spcAft>
                <a:spcPts val="0"/>
              </a:spcAft>
              <a:buSzPts val="1100"/>
              <a:buChar char="►"/>
              <a:defRPr/>
            </a:lvl7pPr>
            <a:lvl8pPr marL="4876678" lvl="7" indent="-397923" algn="l" rtl="0">
              <a:lnSpc>
                <a:spcPct val="100000"/>
              </a:lnSpc>
              <a:spcBef>
                <a:spcPts val="1067"/>
              </a:spcBef>
              <a:spcAft>
                <a:spcPts val="0"/>
              </a:spcAft>
              <a:buSzPts val="1100"/>
              <a:buChar char="►"/>
              <a:defRPr/>
            </a:lvl8pPr>
            <a:lvl9pPr marL="5486263" lvl="8" indent="-397923" algn="l" rtl="0">
              <a:lnSpc>
                <a:spcPct val="100000"/>
              </a:lnSpc>
              <a:spcBef>
                <a:spcPts val="1067"/>
              </a:spcBef>
              <a:spcAft>
                <a:spcPts val="0"/>
              </a:spcAft>
              <a:buSzPts val="1100"/>
              <a:buChar char="►"/>
              <a:defRPr/>
            </a:lvl9pPr>
          </a:lstStyle>
          <a:p>
            <a:endParaRPr/>
          </a:p>
        </p:txBody>
      </p:sp>
      <p:sp>
        <p:nvSpPr>
          <p:cNvPr id="53" name="Google Shape;53;p13"/>
          <p:cNvSpPr txBox="1">
            <a:spLocks noGrp="1"/>
          </p:cNvSpPr>
          <p:nvPr>
            <p:ph type="dt" idx="10"/>
          </p:nvPr>
        </p:nvSpPr>
        <p:spPr>
          <a:xfrm rot="5400000">
            <a:off x="10155539" y="1790801"/>
            <a:ext cx="990800" cy="3048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4" name="Google Shape;54;p13"/>
          <p:cNvSpPr txBox="1">
            <a:spLocks noGrp="1"/>
          </p:cNvSpPr>
          <p:nvPr>
            <p:ph type="ftr" idx="11"/>
          </p:nvPr>
        </p:nvSpPr>
        <p:spPr>
          <a:xfrm rot="5400000">
            <a:off x="8951471" y="3225400"/>
            <a:ext cx="3860000" cy="3048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5" name="Google Shape;55;p13"/>
          <p:cNvSpPr txBox="1">
            <a:spLocks noGrp="1"/>
          </p:cNvSpPr>
          <p:nvPr>
            <p:ph type="sldNum" idx="12"/>
          </p:nvPr>
        </p:nvSpPr>
        <p:spPr>
          <a:xfrm>
            <a:off x="10352540" y="295729"/>
            <a:ext cx="838400" cy="7676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
              <a:pPr/>
              <a:t>‹#›</a:t>
            </a:fld>
            <a:endParaRPr/>
          </a:p>
        </p:txBody>
      </p:sp>
    </p:spTree>
    <p:extLst>
      <p:ext uri="{BB962C8B-B14F-4D97-AF65-F5344CB8AC3E}">
        <p14:creationId xmlns:p14="http://schemas.microsoft.com/office/powerpoint/2010/main" val="17691885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00195051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748419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51117111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6820127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73687704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4234238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29382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486140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7175951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3110512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24213384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8878600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46111" y="452719"/>
            <a:ext cx="9404800" cy="14004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l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1103312" y="2052919"/>
            <a:ext cx="8946800" cy="4195600"/>
          </a:xfrm>
          <a:prstGeom prst="rect">
            <a:avLst/>
          </a:prstGeom>
          <a:noFill/>
          <a:ln>
            <a:noFill/>
          </a:ln>
        </p:spPr>
        <p:txBody>
          <a:bodyPr spcFirstLastPara="1" wrap="square" lIns="68575" tIns="34275" rIns="68575" bIns="34275" anchor="t" anchorCtr="0">
            <a:normAutofit/>
          </a:bodyPr>
          <a:lstStyle>
            <a:lvl1pPr marL="609585" lvl="0" indent="-397923" algn="l" rtl="0">
              <a:lnSpc>
                <a:spcPct val="100000"/>
              </a:lnSpc>
              <a:spcBef>
                <a:spcPts val="1067"/>
              </a:spcBef>
              <a:spcAft>
                <a:spcPts val="0"/>
              </a:spcAft>
              <a:buSzPts val="1100"/>
              <a:buChar char="►"/>
              <a:defRPr/>
            </a:lvl1pPr>
            <a:lvl2pPr marL="1219170" lvl="1" indent="-397923" algn="l" rtl="0">
              <a:lnSpc>
                <a:spcPct val="100000"/>
              </a:lnSpc>
              <a:spcBef>
                <a:spcPts val="1067"/>
              </a:spcBef>
              <a:spcAft>
                <a:spcPts val="0"/>
              </a:spcAft>
              <a:buSzPts val="1100"/>
              <a:buChar char="►"/>
              <a:defRPr/>
            </a:lvl2pPr>
            <a:lvl3pPr marL="1828754" lvl="2" indent="-397923" algn="l" rtl="0">
              <a:lnSpc>
                <a:spcPct val="100000"/>
              </a:lnSpc>
              <a:spcBef>
                <a:spcPts val="1067"/>
              </a:spcBef>
              <a:spcAft>
                <a:spcPts val="0"/>
              </a:spcAft>
              <a:buSzPts val="1100"/>
              <a:buChar char="►"/>
              <a:defRPr/>
            </a:lvl3pPr>
            <a:lvl4pPr marL="2438339" lvl="3" indent="-397923" algn="l" rtl="0">
              <a:lnSpc>
                <a:spcPct val="100000"/>
              </a:lnSpc>
              <a:spcBef>
                <a:spcPts val="1067"/>
              </a:spcBef>
              <a:spcAft>
                <a:spcPts val="0"/>
              </a:spcAft>
              <a:buSzPts val="1100"/>
              <a:buChar char="►"/>
              <a:defRPr/>
            </a:lvl4pPr>
            <a:lvl5pPr marL="3047924" lvl="4" indent="-397923" algn="l" rtl="0">
              <a:lnSpc>
                <a:spcPct val="100000"/>
              </a:lnSpc>
              <a:spcBef>
                <a:spcPts val="1067"/>
              </a:spcBef>
              <a:spcAft>
                <a:spcPts val="0"/>
              </a:spcAft>
              <a:buSzPts val="1100"/>
              <a:buChar char="►"/>
              <a:defRPr/>
            </a:lvl5pPr>
            <a:lvl6pPr marL="3657509" lvl="5" indent="-397923" algn="l" rtl="0">
              <a:lnSpc>
                <a:spcPct val="100000"/>
              </a:lnSpc>
              <a:spcBef>
                <a:spcPts val="1067"/>
              </a:spcBef>
              <a:spcAft>
                <a:spcPts val="0"/>
              </a:spcAft>
              <a:buSzPts val="1100"/>
              <a:buChar char="►"/>
              <a:defRPr/>
            </a:lvl6pPr>
            <a:lvl7pPr marL="4267093" lvl="6" indent="-397923" algn="l" rtl="0">
              <a:lnSpc>
                <a:spcPct val="100000"/>
              </a:lnSpc>
              <a:spcBef>
                <a:spcPts val="1067"/>
              </a:spcBef>
              <a:spcAft>
                <a:spcPts val="0"/>
              </a:spcAft>
              <a:buSzPts val="1100"/>
              <a:buChar char="►"/>
              <a:defRPr/>
            </a:lvl7pPr>
            <a:lvl8pPr marL="4876678" lvl="7" indent="-397923" algn="l" rtl="0">
              <a:lnSpc>
                <a:spcPct val="100000"/>
              </a:lnSpc>
              <a:spcBef>
                <a:spcPts val="1067"/>
              </a:spcBef>
              <a:spcAft>
                <a:spcPts val="0"/>
              </a:spcAft>
              <a:buSzPts val="1100"/>
              <a:buChar char="►"/>
              <a:defRPr/>
            </a:lvl8pPr>
            <a:lvl9pPr marL="5486263" lvl="8" indent="-397923" algn="l" rtl="0">
              <a:lnSpc>
                <a:spcPct val="100000"/>
              </a:lnSpc>
              <a:spcBef>
                <a:spcPts val="1067"/>
              </a:spcBef>
              <a:spcAft>
                <a:spcPts val="0"/>
              </a:spcAft>
              <a:buSzPts val="1100"/>
              <a:buChar char="►"/>
              <a:defRPr/>
            </a:lvl9pPr>
          </a:lstStyle>
          <a:p>
            <a:endParaRPr/>
          </a:p>
        </p:txBody>
      </p:sp>
      <p:sp>
        <p:nvSpPr>
          <p:cNvPr id="53" name="Google Shape;53;p13"/>
          <p:cNvSpPr txBox="1">
            <a:spLocks noGrp="1"/>
          </p:cNvSpPr>
          <p:nvPr>
            <p:ph type="dt" idx="10"/>
          </p:nvPr>
        </p:nvSpPr>
        <p:spPr>
          <a:xfrm rot="5400000">
            <a:off x="10155539" y="1790801"/>
            <a:ext cx="990800" cy="3048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4" name="Google Shape;54;p13"/>
          <p:cNvSpPr txBox="1">
            <a:spLocks noGrp="1"/>
          </p:cNvSpPr>
          <p:nvPr>
            <p:ph type="ftr" idx="11"/>
          </p:nvPr>
        </p:nvSpPr>
        <p:spPr>
          <a:xfrm rot="5400000">
            <a:off x="8951471" y="3225400"/>
            <a:ext cx="3860000" cy="3048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5" name="Google Shape;55;p13"/>
          <p:cNvSpPr txBox="1">
            <a:spLocks noGrp="1"/>
          </p:cNvSpPr>
          <p:nvPr>
            <p:ph type="sldNum" idx="12"/>
          </p:nvPr>
        </p:nvSpPr>
        <p:spPr>
          <a:xfrm>
            <a:off x="10352540" y="295729"/>
            <a:ext cx="838400" cy="7676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
              <a:pPr/>
              <a:t>‹#›</a:t>
            </a:fld>
            <a:endParaRPr/>
          </a:p>
        </p:txBody>
      </p:sp>
    </p:spTree>
    <p:extLst>
      <p:ext uri="{BB962C8B-B14F-4D97-AF65-F5344CB8AC3E}">
        <p14:creationId xmlns:p14="http://schemas.microsoft.com/office/powerpoint/2010/main" val="227078719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54097215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746961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27653339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20194810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187002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724729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1439179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12567502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7105251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26961783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6019561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099778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46111" y="452719"/>
            <a:ext cx="9404800" cy="14004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l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1103312" y="2052919"/>
            <a:ext cx="8946800" cy="4195600"/>
          </a:xfrm>
          <a:prstGeom prst="rect">
            <a:avLst/>
          </a:prstGeom>
          <a:noFill/>
          <a:ln>
            <a:noFill/>
          </a:ln>
        </p:spPr>
        <p:txBody>
          <a:bodyPr spcFirstLastPara="1" wrap="square" lIns="68575" tIns="34275" rIns="68575" bIns="34275" anchor="t" anchorCtr="0">
            <a:normAutofit/>
          </a:bodyPr>
          <a:lstStyle>
            <a:lvl1pPr marL="609585" lvl="0" indent="-397923" algn="l" rtl="0">
              <a:lnSpc>
                <a:spcPct val="100000"/>
              </a:lnSpc>
              <a:spcBef>
                <a:spcPts val="1067"/>
              </a:spcBef>
              <a:spcAft>
                <a:spcPts val="0"/>
              </a:spcAft>
              <a:buSzPts val="1100"/>
              <a:buChar char="►"/>
              <a:defRPr/>
            </a:lvl1pPr>
            <a:lvl2pPr marL="1219170" lvl="1" indent="-397923" algn="l" rtl="0">
              <a:lnSpc>
                <a:spcPct val="100000"/>
              </a:lnSpc>
              <a:spcBef>
                <a:spcPts val="1067"/>
              </a:spcBef>
              <a:spcAft>
                <a:spcPts val="0"/>
              </a:spcAft>
              <a:buSzPts val="1100"/>
              <a:buChar char="►"/>
              <a:defRPr/>
            </a:lvl2pPr>
            <a:lvl3pPr marL="1828754" lvl="2" indent="-397923" algn="l" rtl="0">
              <a:lnSpc>
                <a:spcPct val="100000"/>
              </a:lnSpc>
              <a:spcBef>
                <a:spcPts val="1067"/>
              </a:spcBef>
              <a:spcAft>
                <a:spcPts val="0"/>
              </a:spcAft>
              <a:buSzPts val="1100"/>
              <a:buChar char="►"/>
              <a:defRPr/>
            </a:lvl3pPr>
            <a:lvl4pPr marL="2438339" lvl="3" indent="-397923" algn="l" rtl="0">
              <a:lnSpc>
                <a:spcPct val="100000"/>
              </a:lnSpc>
              <a:spcBef>
                <a:spcPts val="1067"/>
              </a:spcBef>
              <a:spcAft>
                <a:spcPts val="0"/>
              </a:spcAft>
              <a:buSzPts val="1100"/>
              <a:buChar char="►"/>
              <a:defRPr/>
            </a:lvl4pPr>
            <a:lvl5pPr marL="3047924" lvl="4" indent="-397923" algn="l" rtl="0">
              <a:lnSpc>
                <a:spcPct val="100000"/>
              </a:lnSpc>
              <a:spcBef>
                <a:spcPts val="1067"/>
              </a:spcBef>
              <a:spcAft>
                <a:spcPts val="0"/>
              </a:spcAft>
              <a:buSzPts val="1100"/>
              <a:buChar char="►"/>
              <a:defRPr/>
            </a:lvl5pPr>
            <a:lvl6pPr marL="3657509" lvl="5" indent="-397923" algn="l" rtl="0">
              <a:lnSpc>
                <a:spcPct val="100000"/>
              </a:lnSpc>
              <a:spcBef>
                <a:spcPts val="1067"/>
              </a:spcBef>
              <a:spcAft>
                <a:spcPts val="0"/>
              </a:spcAft>
              <a:buSzPts val="1100"/>
              <a:buChar char="►"/>
              <a:defRPr/>
            </a:lvl6pPr>
            <a:lvl7pPr marL="4267093" lvl="6" indent="-397923" algn="l" rtl="0">
              <a:lnSpc>
                <a:spcPct val="100000"/>
              </a:lnSpc>
              <a:spcBef>
                <a:spcPts val="1067"/>
              </a:spcBef>
              <a:spcAft>
                <a:spcPts val="0"/>
              </a:spcAft>
              <a:buSzPts val="1100"/>
              <a:buChar char="►"/>
              <a:defRPr/>
            </a:lvl7pPr>
            <a:lvl8pPr marL="4876678" lvl="7" indent="-397923" algn="l" rtl="0">
              <a:lnSpc>
                <a:spcPct val="100000"/>
              </a:lnSpc>
              <a:spcBef>
                <a:spcPts val="1067"/>
              </a:spcBef>
              <a:spcAft>
                <a:spcPts val="0"/>
              </a:spcAft>
              <a:buSzPts val="1100"/>
              <a:buChar char="►"/>
              <a:defRPr/>
            </a:lvl8pPr>
            <a:lvl9pPr marL="5486263" lvl="8" indent="-397923" algn="l" rtl="0">
              <a:lnSpc>
                <a:spcPct val="100000"/>
              </a:lnSpc>
              <a:spcBef>
                <a:spcPts val="1067"/>
              </a:spcBef>
              <a:spcAft>
                <a:spcPts val="0"/>
              </a:spcAft>
              <a:buSzPts val="1100"/>
              <a:buChar char="►"/>
              <a:defRPr/>
            </a:lvl9pPr>
          </a:lstStyle>
          <a:p>
            <a:endParaRPr/>
          </a:p>
        </p:txBody>
      </p:sp>
      <p:sp>
        <p:nvSpPr>
          <p:cNvPr id="53" name="Google Shape;53;p13"/>
          <p:cNvSpPr txBox="1">
            <a:spLocks noGrp="1"/>
          </p:cNvSpPr>
          <p:nvPr>
            <p:ph type="dt" idx="10"/>
          </p:nvPr>
        </p:nvSpPr>
        <p:spPr>
          <a:xfrm rot="5400000">
            <a:off x="10155539" y="1790801"/>
            <a:ext cx="990800" cy="3048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4" name="Google Shape;54;p13"/>
          <p:cNvSpPr txBox="1">
            <a:spLocks noGrp="1"/>
          </p:cNvSpPr>
          <p:nvPr>
            <p:ph type="ftr" idx="11"/>
          </p:nvPr>
        </p:nvSpPr>
        <p:spPr>
          <a:xfrm rot="5400000">
            <a:off x="8951471" y="3225400"/>
            <a:ext cx="3860000" cy="3048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5" name="Google Shape;55;p13"/>
          <p:cNvSpPr txBox="1">
            <a:spLocks noGrp="1"/>
          </p:cNvSpPr>
          <p:nvPr>
            <p:ph type="sldNum" idx="12"/>
          </p:nvPr>
        </p:nvSpPr>
        <p:spPr>
          <a:xfrm>
            <a:off x="10352540" y="295729"/>
            <a:ext cx="838400" cy="7676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
              <a:pPr/>
              <a:t>‹#›</a:t>
            </a:fld>
            <a:endParaRPr/>
          </a:p>
        </p:txBody>
      </p:sp>
    </p:spTree>
    <p:extLst>
      <p:ext uri="{BB962C8B-B14F-4D97-AF65-F5344CB8AC3E}">
        <p14:creationId xmlns:p14="http://schemas.microsoft.com/office/powerpoint/2010/main" val="42388794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7999754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6723163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53823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476C4-D773-43A7-A006-1FD42FA14844}"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283368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0085466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869100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00337284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48879608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22649230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242087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20850894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89424626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8720233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46111" y="452719"/>
            <a:ext cx="9404800" cy="14004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l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1103312" y="2052919"/>
            <a:ext cx="8946800" cy="4195600"/>
          </a:xfrm>
          <a:prstGeom prst="rect">
            <a:avLst/>
          </a:prstGeom>
          <a:noFill/>
          <a:ln>
            <a:noFill/>
          </a:ln>
        </p:spPr>
        <p:txBody>
          <a:bodyPr spcFirstLastPara="1" wrap="square" lIns="68575" tIns="34275" rIns="68575" bIns="34275" anchor="t" anchorCtr="0">
            <a:normAutofit/>
          </a:bodyPr>
          <a:lstStyle>
            <a:lvl1pPr marL="609585" lvl="0" indent="-397923" algn="l" rtl="0">
              <a:lnSpc>
                <a:spcPct val="100000"/>
              </a:lnSpc>
              <a:spcBef>
                <a:spcPts val="1067"/>
              </a:spcBef>
              <a:spcAft>
                <a:spcPts val="0"/>
              </a:spcAft>
              <a:buSzPts val="1100"/>
              <a:buChar char="►"/>
              <a:defRPr/>
            </a:lvl1pPr>
            <a:lvl2pPr marL="1219170" lvl="1" indent="-397923" algn="l" rtl="0">
              <a:lnSpc>
                <a:spcPct val="100000"/>
              </a:lnSpc>
              <a:spcBef>
                <a:spcPts val="1067"/>
              </a:spcBef>
              <a:spcAft>
                <a:spcPts val="0"/>
              </a:spcAft>
              <a:buSzPts val="1100"/>
              <a:buChar char="►"/>
              <a:defRPr/>
            </a:lvl2pPr>
            <a:lvl3pPr marL="1828754" lvl="2" indent="-397923" algn="l" rtl="0">
              <a:lnSpc>
                <a:spcPct val="100000"/>
              </a:lnSpc>
              <a:spcBef>
                <a:spcPts val="1067"/>
              </a:spcBef>
              <a:spcAft>
                <a:spcPts val="0"/>
              </a:spcAft>
              <a:buSzPts val="1100"/>
              <a:buChar char="►"/>
              <a:defRPr/>
            </a:lvl3pPr>
            <a:lvl4pPr marL="2438339" lvl="3" indent="-397923" algn="l" rtl="0">
              <a:lnSpc>
                <a:spcPct val="100000"/>
              </a:lnSpc>
              <a:spcBef>
                <a:spcPts val="1067"/>
              </a:spcBef>
              <a:spcAft>
                <a:spcPts val="0"/>
              </a:spcAft>
              <a:buSzPts val="1100"/>
              <a:buChar char="►"/>
              <a:defRPr/>
            </a:lvl4pPr>
            <a:lvl5pPr marL="3047924" lvl="4" indent="-397923" algn="l" rtl="0">
              <a:lnSpc>
                <a:spcPct val="100000"/>
              </a:lnSpc>
              <a:spcBef>
                <a:spcPts val="1067"/>
              </a:spcBef>
              <a:spcAft>
                <a:spcPts val="0"/>
              </a:spcAft>
              <a:buSzPts val="1100"/>
              <a:buChar char="►"/>
              <a:defRPr/>
            </a:lvl5pPr>
            <a:lvl6pPr marL="3657509" lvl="5" indent="-397923" algn="l" rtl="0">
              <a:lnSpc>
                <a:spcPct val="100000"/>
              </a:lnSpc>
              <a:spcBef>
                <a:spcPts val="1067"/>
              </a:spcBef>
              <a:spcAft>
                <a:spcPts val="0"/>
              </a:spcAft>
              <a:buSzPts val="1100"/>
              <a:buChar char="►"/>
              <a:defRPr/>
            </a:lvl6pPr>
            <a:lvl7pPr marL="4267093" lvl="6" indent="-397923" algn="l" rtl="0">
              <a:lnSpc>
                <a:spcPct val="100000"/>
              </a:lnSpc>
              <a:spcBef>
                <a:spcPts val="1067"/>
              </a:spcBef>
              <a:spcAft>
                <a:spcPts val="0"/>
              </a:spcAft>
              <a:buSzPts val="1100"/>
              <a:buChar char="►"/>
              <a:defRPr/>
            </a:lvl7pPr>
            <a:lvl8pPr marL="4876678" lvl="7" indent="-397923" algn="l" rtl="0">
              <a:lnSpc>
                <a:spcPct val="100000"/>
              </a:lnSpc>
              <a:spcBef>
                <a:spcPts val="1067"/>
              </a:spcBef>
              <a:spcAft>
                <a:spcPts val="0"/>
              </a:spcAft>
              <a:buSzPts val="1100"/>
              <a:buChar char="►"/>
              <a:defRPr/>
            </a:lvl8pPr>
            <a:lvl9pPr marL="5486263" lvl="8" indent="-397923" algn="l" rtl="0">
              <a:lnSpc>
                <a:spcPct val="100000"/>
              </a:lnSpc>
              <a:spcBef>
                <a:spcPts val="1067"/>
              </a:spcBef>
              <a:spcAft>
                <a:spcPts val="0"/>
              </a:spcAft>
              <a:buSzPts val="1100"/>
              <a:buChar char="►"/>
              <a:defRPr/>
            </a:lvl9pPr>
          </a:lstStyle>
          <a:p>
            <a:endParaRPr/>
          </a:p>
        </p:txBody>
      </p:sp>
      <p:sp>
        <p:nvSpPr>
          <p:cNvPr id="53" name="Google Shape;53;p13"/>
          <p:cNvSpPr txBox="1">
            <a:spLocks noGrp="1"/>
          </p:cNvSpPr>
          <p:nvPr>
            <p:ph type="dt" idx="10"/>
          </p:nvPr>
        </p:nvSpPr>
        <p:spPr>
          <a:xfrm rot="5400000">
            <a:off x="10155539" y="1790801"/>
            <a:ext cx="990800" cy="3048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4" name="Google Shape;54;p13"/>
          <p:cNvSpPr txBox="1">
            <a:spLocks noGrp="1"/>
          </p:cNvSpPr>
          <p:nvPr>
            <p:ph type="ftr" idx="11"/>
          </p:nvPr>
        </p:nvSpPr>
        <p:spPr>
          <a:xfrm rot="5400000">
            <a:off x="8951471" y="3225400"/>
            <a:ext cx="3860000" cy="3048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5" name="Google Shape;55;p13"/>
          <p:cNvSpPr txBox="1">
            <a:spLocks noGrp="1"/>
          </p:cNvSpPr>
          <p:nvPr>
            <p:ph type="sldNum" idx="12"/>
          </p:nvPr>
        </p:nvSpPr>
        <p:spPr>
          <a:xfrm>
            <a:off x="10352540" y="295729"/>
            <a:ext cx="838400" cy="7676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
              <a:pPr/>
              <a:t>‹#›</a:t>
            </a:fld>
            <a:endParaRPr/>
          </a:p>
        </p:txBody>
      </p:sp>
    </p:spTree>
    <p:extLst>
      <p:ext uri="{BB962C8B-B14F-4D97-AF65-F5344CB8AC3E}">
        <p14:creationId xmlns:p14="http://schemas.microsoft.com/office/powerpoint/2010/main" val="71200226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223026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3382601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81980707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73729730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62660980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4580034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86001317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55630508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92232630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53394507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6001554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65580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2318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46111" y="452719"/>
            <a:ext cx="9404800" cy="14004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lt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1103312" y="2052919"/>
            <a:ext cx="8946800" cy="4195600"/>
          </a:xfrm>
          <a:prstGeom prst="rect">
            <a:avLst/>
          </a:prstGeom>
          <a:noFill/>
          <a:ln>
            <a:noFill/>
          </a:ln>
        </p:spPr>
        <p:txBody>
          <a:bodyPr spcFirstLastPara="1" wrap="square" lIns="68575" tIns="34275" rIns="68575" bIns="34275" anchor="t" anchorCtr="0">
            <a:normAutofit/>
          </a:bodyPr>
          <a:lstStyle>
            <a:lvl1pPr marL="609585" lvl="0" indent="-397923" algn="l" rtl="0">
              <a:lnSpc>
                <a:spcPct val="100000"/>
              </a:lnSpc>
              <a:spcBef>
                <a:spcPts val="1067"/>
              </a:spcBef>
              <a:spcAft>
                <a:spcPts val="0"/>
              </a:spcAft>
              <a:buSzPts val="1100"/>
              <a:buChar char="►"/>
              <a:defRPr/>
            </a:lvl1pPr>
            <a:lvl2pPr marL="1219170" lvl="1" indent="-397923" algn="l" rtl="0">
              <a:lnSpc>
                <a:spcPct val="100000"/>
              </a:lnSpc>
              <a:spcBef>
                <a:spcPts val="1067"/>
              </a:spcBef>
              <a:spcAft>
                <a:spcPts val="0"/>
              </a:spcAft>
              <a:buSzPts val="1100"/>
              <a:buChar char="►"/>
              <a:defRPr/>
            </a:lvl2pPr>
            <a:lvl3pPr marL="1828754" lvl="2" indent="-397923" algn="l" rtl="0">
              <a:lnSpc>
                <a:spcPct val="100000"/>
              </a:lnSpc>
              <a:spcBef>
                <a:spcPts val="1067"/>
              </a:spcBef>
              <a:spcAft>
                <a:spcPts val="0"/>
              </a:spcAft>
              <a:buSzPts val="1100"/>
              <a:buChar char="►"/>
              <a:defRPr/>
            </a:lvl3pPr>
            <a:lvl4pPr marL="2438339" lvl="3" indent="-397923" algn="l" rtl="0">
              <a:lnSpc>
                <a:spcPct val="100000"/>
              </a:lnSpc>
              <a:spcBef>
                <a:spcPts val="1067"/>
              </a:spcBef>
              <a:spcAft>
                <a:spcPts val="0"/>
              </a:spcAft>
              <a:buSzPts val="1100"/>
              <a:buChar char="►"/>
              <a:defRPr/>
            </a:lvl4pPr>
            <a:lvl5pPr marL="3047924" lvl="4" indent="-397923" algn="l" rtl="0">
              <a:lnSpc>
                <a:spcPct val="100000"/>
              </a:lnSpc>
              <a:spcBef>
                <a:spcPts val="1067"/>
              </a:spcBef>
              <a:spcAft>
                <a:spcPts val="0"/>
              </a:spcAft>
              <a:buSzPts val="1100"/>
              <a:buChar char="►"/>
              <a:defRPr/>
            </a:lvl5pPr>
            <a:lvl6pPr marL="3657509" lvl="5" indent="-397923" algn="l" rtl="0">
              <a:lnSpc>
                <a:spcPct val="100000"/>
              </a:lnSpc>
              <a:spcBef>
                <a:spcPts val="1067"/>
              </a:spcBef>
              <a:spcAft>
                <a:spcPts val="0"/>
              </a:spcAft>
              <a:buSzPts val="1100"/>
              <a:buChar char="►"/>
              <a:defRPr/>
            </a:lvl6pPr>
            <a:lvl7pPr marL="4267093" lvl="6" indent="-397923" algn="l" rtl="0">
              <a:lnSpc>
                <a:spcPct val="100000"/>
              </a:lnSpc>
              <a:spcBef>
                <a:spcPts val="1067"/>
              </a:spcBef>
              <a:spcAft>
                <a:spcPts val="0"/>
              </a:spcAft>
              <a:buSzPts val="1100"/>
              <a:buChar char="►"/>
              <a:defRPr/>
            </a:lvl7pPr>
            <a:lvl8pPr marL="4876678" lvl="7" indent="-397923" algn="l" rtl="0">
              <a:lnSpc>
                <a:spcPct val="100000"/>
              </a:lnSpc>
              <a:spcBef>
                <a:spcPts val="1067"/>
              </a:spcBef>
              <a:spcAft>
                <a:spcPts val="0"/>
              </a:spcAft>
              <a:buSzPts val="1100"/>
              <a:buChar char="►"/>
              <a:defRPr/>
            </a:lvl8pPr>
            <a:lvl9pPr marL="5486263" lvl="8" indent="-397923" algn="l" rtl="0">
              <a:lnSpc>
                <a:spcPct val="100000"/>
              </a:lnSpc>
              <a:spcBef>
                <a:spcPts val="1067"/>
              </a:spcBef>
              <a:spcAft>
                <a:spcPts val="0"/>
              </a:spcAft>
              <a:buSzPts val="1100"/>
              <a:buChar char="►"/>
              <a:defRPr/>
            </a:lvl9pPr>
          </a:lstStyle>
          <a:p>
            <a:endParaRPr/>
          </a:p>
        </p:txBody>
      </p:sp>
      <p:sp>
        <p:nvSpPr>
          <p:cNvPr id="53" name="Google Shape;53;p13"/>
          <p:cNvSpPr txBox="1">
            <a:spLocks noGrp="1"/>
          </p:cNvSpPr>
          <p:nvPr>
            <p:ph type="dt" idx="10"/>
          </p:nvPr>
        </p:nvSpPr>
        <p:spPr>
          <a:xfrm rot="5400000">
            <a:off x="10155539" y="1790801"/>
            <a:ext cx="990800" cy="3048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4" name="Google Shape;54;p13"/>
          <p:cNvSpPr txBox="1">
            <a:spLocks noGrp="1"/>
          </p:cNvSpPr>
          <p:nvPr>
            <p:ph type="ftr" idx="11"/>
          </p:nvPr>
        </p:nvSpPr>
        <p:spPr>
          <a:xfrm rot="5400000">
            <a:off x="8951471" y="3225400"/>
            <a:ext cx="3860000" cy="3048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pPr>
              <a:buClr>
                <a:srgbClr val="000000"/>
              </a:buClr>
              <a:buFont typeface="Arial"/>
              <a:buNone/>
            </a:pPr>
            <a:endParaRPr lang="en-IN" sz="1867" kern="0">
              <a:solidFill>
                <a:srgbClr val="000000"/>
              </a:solidFill>
              <a:cs typeface="Arial"/>
              <a:sym typeface="Arial"/>
            </a:endParaRPr>
          </a:p>
        </p:txBody>
      </p:sp>
      <p:sp>
        <p:nvSpPr>
          <p:cNvPr id="55" name="Google Shape;55;p13"/>
          <p:cNvSpPr txBox="1">
            <a:spLocks noGrp="1"/>
          </p:cNvSpPr>
          <p:nvPr>
            <p:ph type="sldNum" idx="12"/>
          </p:nvPr>
        </p:nvSpPr>
        <p:spPr>
          <a:xfrm>
            <a:off x="10352540" y="295729"/>
            <a:ext cx="838400" cy="7676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800" b="0" i="0" u="none" strike="noStrike" cap="none">
                <a:solidFill>
                  <a:srgbClr val="FFFFFF"/>
                </a:solidFill>
                <a:latin typeface="Century Gothic"/>
                <a:ea typeface="Century Gothic"/>
                <a:cs typeface="Century Gothic"/>
                <a:sym typeface="Century Gothic"/>
              </a:defRPr>
            </a:lvl9pPr>
          </a:lstStyle>
          <a:p>
            <a:fld id="{00000000-1234-1234-1234-123412341234}" type="slidenum">
              <a:rPr lang="en"/>
              <a:pPr/>
              <a:t>‹#›</a:t>
            </a:fld>
            <a:endParaRPr/>
          </a:p>
        </p:txBody>
      </p:sp>
    </p:spTree>
    <p:extLst>
      <p:ext uri="{BB962C8B-B14F-4D97-AF65-F5344CB8AC3E}">
        <p14:creationId xmlns:p14="http://schemas.microsoft.com/office/powerpoint/2010/main" val="12397211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12897"/>
          </a:xfrm>
          <a:prstGeom prst="rect">
            <a:avLst/>
          </a:prstGeom>
        </p:spPr>
        <p:txBody>
          <a:bodyPr wrap="square" lIns="0" tIns="0" rIns="0" bIns="0">
            <a:spAutoFit/>
          </a:bodyPr>
          <a:lstStyle>
            <a:lvl1pPr>
              <a:defRPr sz="3333"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369332"/>
          </a:xfrm>
          <a:prstGeom prst="rect">
            <a:avLst/>
          </a:prstGeom>
        </p:spPr>
        <p:txBody>
          <a:bodyPr wrap="square" lIns="0" tIns="0" rIns="0" bIns="0">
            <a:spAutoFit/>
          </a:bodyPr>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224722968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body" idx="1"/>
          </p:nvPr>
        </p:nvSpPr>
        <p:spPr>
          <a:xfrm>
            <a:off x="633665" y="1621808"/>
            <a:ext cx="10884745" cy="369332"/>
          </a:xfrm>
        </p:spPr>
        <p:txBody>
          <a:bodyPr lIns="0" tIns="0" rIns="0" bIns="0"/>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89208131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37299452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78255691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39987410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12897"/>
          </a:xfrm>
          <a:prstGeom prst="rect">
            <a:avLst/>
          </a:prstGeom>
        </p:spPr>
        <p:txBody>
          <a:bodyPr wrap="square" lIns="0" tIns="0" rIns="0" bIns="0">
            <a:spAutoFit/>
          </a:bodyPr>
          <a:lstStyle>
            <a:lvl1pPr>
              <a:defRPr sz="3333"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369332"/>
          </a:xfrm>
          <a:prstGeom prst="rect">
            <a:avLst/>
          </a:prstGeom>
        </p:spPr>
        <p:txBody>
          <a:bodyPr wrap="square" lIns="0" tIns="0" rIns="0" bIns="0">
            <a:spAutoFit/>
          </a:bodyPr>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251454967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body" idx="1"/>
          </p:nvPr>
        </p:nvSpPr>
        <p:spPr>
          <a:xfrm>
            <a:off x="633665" y="1621808"/>
            <a:ext cx="10884745" cy="369332"/>
          </a:xfrm>
        </p:spPr>
        <p:txBody>
          <a:bodyPr lIns="0" tIns="0" rIns="0" bIns="0"/>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38547098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312367975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399227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a:xfrm>
            <a:off x="503555" y="3279309"/>
            <a:ext cx="9063989" cy="1384995"/>
          </a:xfrm>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4"/>
          <p:cNvSpPr>
            <a:spLocks noGrp="1"/>
          </p:cNvSpPr>
          <p:nvPr>
            <p:ph type="ftr" sz="quarter" idx="11"/>
          </p:nvPr>
        </p:nvSpPr>
        <p:spPr/>
        <p:txBody>
          <a:bodyPr/>
          <a:lstStyle/>
          <a:p>
            <a:endParaRPr lang="en-US">
              <a:solidFill>
                <a:prstClr val="black">
                  <a:tint val="75000"/>
                </a:prstClr>
              </a:solidFill>
            </a:endParaRPr>
          </a:p>
        </p:txBody>
      </p:sp>
      <p:sp>
        <p:nvSpPr>
          <p:cNvPr id="6" name="Slide number 5"/>
          <p:cNvSpPr>
            <a:spLocks noGrp="1"/>
          </p:cNvSpPr>
          <p:nvPr>
            <p:ph type="sldNum" sz="quarter" idx="12"/>
          </p:nvPr>
        </p:nvSpPr>
        <p:spPr/>
        <p:txBody>
          <a:bodyPr/>
          <a:lstStyle/>
          <a:p>
            <a:fld id="{80F073CC-40D5-4B23-8DF0-9BD0A0C12F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374107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10573296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12897"/>
          </a:xfrm>
          <a:prstGeom prst="rect">
            <a:avLst/>
          </a:prstGeom>
        </p:spPr>
        <p:txBody>
          <a:bodyPr wrap="square" lIns="0" tIns="0" rIns="0" bIns="0">
            <a:spAutoFit/>
          </a:bodyPr>
          <a:lstStyle>
            <a:lvl1pPr>
              <a:defRPr sz="3333"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369332"/>
          </a:xfrm>
          <a:prstGeom prst="rect">
            <a:avLst/>
          </a:prstGeom>
        </p:spPr>
        <p:txBody>
          <a:bodyPr wrap="square" lIns="0" tIns="0" rIns="0" bIns="0">
            <a:spAutoFit/>
          </a:bodyPr>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278868809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body" idx="1"/>
          </p:nvPr>
        </p:nvSpPr>
        <p:spPr>
          <a:xfrm>
            <a:off x="633665" y="1621808"/>
            <a:ext cx="10884745" cy="369332"/>
          </a:xfrm>
        </p:spPr>
        <p:txBody>
          <a:bodyPr lIns="0" tIns="0" rIns="0" bIns="0"/>
          <a:lstStyle>
            <a:lvl1pPr>
              <a:defRPr sz="24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223192694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44424524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512897"/>
          </a:xfrm>
        </p:spPr>
        <p:txBody>
          <a:bodyPr lIns="0" tIns="0" rIns="0" bIns="0"/>
          <a:lstStyle>
            <a:lvl1pPr>
              <a:defRPr sz="3333"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192769629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33" b="0" i="0">
                <a:solidFill>
                  <a:srgbClr val="595959"/>
                </a:solidFill>
                <a:latin typeface="Arial"/>
                <a:cs typeface="Arial"/>
              </a:defRPr>
            </a:lvl1pPr>
          </a:lstStyle>
          <a:p>
            <a:pPr marL="144776">
              <a:spcBef>
                <a:spcPts val="7"/>
              </a:spcBef>
            </a:pPr>
            <a:fld id="{81D60167-4931-47E6-BA6A-407CBD079E47}" type="slidenum">
              <a:rPr lang="en-IN" spc="-33" smtClean="0"/>
              <a:pPr marL="144776">
                <a:spcBef>
                  <a:spcPts val="7"/>
                </a:spcBef>
              </a:pPr>
              <a:t>‹#›</a:t>
            </a:fld>
            <a:endParaRPr lang="en-IN" spc="-33" dirty="0"/>
          </a:p>
        </p:txBody>
      </p:sp>
    </p:spTree>
    <p:extLst>
      <p:ext uri="{BB962C8B-B14F-4D97-AF65-F5344CB8AC3E}">
        <p14:creationId xmlns:p14="http://schemas.microsoft.com/office/powerpoint/2010/main" val="3859966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8887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2662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40585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87296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46495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2365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476C4-D773-43A7-A006-1FD42FA14844}"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16929427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99375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194541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37572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94565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1297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46966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00673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17953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563125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9580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33476C4-D773-43A7-A006-1FD42FA14844}"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38027615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36790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72200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785036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7019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85723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94883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pic>
        <p:nvPicPr>
          <p:cNvPr id="7" name="Picture 6">
            <a:extLst>
              <a:ext uri="{FF2B5EF4-FFF2-40B4-BE49-F238E27FC236}">
                <a16:creationId xmlns="" xmlns:a16="http://schemas.microsoft.com/office/drawing/2014/main" id="{092B3093-13D3-E642-B140-57D60B326F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80648" y="3464246"/>
            <a:ext cx="7430704" cy="45719"/>
          </a:xfrm>
          <a:prstGeom prst="rect">
            <a:avLst/>
          </a:prstGeom>
        </p:spPr>
      </p:pic>
    </p:spTree>
    <p:extLst>
      <p:ext uri="{BB962C8B-B14F-4D97-AF65-F5344CB8AC3E}">
        <p14:creationId xmlns:p14="http://schemas.microsoft.com/office/powerpoint/2010/main" val="2616757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a:extLst>
              <a:ext uri="{FF2B5EF4-FFF2-40B4-BE49-F238E27FC236}">
                <a16:creationId xmlns="" xmlns:a16="http://schemas.microsoft.com/office/drawing/2014/main" id="{14144258-6E97-EF42-ACA2-12F071B921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667355"/>
            <a:ext cx="7430704" cy="45719"/>
          </a:xfrm>
          <a:prstGeom prst="rect">
            <a:avLst/>
          </a:prstGeom>
        </p:spPr>
      </p:pic>
    </p:spTree>
    <p:extLst>
      <p:ext uri="{BB962C8B-B14F-4D97-AF65-F5344CB8AC3E}">
        <p14:creationId xmlns:p14="http://schemas.microsoft.com/office/powerpoint/2010/main" val="925323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pic>
        <p:nvPicPr>
          <p:cNvPr id="7" name="Picture 6">
            <a:extLst>
              <a:ext uri="{FF2B5EF4-FFF2-40B4-BE49-F238E27FC236}">
                <a16:creationId xmlns="" xmlns:a16="http://schemas.microsoft.com/office/drawing/2014/main" id="{F842A7D3-69AD-844D-938C-4A5A5509D7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4299" y="4530254"/>
            <a:ext cx="7430704" cy="45719"/>
          </a:xfrm>
          <a:prstGeom prst="rect">
            <a:avLst/>
          </a:prstGeom>
        </p:spPr>
      </p:pic>
    </p:spTree>
    <p:extLst>
      <p:ext uri="{BB962C8B-B14F-4D97-AF65-F5344CB8AC3E}">
        <p14:creationId xmlns:p14="http://schemas.microsoft.com/office/powerpoint/2010/main" val="35372839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pic>
        <p:nvPicPr>
          <p:cNvPr id="8" name="Picture 7">
            <a:extLst>
              <a:ext uri="{FF2B5EF4-FFF2-40B4-BE49-F238E27FC236}">
                <a16:creationId xmlns="" xmlns:a16="http://schemas.microsoft.com/office/drawing/2014/main" id="{F2096454-F65B-7141-ACA9-87F4BA16DB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646239"/>
            <a:ext cx="7430704" cy="45719"/>
          </a:xfrm>
          <a:prstGeom prst="rect">
            <a:avLst/>
          </a:prstGeom>
        </p:spPr>
      </p:pic>
    </p:spTree>
    <p:extLst>
      <p:ext uri="{BB962C8B-B14F-4D97-AF65-F5344CB8AC3E}">
        <p14:creationId xmlns:p14="http://schemas.microsoft.com/office/powerpoint/2010/main" val="310524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33476C4-D773-43A7-A006-1FD42FA14844}" type="datetimeFigureOut">
              <a:rPr lang="en-IN" smtClean="0"/>
              <a:t>20-04-2024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3428006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pic>
        <p:nvPicPr>
          <p:cNvPr id="10" name="Picture 9">
            <a:extLst>
              <a:ext uri="{FF2B5EF4-FFF2-40B4-BE49-F238E27FC236}">
                <a16:creationId xmlns="" xmlns:a16="http://schemas.microsoft.com/office/drawing/2014/main" id="{82A9F5E1-A0C2-DA4A-B943-7410804A87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625207"/>
            <a:ext cx="7430704" cy="45719"/>
          </a:xfrm>
          <a:prstGeom prst="rect">
            <a:avLst/>
          </a:prstGeom>
        </p:spPr>
      </p:pic>
    </p:spTree>
    <p:extLst>
      <p:ext uri="{BB962C8B-B14F-4D97-AF65-F5344CB8AC3E}">
        <p14:creationId xmlns:p14="http://schemas.microsoft.com/office/powerpoint/2010/main" val="34518130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pic>
        <p:nvPicPr>
          <p:cNvPr id="6" name="Picture 5">
            <a:extLst>
              <a:ext uri="{FF2B5EF4-FFF2-40B4-BE49-F238E27FC236}">
                <a16:creationId xmlns="" xmlns:a16="http://schemas.microsoft.com/office/drawing/2014/main" id="{02272717-A41F-0E45-AC98-EC02EB8D8B5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644973"/>
            <a:ext cx="7430704" cy="45719"/>
          </a:xfrm>
          <a:prstGeom prst="rect">
            <a:avLst/>
          </a:prstGeom>
        </p:spPr>
      </p:pic>
    </p:spTree>
    <p:extLst>
      <p:ext uri="{BB962C8B-B14F-4D97-AF65-F5344CB8AC3E}">
        <p14:creationId xmlns:p14="http://schemas.microsoft.com/office/powerpoint/2010/main" val="35476770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2361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54185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640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42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6996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123110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2"/>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322105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258146" y="3750470"/>
            <a:ext cx="5675709" cy="865623"/>
          </a:xfrm>
        </p:spPr>
        <p:txBody>
          <a:bodyPr lIns="0" tIns="0" rIns="0" bIns="0"/>
          <a:lstStyle>
            <a:lvl1pPr>
              <a:defRPr sz="5625"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55242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258146" y="3750470"/>
            <a:ext cx="5675709" cy="865623"/>
          </a:xfrm>
        </p:spPr>
        <p:txBody>
          <a:bodyPr lIns="0" tIns="0" rIns="0" bIns="0"/>
          <a:lstStyle>
            <a:lvl1pPr>
              <a:defRPr sz="5625" b="0" i="0">
                <a:solidFill>
                  <a:schemeClr val="tx1"/>
                </a:solidFill>
                <a:latin typeface="Arial MT"/>
                <a:cs typeface="Arial MT"/>
              </a:defRPr>
            </a:lvl1pPr>
          </a:lstStyle>
          <a:p>
            <a:endParaRPr/>
          </a:p>
        </p:txBody>
      </p:sp>
      <p:sp>
        <p:nvSpPr>
          <p:cNvPr id="3" name="Holder 3"/>
          <p:cNvSpPr>
            <a:spLocks noGrp="1"/>
          </p:cNvSpPr>
          <p:nvPr>
            <p:ph sz="half" idx="2"/>
          </p:nvPr>
        </p:nvSpPr>
        <p:spPr>
          <a:xfrm>
            <a:off x="609600" y="1577342"/>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2"/>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0721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3476C4-D773-43A7-A006-1FD42FA14844}"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5553351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258146" y="3750470"/>
            <a:ext cx="5675709" cy="865623"/>
          </a:xfrm>
        </p:spPr>
        <p:txBody>
          <a:bodyPr lIns="0" tIns="0" rIns="0" bIns="0"/>
          <a:lstStyle>
            <a:lvl1pPr>
              <a:defRPr sz="5625"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370273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176856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10995177" y="5661221"/>
            <a:ext cx="1197187" cy="1197187"/>
          </a:xfrm>
          <a:custGeom>
            <a:avLst/>
            <a:gdLst/>
            <a:ahLst/>
            <a:cxnLst/>
            <a:rect l="l" t="t" r="r" b="b"/>
            <a:pathLst>
              <a:path w="897890" h="897889">
                <a:moveTo>
                  <a:pt x="897598" y="897598"/>
                </a:moveTo>
                <a:lnTo>
                  <a:pt x="0" y="897598"/>
                </a:lnTo>
                <a:lnTo>
                  <a:pt x="897598" y="0"/>
                </a:lnTo>
                <a:lnTo>
                  <a:pt x="897598" y="897598"/>
                </a:lnTo>
                <a:close/>
              </a:path>
            </a:pathLst>
          </a:custGeom>
          <a:solidFill>
            <a:srgbClr val="FFFFFF"/>
          </a:solidFill>
        </p:spPr>
        <p:txBody>
          <a:bodyPr wrap="square" lIns="0" tIns="0" rIns="0" bIns="0" rtlCol="0"/>
          <a:lstStyle/>
          <a:p>
            <a:endParaRPr sz="2400">
              <a:solidFill>
                <a:prstClr val="black"/>
              </a:solidFill>
            </a:endParaRPr>
          </a:p>
        </p:txBody>
      </p:sp>
      <p:sp>
        <p:nvSpPr>
          <p:cNvPr id="18" name="bg object 18"/>
          <p:cNvSpPr/>
          <p:nvPr/>
        </p:nvSpPr>
        <p:spPr>
          <a:xfrm>
            <a:off x="10995177" y="5661156"/>
            <a:ext cx="1197187" cy="1197187"/>
          </a:xfrm>
          <a:custGeom>
            <a:avLst/>
            <a:gdLst/>
            <a:ahLst/>
            <a:cxnLst/>
            <a:rect l="l" t="t" r="r" b="b"/>
            <a:pathLst>
              <a:path w="897890" h="897889">
                <a:moveTo>
                  <a:pt x="897598" y="897598"/>
                </a:moveTo>
                <a:lnTo>
                  <a:pt x="0" y="897598"/>
                </a:lnTo>
                <a:lnTo>
                  <a:pt x="0" y="149599"/>
                </a:lnTo>
                <a:lnTo>
                  <a:pt x="11384" y="92352"/>
                </a:lnTo>
                <a:lnTo>
                  <a:pt x="43824" y="43824"/>
                </a:lnTo>
                <a:lnTo>
                  <a:pt x="92352" y="11384"/>
                </a:lnTo>
                <a:lnTo>
                  <a:pt x="149599" y="0"/>
                </a:lnTo>
                <a:lnTo>
                  <a:pt x="897598" y="0"/>
                </a:lnTo>
                <a:lnTo>
                  <a:pt x="897598" y="897598"/>
                </a:lnTo>
                <a:close/>
              </a:path>
            </a:pathLst>
          </a:custGeom>
          <a:solidFill>
            <a:srgbClr val="FFFFFF">
              <a:alpha val="68078"/>
            </a:srgbClr>
          </a:solidFill>
        </p:spPr>
        <p:txBody>
          <a:bodyPr wrap="square" lIns="0" tIns="0" rIns="0" bIns="0" rtlCol="0"/>
          <a:lstStyle/>
          <a:p>
            <a:endParaRPr sz="2400">
              <a:solidFill>
                <a:prstClr val="black"/>
              </a:solidFill>
            </a:endParaRPr>
          </a:p>
        </p:txBody>
      </p:sp>
      <p:sp>
        <p:nvSpPr>
          <p:cNvPr id="2" name="Holder 2"/>
          <p:cNvSpPr>
            <a:spLocks noGrp="1"/>
          </p:cNvSpPr>
          <p:nvPr>
            <p:ph type="ctrTitle"/>
          </p:nvPr>
        </p:nvSpPr>
        <p:spPr>
          <a:xfrm>
            <a:off x="762309" y="1884053"/>
            <a:ext cx="10667379"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2"/>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78265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915539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sz="half" idx="2"/>
          </p:nvPr>
        </p:nvSpPr>
        <p:spPr>
          <a:xfrm>
            <a:off x="609600" y="1577342"/>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2"/>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658445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70373"/>
          </a:xfrm>
          <a:custGeom>
            <a:avLst/>
            <a:gdLst/>
            <a:ahLst/>
            <a:cxnLst/>
            <a:rect l="l" t="t" r="r" b="b"/>
            <a:pathLst>
              <a:path w="9144000" h="652780">
                <a:moveTo>
                  <a:pt x="0" y="652198"/>
                </a:moveTo>
                <a:lnTo>
                  <a:pt x="9143981" y="652198"/>
                </a:lnTo>
                <a:lnTo>
                  <a:pt x="9143981" y="0"/>
                </a:lnTo>
                <a:lnTo>
                  <a:pt x="0" y="0"/>
                </a:lnTo>
                <a:lnTo>
                  <a:pt x="0" y="652198"/>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0" y="869600"/>
            <a:ext cx="12192000" cy="5988473"/>
          </a:xfrm>
          <a:custGeom>
            <a:avLst/>
            <a:gdLst/>
            <a:ahLst/>
            <a:cxnLst/>
            <a:rect l="l" t="t" r="r" b="b"/>
            <a:pathLst>
              <a:path w="9144000" h="4491355">
                <a:moveTo>
                  <a:pt x="9143981" y="4491290"/>
                </a:moveTo>
                <a:lnTo>
                  <a:pt x="0" y="4491290"/>
                </a:lnTo>
                <a:lnTo>
                  <a:pt x="0" y="0"/>
                </a:lnTo>
                <a:lnTo>
                  <a:pt x="9143981" y="0"/>
                </a:lnTo>
                <a:lnTo>
                  <a:pt x="9143981" y="4491290"/>
                </a:lnTo>
                <a:close/>
              </a:path>
            </a:pathLst>
          </a:custGeom>
          <a:solidFill>
            <a:srgbClr val="F9F9F9"/>
          </a:solidFill>
        </p:spPr>
        <p:txBody>
          <a:bodyPr wrap="square" lIns="0" tIns="0" rIns="0" bIns="0" rtlCol="0"/>
          <a:lstStyle/>
          <a:p>
            <a:endParaRPr sz="2400">
              <a:solidFill>
                <a:prstClr val="black"/>
              </a:solidFill>
            </a:endParaRPr>
          </a:p>
        </p:txBody>
      </p:sp>
      <p:sp>
        <p:nvSpPr>
          <p:cNvPr id="18" name="bg object 18"/>
          <p:cNvSpPr/>
          <p:nvPr/>
        </p:nvSpPr>
        <p:spPr>
          <a:xfrm>
            <a:off x="2" y="825599"/>
            <a:ext cx="12191975" cy="144799"/>
          </a:xfrm>
          <a:prstGeom prst="rect">
            <a:avLst/>
          </a:prstGeom>
          <a:blipFill>
            <a:blip r:embed="rId2"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823214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536785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277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93306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6477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476C4-D773-43A7-A006-1FD42FA14844}" type="datetimeFigureOut">
              <a:rPr lang="en-IN" smtClean="0"/>
              <a:t>20-04-2024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19820308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257483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242455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861280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050758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65314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907694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61454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274420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10995177" y="5661221"/>
            <a:ext cx="1197187" cy="1197187"/>
          </a:xfrm>
          <a:custGeom>
            <a:avLst/>
            <a:gdLst/>
            <a:ahLst/>
            <a:cxnLst/>
            <a:rect l="l" t="t" r="r" b="b"/>
            <a:pathLst>
              <a:path w="897890" h="897889">
                <a:moveTo>
                  <a:pt x="897598" y="897598"/>
                </a:moveTo>
                <a:lnTo>
                  <a:pt x="0" y="897598"/>
                </a:lnTo>
                <a:lnTo>
                  <a:pt x="897598" y="0"/>
                </a:lnTo>
                <a:lnTo>
                  <a:pt x="897598" y="897598"/>
                </a:lnTo>
                <a:close/>
              </a:path>
            </a:pathLst>
          </a:custGeom>
          <a:solidFill>
            <a:srgbClr val="FFFFFF"/>
          </a:solidFill>
        </p:spPr>
        <p:txBody>
          <a:bodyPr wrap="square" lIns="0" tIns="0" rIns="0" bIns="0" rtlCol="0"/>
          <a:lstStyle/>
          <a:p>
            <a:endParaRPr sz="2400">
              <a:solidFill>
                <a:prstClr val="black"/>
              </a:solidFill>
            </a:endParaRPr>
          </a:p>
        </p:txBody>
      </p:sp>
      <p:sp>
        <p:nvSpPr>
          <p:cNvPr id="18" name="bg object 18"/>
          <p:cNvSpPr/>
          <p:nvPr/>
        </p:nvSpPr>
        <p:spPr>
          <a:xfrm>
            <a:off x="10995177" y="5661156"/>
            <a:ext cx="1197187" cy="1197187"/>
          </a:xfrm>
          <a:custGeom>
            <a:avLst/>
            <a:gdLst/>
            <a:ahLst/>
            <a:cxnLst/>
            <a:rect l="l" t="t" r="r" b="b"/>
            <a:pathLst>
              <a:path w="897890" h="897889">
                <a:moveTo>
                  <a:pt x="897598" y="897598"/>
                </a:moveTo>
                <a:lnTo>
                  <a:pt x="0" y="897598"/>
                </a:lnTo>
                <a:lnTo>
                  <a:pt x="0" y="149599"/>
                </a:lnTo>
                <a:lnTo>
                  <a:pt x="11384" y="92352"/>
                </a:lnTo>
                <a:lnTo>
                  <a:pt x="43824" y="43824"/>
                </a:lnTo>
                <a:lnTo>
                  <a:pt x="92352" y="11384"/>
                </a:lnTo>
                <a:lnTo>
                  <a:pt x="149599" y="0"/>
                </a:lnTo>
                <a:lnTo>
                  <a:pt x="897598" y="0"/>
                </a:lnTo>
                <a:lnTo>
                  <a:pt x="897598" y="897598"/>
                </a:lnTo>
                <a:close/>
              </a:path>
            </a:pathLst>
          </a:custGeom>
          <a:solidFill>
            <a:srgbClr val="FFFFFF">
              <a:alpha val="68078"/>
            </a:srgbClr>
          </a:solidFill>
        </p:spPr>
        <p:txBody>
          <a:bodyPr wrap="square" lIns="0" tIns="0" rIns="0" bIns="0" rtlCol="0"/>
          <a:lstStyle/>
          <a:p>
            <a:endParaRPr sz="2400">
              <a:solidFill>
                <a:prstClr val="black"/>
              </a:solidFill>
            </a:endParaRPr>
          </a:p>
        </p:txBody>
      </p:sp>
      <p:sp>
        <p:nvSpPr>
          <p:cNvPr id="2" name="Holder 2"/>
          <p:cNvSpPr>
            <a:spLocks noGrp="1"/>
          </p:cNvSpPr>
          <p:nvPr>
            <p:ph type="ctrTitle"/>
          </p:nvPr>
        </p:nvSpPr>
        <p:spPr>
          <a:xfrm>
            <a:off x="762309" y="1884053"/>
            <a:ext cx="10667379"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2"/>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402388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17879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476C4-D773-43A7-A006-1FD42FA14844}"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3834471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sz="half" idx="2"/>
          </p:nvPr>
        </p:nvSpPr>
        <p:spPr>
          <a:xfrm>
            <a:off x="609600" y="1577342"/>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2"/>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11602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70373"/>
          </a:xfrm>
          <a:custGeom>
            <a:avLst/>
            <a:gdLst/>
            <a:ahLst/>
            <a:cxnLst/>
            <a:rect l="l" t="t" r="r" b="b"/>
            <a:pathLst>
              <a:path w="9144000" h="652780">
                <a:moveTo>
                  <a:pt x="0" y="652198"/>
                </a:moveTo>
                <a:lnTo>
                  <a:pt x="9143981" y="652198"/>
                </a:lnTo>
                <a:lnTo>
                  <a:pt x="9143981" y="0"/>
                </a:lnTo>
                <a:lnTo>
                  <a:pt x="0" y="0"/>
                </a:lnTo>
                <a:lnTo>
                  <a:pt x="0" y="652198"/>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0" y="869600"/>
            <a:ext cx="12192000" cy="5988473"/>
          </a:xfrm>
          <a:custGeom>
            <a:avLst/>
            <a:gdLst/>
            <a:ahLst/>
            <a:cxnLst/>
            <a:rect l="l" t="t" r="r" b="b"/>
            <a:pathLst>
              <a:path w="9144000" h="4491355">
                <a:moveTo>
                  <a:pt x="9143981" y="4491290"/>
                </a:moveTo>
                <a:lnTo>
                  <a:pt x="0" y="4491290"/>
                </a:lnTo>
                <a:lnTo>
                  <a:pt x="0" y="0"/>
                </a:lnTo>
                <a:lnTo>
                  <a:pt x="9143981" y="0"/>
                </a:lnTo>
                <a:lnTo>
                  <a:pt x="9143981" y="4491290"/>
                </a:lnTo>
                <a:close/>
              </a:path>
            </a:pathLst>
          </a:custGeom>
          <a:solidFill>
            <a:srgbClr val="F9F9F9"/>
          </a:solidFill>
        </p:spPr>
        <p:txBody>
          <a:bodyPr wrap="square" lIns="0" tIns="0" rIns="0" bIns="0" rtlCol="0"/>
          <a:lstStyle/>
          <a:p>
            <a:endParaRPr sz="2400">
              <a:solidFill>
                <a:prstClr val="black"/>
              </a:solidFill>
            </a:endParaRPr>
          </a:p>
        </p:txBody>
      </p:sp>
      <p:sp>
        <p:nvSpPr>
          <p:cNvPr id="18" name="bg object 18"/>
          <p:cNvSpPr/>
          <p:nvPr/>
        </p:nvSpPr>
        <p:spPr>
          <a:xfrm>
            <a:off x="2" y="825599"/>
            <a:ext cx="12191975" cy="144799"/>
          </a:xfrm>
          <a:prstGeom prst="rect">
            <a:avLst/>
          </a:prstGeom>
          <a:blipFill>
            <a:blip r:embed="rId2"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695077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3006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10995177" y="5661221"/>
            <a:ext cx="1197187" cy="1197187"/>
          </a:xfrm>
          <a:custGeom>
            <a:avLst/>
            <a:gdLst/>
            <a:ahLst/>
            <a:cxnLst/>
            <a:rect l="l" t="t" r="r" b="b"/>
            <a:pathLst>
              <a:path w="897890" h="897889">
                <a:moveTo>
                  <a:pt x="897598" y="897598"/>
                </a:moveTo>
                <a:lnTo>
                  <a:pt x="0" y="897598"/>
                </a:lnTo>
                <a:lnTo>
                  <a:pt x="897598" y="0"/>
                </a:lnTo>
                <a:lnTo>
                  <a:pt x="897598" y="897598"/>
                </a:lnTo>
                <a:close/>
              </a:path>
            </a:pathLst>
          </a:custGeom>
          <a:solidFill>
            <a:srgbClr val="FFFFFF"/>
          </a:solidFill>
        </p:spPr>
        <p:txBody>
          <a:bodyPr wrap="square" lIns="0" tIns="0" rIns="0" bIns="0" rtlCol="0"/>
          <a:lstStyle/>
          <a:p>
            <a:endParaRPr sz="2400">
              <a:solidFill>
                <a:prstClr val="black"/>
              </a:solidFill>
            </a:endParaRPr>
          </a:p>
        </p:txBody>
      </p:sp>
      <p:sp>
        <p:nvSpPr>
          <p:cNvPr id="18" name="bg object 18"/>
          <p:cNvSpPr/>
          <p:nvPr/>
        </p:nvSpPr>
        <p:spPr>
          <a:xfrm>
            <a:off x="10995177" y="5661156"/>
            <a:ext cx="1197187" cy="1197187"/>
          </a:xfrm>
          <a:custGeom>
            <a:avLst/>
            <a:gdLst/>
            <a:ahLst/>
            <a:cxnLst/>
            <a:rect l="l" t="t" r="r" b="b"/>
            <a:pathLst>
              <a:path w="897890" h="897889">
                <a:moveTo>
                  <a:pt x="897598" y="897598"/>
                </a:moveTo>
                <a:lnTo>
                  <a:pt x="0" y="897598"/>
                </a:lnTo>
                <a:lnTo>
                  <a:pt x="0" y="149599"/>
                </a:lnTo>
                <a:lnTo>
                  <a:pt x="11384" y="92352"/>
                </a:lnTo>
                <a:lnTo>
                  <a:pt x="43824" y="43824"/>
                </a:lnTo>
                <a:lnTo>
                  <a:pt x="92352" y="11384"/>
                </a:lnTo>
                <a:lnTo>
                  <a:pt x="149599" y="0"/>
                </a:lnTo>
                <a:lnTo>
                  <a:pt x="897598" y="0"/>
                </a:lnTo>
                <a:lnTo>
                  <a:pt x="897598" y="897598"/>
                </a:lnTo>
                <a:close/>
              </a:path>
            </a:pathLst>
          </a:custGeom>
          <a:solidFill>
            <a:srgbClr val="FFFFFF">
              <a:alpha val="68078"/>
            </a:srgbClr>
          </a:solidFill>
        </p:spPr>
        <p:txBody>
          <a:bodyPr wrap="square" lIns="0" tIns="0" rIns="0" bIns="0" rtlCol="0"/>
          <a:lstStyle/>
          <a:p>
            <a:endParaRPr sz="2400">
              <a:solidFill>
                <a:prstClr val="black"/>
              </a:solidFill>
            </a:endParaRPr>
          </a:p>
        </p:txBody>
      </p:sp>
      <p:sp>
        <p:nvSpPr>
          <p:cNvPr id="2" name="Holder 2"/>
          <p:cNvSpPr>
            <a:spLocks noGrp="1"/>
          </p:cNvSpPr>
          <p:nvPr>
            <p:ph type="ctrTitle"/>
          </p:nvPr>
        </p:nvSpPr>
        <p:spPr>
          <a:xfrm>
            <a:off x="762309" y="1884053"/>
            <a:ext cx="10667379"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2"/>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119513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22478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sz="half" idx="2"/>
          </p:nvPr>
        </p:nvSpPr>
        <p:spPr>
          <a:xfrm>
            <a:off x="609600" y="1577342"/>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2"/>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533836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70373"/>
          </a:xfrm>
          <a:custGeom>
            <a:avLst/>
            <a:gdLst/>
            <a:ahLst/>
            <a:cxnLst/>
            <a:rect l="l" t="t" r="r" b="b"/>
            <a:pathLst>
              <a:path w="9144000" h="652780">
                <a:moveTo>
                  <a:pt x="0" y="652198"/>
                </a:moveTo>
                <a:lnTo>
                  <a:pt x="9143981" y="652198"/>
                </a:lnTo>
                <a:lnTo>
                  <a:pt x="9143981" y="0"/>
                </a:lnTo>
                <a:lnTo>
                  <a:pt x="0" y="0"/>
                </a:lnTo>
                <a:lnTo>
                  <a:pt x="0" y="652198"/>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0" y="869600"/>
            <a:ext cx="12192000" cy="5988473"/>
          </a:xfrm>
          <a:custGeom>
            <a:avLst/>
            <a:gdLst/>
            <a:ahLst/>
            <a:cxnLst/>
            <a:rect l="l" t="t" r="r" b="b"/>
            <a:pathLst>
              <a:path w="9144000" h="4491355">
                <a:moveTo>
                  <a:pt x="9143981" y="4491290"/>
                </a:moveTo>
                <a:lnTo>
                  <a:pt x="0" y="4491290"/>
                </a:lnTo>
                <a:lnTo>
                  <a:pt x="0" y="0"/>
                </a:lnTo>
                <a:lnTo>
                  <a:pt x="9143981" y="0"/>
                </a:lnTo>
                <a:lnTo>
                  <a:pt x="9143981" y="4491290"/>
                </a:lnTo>
                <a:close/>
              </a:path>
            </a:pathLst>
          </a:custGeom>
          <a:solidFill>
            <a:srgbClr val="F9F9F9"/>
          </a:solidFill>
        </p:spPr>
        <p:txBody>
          <a:bodyPr wrap="square" lIns="0" tIns="0" rIns="0" bIns="0" rtlCol="0"/>
          <a:lstStyle/>
          <a:p>
            <a:endParaRPr sz="2400">
              <a:solidFill>
                <a:prstClr val="black"/>
              </a:solidFill>
            </a:endParaRPr>
          </a:p>
        </p:txBody>
      </p:sp>
      <p:sp>
        <p:nvSpPr>
          <p:cNvPr id="18" name="bg object 18"/>
          <p:cNvSpPr/>
          <p:nvPr/>
        </p:nvSpPr>
        <p:spPr>
          <a:xfrm>
            <a:off x="2" y="825599"/>
            <a:ext cx="12191975" cy="144799"/>
          </a:xfrm>
          <a:prstGeom prst="rect">
            <a:avLst/>
          </a:prstGeom>
          <a:blipFill>
            <a:blip r:embed="rId2"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160932" y="24993"/>
            <a:ext cx="11870133" cy="656655"/>
          </a:xfrm>
        </p:spPr>
        <p:txBody>
          <a:bodyPr lIns="0" tIns="0" rIns="0" bIns="0"/>
          <a:lstStyle>
            <a:lvl1pPr>
              <a:defRPr sz="4267" b="0" i="0">
                <a:solidFill>
                  <a:schemeClr val="bg1"/>
                </a:solidFill>
                <a:latin typeface="VL PGothic"/>
                <a:cs typeface="VL P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03302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93107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
            <a:ext cx="1930400" cy="6856413"/>
          </a:xfrm>
          <a:prstGeom prst="rect">
            <a:avLst/>
          </a:prstGeom>
          <a:gradFill rotWithShape="0">
            <a:gsLst>
              <a:gs pos="0">
                <a:srgbClr val="33CCCC"/>
              </a:gs>
              <a:gs pos="50000">
                <a:srgbClr val="33CCCC">
                  <a:gamma/>
                  <a:tint val="0"/>
                  <a:invGamma/>
                </a:srgbClr>
              </a:gs>
              <a:gs pos="100000">
                <a:srgbClr val="33CCCC"/>
              </a:gs>
            </a:gsLst>
            <a:lin ang="5400000" scaled="1"/>
          </a:gradFill>
          <a:ln w="9525">
            <a:noFill/>
            <a:miter lim="800000"/>
            <a:headEnd/>
            <a:tailEnd/>
          </a:ln>
          <a:effectLst/>
        </p:spPr>
        <p:txBody>
          <a:bodyPr/>
          <a:lstStyle/>
          <a:p>
            <a:pPr eaLnBrk="0" fontAlgn="base" hangingPunct="0">
              <a:spcBef>
                <a:spcPct val="0"/>
              </a:spcBef>
              <a:spcAft>
                <a:spcPct val="0"/>
              </a:spcAft>
              <a:defRPr/>
            </a:pPr>
            <a:endParaRPr lang="en-US" sz="1013">
              <a:solidFill>
                <a:srgbClr val="000000"/>
              </a:solidFill>
              <a:latin typeface="Times New Roman" panose="02020603050405020304" pitchFamily="18" charset="0"/>
              <a:ea typeface="MS PGothic" panose="020B0600070205080204" pitchFamily="34" charset="-128"/>
            </a:endParaRPr>
          </a:p>
        </p:txBody>
      </p:sp>
      <p:sp>
        <p:nvSpPr>
          <p:cNvPr id="5" name="Rectangle 3"/>
          <p:cNvSpPr>
            <a:spLocks noChangeArrowheads="1"/>
          </p:cNvSpPr>
          <p:nvPr/>
        </p:nvSpPr>
        <p:spPr bwMode="auto">
          <a:xfrm>
            <a:off x="1930400" y="1447800"/>
            <a:ext cx="10259485" cy="1752600"/>
          </a:xfrm>
          <a:prstGeom prst="rect">
            <a:avLst/>
          </a:prstGeom>
          <a:gradFill rotWithShape="0">
            <a:gsLst>
              <a:gs pos="0">
                <a:srgbClr val="33CCCC">
                  <a:gamma/>
                  <a:tint val="0"/>
                  <a:invGamma/>
                </a:srgbClr>
              </a:gs>
              <a:gs pos="100000">
                <a:srgbClr val="33CCCC"/>
              </a:gs>
            </a:gsLst>
            <a:lin ang="0" scaled="1"/>
          </a:gradFill>
          <a:ln w="9525">
            <a:noFill/>
            <a:miter lim="800000"/>
            <a:headEnd/>
            <a:tailEnd/>
          </a:ln>
          <a:effectLst/>
        </p:spPr>
        <p:txBody>
          <a:bodyPr/>
          <a:lstStyle/>
          <a:p>
            <a:pPr eaLnBrk="0" fontAlgn="base" hangingPunct="0">
              <a:spcBef>
                <a:spcPct val="0"/>
              </a:spcBef>
              <a:spcAft>
                <a:spcPct val="0"/>
              </a:spcAft>
              <a:defRPr/>
            </a:pPr>
            <a:endParaRPr lang="en-US" sz="1013">
              <a:solidFill>
                <a:srgbClr val="000000"/>
              </a:solidFill>
              <a:latin typeface="Times New Roman" panose="02020603050405020304" pitchFamily="18" charset="0"/>
              <a:ea typeface="MS PGothic" panose="020B0600070205080204" pitchFamily="34" charset="-128"/>
            </a:endParaRPr>
          </a:p>
        </p:txBody>
      </p:sp>
      <p:sp>
        <p:nvSpPr>
          <p:cNvPr id="6" name="Rectangle 6"/>
          <p:cNvSpPr>
            <a:spLocks noChangeArrowheads="1"/>
          </p:cNvSpPr>
          <p:nvPr/>
        </p:nvSpPr>
        <p:spPr bwMode="auto">
          <a:xfrm>
            <a:off x="0" y="3505200"/>
            <a:ext cx="6299200" cy="152400"/>
          </a:xfrm>
          <a:prstGeom prst="rect">
            <a:avLst/>
          </a:prstGeom>
          <a:solidFill>
            <a:schemeClr val="accent1">
              <a:alpha val="50000"/>
            </a:schemeClr>
          </a:solidFill>
          <a:ln w="9525">
            <a:noFill/>
            <a:miter lim="800000"/>
            <a:headEnd/>
            <a:tailEnd/>
          </a:ln>
          <a:effectLst/>
        </p:spPr>
        <p:txBody>
          <a:bodyPr/>
          <a:lstStyle/>
          <a:p>
            <a:pPr eaLnBrk="0" fontAlgn="base" hangingPunct="0">
              <a:spcBef>
                <a:spcPct val="0"/>
              </a:spcBef>
              <a:spcAft>
                <a:spcPct val="0"/>
              </a:spcAft>
              <a:defRPr/>
            </a:pPr>
            <a:endParaRPr lang="en-US" sz="1013">
              <a:solidFill>
                <a:srgbClr val="000000"/>
              </a:solidFill>
              <a:latin typeface="Times New Roman" panose="02020603050405020304" pitchFamily="18" charset="0"/>
              <a:ea typeface="MS PGothic" panose="020B0600070205080204" pitchFamily="34" charset="-128"/>
            </a:endParaRPr>
          </a:p>
        </p:txBody>
      </p:sp>
      <p:sp>
        <p:nvSpPr>
          <p:cNvPr id="647172" name="Rectangle 4"/>
          <p:cNvSpPr>
            <a:spLocks noGrp="1" noChangeArrowheads="1"/>
          </p:cNvSpPr>
          <p:nvPr>
            <p:ph type="ctrTitle" sz="quarter"/>
          </p:nvPr>
        </p:nvSpPr>
        <p:spPr>
          <a:xfrm>
            <a:off x="2622611" y="1638300"/>
            <a:ext cx="9290719" cy="1371600"/>
          </a:xfrm>
        </p:spPr>
        <p:txBody>
          <a:bodyPr/>
          <a:lstStyle>
            <a:lvl1pPr>
              <a:defRPr sz="5400"/>
            </a:lvl1pPr>
          </a:lstStyle>
          <a:p>
            <a:r>
              <a:rPr lang="en-US"/>
              <a:t>Click to edit Master title style</a:t>
            </a:r>
            <a:endParaRPr lang="en-US" dirty="0"/>
          </a:p>
        </p:txBody>
      </p:sp>
      <p:sp>
        <p:nvSpPr>
          <p:cNvPr id="647173" name="Rectangle 5"/>
          <p:cNvSpPr>
            <a:spLocks noGrp="1" noChangeArrowheads="1"/>
          </p:cNvSpPr>
          <p:nvPr>
            <p:ph type="subTitle" sz="quarter" idx="1"/>
          </p:nvPr>
        </p:nvSpPr>
        <p:spPr>
          <a:xfrm>
            <a:off x="2743200" y="4114800"/>
            <a:ext cx="8534400" cy="1752600"/>
          </a:xfrm>
        </p:spPr>
        <p:txBody>
          <a:bodyPr/>
          <a:lstStyle>
            <a:lvl1pPr marL="0" indent="0" algn="ctr">
              <a:buFont typeface="Wingdings" pitchFamily="2" charset="2"/>
              <a:buNone/>
              <a:defRPr b="0">
                <a:latin typeface="Calibri" panose="020F0502020204030204" pitchFamily="34" charset="0"/>
                <a:cs typeface="Calibri" panose="020F0502020204030204" pitchFamily="34" charset="0"/>
              </a:defRPr>
            </a:lvl1pPr>
          </a:lstStyle>
          <a:p>
            <a:r>
              <a:rPr lang="en-US"/>
              <a:t>Click to edit Master subtitle style</a:t>
            </a:r>
          </a:p>
        </p:txBody>
      </p:sp>
    </p:spTree>
    <p:extLst>
      <p:ext uri="{BB962C8B-B14F-4D97-AF65-F5344CB8AC3E}">
        <p14:creationId xmlns:p14="http://schemas.microsoft.com/office/powerpoint/2010/main" val="952003760"/>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401" y="0"/>
            <a:ext cx="10523008" cy="755003"/>
          </a:xfrm>
        </p:spPr>
        <p:txBody>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57179" marR="0" indent="-357179" algn="l" defTabSz="914377" rtl="0" eaLnBrk="1" fontAlgn="base" latinLnBrk="0" hangingPunct="1">
              <a:lnSpc>
                <a:spcPct val="100000"/>
              </a:lnSpc>
              <a:spcBef>
                <a:spcPct val="20000"/>
              </a:spcBef>
              <a:spcAft>
                <a:spcPct val="0"/>
              </a:spcAft>
              <a:buClr>
                <a:srgbClr val="009900"/>
              </a:buClr>
              <a:buSzPct val="80000"/>
              <a:buFont typeface="Wingdings" pitchFamily="2" charset="2"/>
              <a:buChar char="l"/>
              <a:tabLst/>
              <a:defRPr sz="2400" b="0">
                <a:latin typeface="Calibri" pitchFamily="34" charset="0"/>
              </a:defRPr>
            </a:lvl1pPr>
            <a:lvl2pPr marL="628635" marR="0" indent="-271456" algn="l" defTabSz="914377" rtl="0" eaLnBrk="1" fontAlgn="base" latinLnBrk="0" hangingPunct="1">
              <a:lnSpc>
                <a:spcPct val="100000"/>
              </a:lnSpc>
              <a:spcBef>
                <a:spcPct val="20000"/>
              </a:spcBef>
              <a:spcAft>
                <a:spcPct val="0"/>
              </a:spcAft>
              <a:buClrTx/>
              <a:buSzTx/>
              <a:buFont typeface="Wingdings" pitchFamily="2" charset="2"/>
              <a:buChar char="§"/>
              <a:tabLst/>
              <a:defRPr sz="2200" b="0">
                <a:latin typeface="Calibri" pitchFamily="34" charset="0"/>
              </a:defRPr>
            </a:lvl2pPr>
            <a:lvl3pPr marL="900091" marR="0" indent="-257168" algn="l" defTabSz="914377" rtl="0" eaLnBrk="1" fontAlgn="base" latinLnBrk="0" hangingPunct="1">
              <a:lnSpc>
                <a:spcPct val="100000"/>
              </a:lnSpc>
              <a:spcBef>
                <a:spcPct val="20000"/>
              </a:spcBef>
              <a:spcAft>
                <a:spcPct val="0"/>
              </a:spcAft>
              <a:buClr>
                <a:srgbClr val="009900"/>
              </a:buClr>
              <a:buSzTx/>
              <a:buFontTx/>
              <a:buChar char="•"/>
              <a:tabLst/>
              <a:defRPr sz="2000" b="0">
                <a:latin typeface="Calibri" pitchFamily="34" charset="0"/>
              </a:defRPr>
            </a:lvl3pPr>
            <a:lvl4pPr marL="1071536" marR="0" indent="-171446" algn="l" defTabSz="914377" rtl="0" eaLnBrk="1" fontAlgn="base" latinLnBrk="0" hangingPunct="1">
              <a:lnSpc>
                <a:spcPct val="100000"/>
              </a:lnSpc>
              <a:spcBef>
                <a:spcPct val="20000"/>
              </a:spcBef>
              <a:spcAft>
                <a:spcPct val="0"/>
              </a:spcAft>
              <a:buClrTx/>
              <a:buSzTx/>
              <a:buFontTx/>
              <a:buChar char="–"/>
              <a:tabLst/>
              <a:defRPr sz="1800" b="0">
                <a:latin typeface="Calibri" pitchFamily="34" charset="0"/>
              </a:defRPr>
            </a:lvl4pPr>
            <a:lvl5pPr marL="1257269" marR="0" indent="-185734" algn="l" defTabSz="914377" rtl="0" eaLnBrk="1" fontAlgn="base" latinLnBrk="0" hangingPunct="1">
              <a:lnSpc>
                <a:spcPct val="100000"/>
              </a:lnSpc>
              <a:spcBef>
                <a:spcPct val="20000"/>
              </a:spcBef>
              <a:spcAft>
                <a:spcPct val="0"/>
              </a:spcAft>
              <a:buClr>
                <a:srgbClr val="009900"/>
              </a:buClr>
              <a:buSzTx/>
              <a:buFontTx/>
              <a:buChar char="•"/>
              <a:tabLst/>
              <a:defRPr sz="1800" b="0">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86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476C4-D773-43A7-A006-1FD42FA14844}"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E46AF-B605-4D90-AA1A-9001C6F43EB7}" type="slidenum">
              <a:rPr lang="en-IN" smtClean="0"/>
              <a:t>‹#›</a:t>
            </a:fld>
            <a:endParaRPr lang="en-IN"/>
          </a:p>
        </p:txBody>
      </p:sp>
    </p:spTree>
    <p:extLst>
      <p:ext uri="{BB962C8B-B14F-4D97-AF65-F5344CB8AC3E}">
        <p14:creationId xmlns:p14="http://schemas.microsoft.com/office/powerpoint/2010/main" val="23365434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74801" y="0"/>
            <a:ext cx="10624611" cy="755003"/>
          </a:xfrm>
        </p:spPr>
        <p:txBody>
          <a:bodyPr/>
          <a:lstStyle>
            <a:lvl1pPr>
              <a:defRPr sz="4400"/>
            </a:lvl1pPr>
          </a:lstStyle>
          <a:p>
            <a:r>
              <a:rPr lang="en-US"/>
              <a:t>Click to edit Master title style</a:t>
            </a:r>
            <a:endParaRPr lang="en-US" dirty="0"/>
          </a:p>
        </p:txBody>
      </p:sp>
      <p:sp>
        <p:nvSpPr>
          <p:cNvPr id="3" name="Content Placeholder 2"/>
          <p:cNvSpPr>
            <a:spLocks noGrp="1"/>
          </p:cNvSpPr>
          <p:nvPr>
            <p:ph sz="half" idx="1"/>
          </p:nvPr>
        </p:nvSpPr>
        <p:spPr>
          <a:xfrm>
            <a:off x="1574800" y="1278320"/>
            <a:ext cx="4826000" cy="5255831"/>
          </a:xfrm>
        </p:spPr>
        <p:txBody>
          <a:bodyPr/>
          <a:lstStyle>
            <a:lvl1pPr>
              <a:defRPr sz="2400" b="0">
                <a:latin typeface="Calibri" pitchFamily="34" charset="0"/>
              </a:defRPr>
            </a:lvl1pPr>
            <a:lvl2pPr>
              <a:defRPr sz="2200" b="0">
                <a:latin typeface="Calibri" pitchFamily="34" charset="0"/>
              </a:defRPr>
            </a:lvl2pPr>
            <a:lvl3pPr>
              <a:defRPr sz="2000" b="0">
                <a:latin typeface="Calibri" pitchFamily="34" charset="0"/>
              </a:defRPr>
            </a:lvl3pPr>
            <a:lvl4pPr>
              <a:defRPr sz="1800" b="0">
                <a:latin typeface="Calibri" pitchFamily="34" charset="0"/>
              </a:defRPr>
            </a:lvl4pPr>
            <a:lvl5pPr>
              <a:defRPr sz="1800" b="0">
                <a:latin typeface="Calibri" pitchFamily="34" charset="0"/>
              </a:defRPr>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xmlns="" id="{BDECFEE2-CE70-496C-B424-6F282209B752}"/>
              </a:ext>
            </a:extLst>
          </p:cNvPr>
          <p:cNvSpPr>
            <a:spLocks noGrp="1"/>
          </p:cNvSpPr>
          <p:nvPr>
            <p:ph sz="half" idx="10"/>
          </p:nvPr>
        </p:nvSpPr>
        <p:spPr>
          <a:xfrm>
            <a:off x="6897421" y="1278320"/>
            <a:ext cx="4826000" cy="5255831"/>
          </a:xfrm>
        </p:spPr>
        <p:txBody>
          <a:bodyPr/>
          <a:lstStyle>
            <a:lvl1pPr>
              <a:defRPr sz="2400" b="0">
                <a:latin typeface="Calibri" pitchFamily="34" charset="0"/>
              </a:defRPr>
            </a:lvl1pPr>
            <a:lvl2pPr>
              <a:defRPr sz="2200" b="0">
                <a:latin typeface="Calibri" pitchFamily="34" charset="0"/>
              </a:defRPr>
            </a:lvl2pPr>
            <a:lvl3pPr>
              <a:defRPr sz="2000" b="0">
                <a:latin typeface="Calibri" pitchFamily="34" charset="0"/>
              </a:defRPr>
            </a:lvl3pPr>
            <a:lvl4pPr>
              <a:defRPr sz="1800" b="0">
                <a:latin typeface="Calibri" pitchFamily="34" charset="0"/>
              </a:defRPr>
            </a:lvl4pPr>
            <a:lvl5pPr>
              <a:defRPr sz="1800" b="0">
                <a:latin typeface="Calibri" pitchFamily="34" charset="0"/>
              </a:defRPr>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319730"/>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74801" y="0"/>
            <a:ext cx="10624611" cy="755003"/>
          </a:xfrm>
        </p:spPr>
        <p:txBody>
          <a:bodyPr/>
          <a:lstStyle/>
          <a:p>
            <a:r>
              <a:rPr lang="en-US"/>
              <a:t>Click to edit Master title style</a:t>
            </a:r>
          </a:p>
        </p:txBody>
      </p:sp>
      <p:sp>
        <p:nvSpPr>
          <p:cNvPr id="7" name="Text Placeholder 6"/>
          <p:cNvSpPr>
            <a:spLocks noGrp="1"/>
          </p:cNvSpPr>
          <p:nvPr>
            <p:ph type="body" sz="quarter" idx="10"/>
          </p:nvPr>
        </p:nvSpPr>
        <p:spPr>
          <a:xfrm>
            <a:off x="6769100" y="1163108"/>
            <a:ext cx="4826000" cy="668337"/>
          </a:xfrm>
          <a:solidFill>
            <a:schemeClr val="accent1">
              <a:lumMod val="60000"/>
              <a:lumOff val="40000"/>
            </a:schemeClr>
          </a:solidFill>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effectLst/>
              </a:defRPr>
            </a:lvl1pPr>
            <a:lvl2pPr marL="257168" indent="0">
              <a:buNone/>
              <a:defRPr/>
            </a:lvl2pPr>
          </a:lstStyle>
          <a:p>
            <a:pPr lvl="0"/>
            <a:r>
              <a:rPr lang="en-US"/>
              <a:t>Click to edit Master text styles</a:t>
            </a:r>
          </a:p>
        </p:txBody>
      </p:sp>
      <p:sp>
        <p:nvSpPr>
          <p:cNvPr id="8" name="Text Placeholder 6"/>
          <p:cNvSpPr>
            <a:spLocks noGrp="1"/>
          </p:cNvSpPr>
          <p:nvPr>
            <p:ph type="body" sz="quarter" idx="11"/>
          </p:nvPr>
        </p:nvSpPr>
        <p:spPr>
          <a:xfrm>
            <a:off x="1574800" y="1163106"/>
            <a:ext cx="4826000" cy="668337"/>
          </a:xfrm>
          <a:solidFill>
            <a:schemeClr val="accent1">
              <a:lumMod val="60000"/>
              <a:lumOff val="40000"/>
            </a:schemeClr>
          </a:solidFill>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effectLst/>
              </a:defRPr>
            </a:lvl1pPr>
            <a:lvl2pPr marL="257168" indent="0">
              <a:buNone/>
              <a:defRPr/>
            </a:lvl2pPr>
          </a:lstStyle>
          <a:p>
            <a:pPr lvl="0"/>
            <a:r>
              <a:rPr lang="en-US"/>
              <a:t>Click to edit Master text styles</a:t>
            </a:r>
          </a:p>
        </p:txBody>
      </p:sp>
      <p:sp>
        <p:nvSpPr>
          <p:cNvPr id="9" name="Content Placeholder 2">
            <a:extLst>
              <a:ext uri="{FF2B5EF4-FFF2-40B4-BE49-F238E27FC236}">
                <a16:creationId xmlns:a16="http://schemas.microsoft.com/office/drawing/2014/main" xmlns="" id="{555F990B-26DF-49D0-94B4-2DA5C0F84BC7}"/>
              </a:ext>
            </a:extLst>
          </p:cNvPr>
          <p:cNvSpPr>
            <a:spLocks noGrp="1"/>
          </p:cNvSpPr>
          <p:nvPr>
            <p:ph sz="half" idx="1"/>
          </p:nvPr>
        </p:nvSpPr>
        <p:spPr>
          <a:xfrm>
            <a:off x="1574800" y="1991101"/>
            <a:ext cx="4826000" cy="4543051"/>
          </a:xfrm>
        </p:spPr>
        <p:txBody>
          <a:bodyPr/>
          <a:lstStyle>
            <a:lvl1pPr>
              <a:defRPr sz="2400" b="0">
                <a:latin typeface="Calibri" pitchFamily="34" charset="0"/>
              </a:defRPr>
            </a:lvl1pPr>
            <a:lvl2pPr>
              <a:defRPr sz="2200" b="0">
                <a:latin typeface="Calibri" pitchFamily="34" charset="0"/>
              </a:defRPr>
            </a:lvl2pPr>
            <a:lvl3pPr>
              <a:defRPr sz="2000" b="0">
                <a:latin typeface="Calibri" pitchFamily="34" charset="0"/>
              </a:defRPr>
            </a:lvl3pPr>
            <a:lvl4pPr>
              <a:defRPr sz="1800" b="0">
                <a:latin typeface="Calibri" pitchFamily="34" charset="0"/>
              </a:defRPr>
            </a:lvl4pPr>
            <a:lvl5pPr>
              <a:defRPr sz="1800" b="0">
                <a:latin typeface="Calibri" pitchFamily="34" charset="0"/>
              </a:defRPr>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xmlns="" id="{B54D40C9-44E8-4D29-B889-2E1A02D7FE86}"/>
              </a:ext>
            </a:extLst>
          </p:cNvPr>
          <p:cNvSpPr>
            <a:spLocks noGrp="1"/>
          </p:cNvSpPr>
          <p:nvPr>
            <p:ph sz="half" idx="12"/>
          </p:nvPr>
        </p:nvSpPr>
        <p:spPr>
          <a:xfrm>
            <a:off x="6769100" y="1989317"/>
            <a:ext cx="4826000" cy="4543051"/>
          </a:xfrm>
        </p:spPr>
        <p:txBody>
          <a:bodyPr/>
          <a:lstStyle>
            <a:lvl1pPr>
              <a:defRPr sz="2400" b="0">
                <a:latin typeface="Calibri" pitchFamily="34" charset="0"/>
              </a:defRPr>
            </a:lvl1pPr>
            <a:lvl2pPr>
              <a:defRPr sz="2200" b="0">
                <a:latin typeface="Calibri" pitchFamily="34" charset="0"/>
              </a:defRPr>
            </a:lvl2pPr>
            <a:lvl3pPr>
              <a:defRPr sz="2000" b="0">
                <a:latin typeface="Calibri" pitchFamily="34" charset="0"/>
              </a:defRPr>
            </a:lvl3pPr>
            <a:lvl4pPr>
              <a:defRPr sz="1800" b="0">
                <a:latin typeface="Calibri" pitchFamily="34" charset="0"/>
              </a:defRPr>
            </a:lvl4pPr>
            <a:lvl5pPr>
              <a:defRPr sz="1800" b="0">
                <a:latin typeface="Calibri" pitchFamily="34" charset="0"/>
              </a:defRPr>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2323599"/>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4640" y="0"/>
            <a:ext cx="10404768" cy="755003"/>
          </a:xfrm>
        </p:spPr>
        <p:txBody>
          <a:bodyPr/>
          <a:lstStyle/>
          <a:p>
            <a:r>
              <a:rPr lang="en-US"/>
              <a:t>Click to edit Master title style</a:t>
            </a:r>
            <a:endParaRPr lang="en-US" dirty="0"/>
          </a:p>
        </p:txBody>
      </p:sp>
    </p:spTree>
    <p:extLst>
      <p:ext uri="{BB962C8B-B14F-4D97-AF65-F5344CB8AC3E}">
        <p14:creationId xmlns:p14="http://schemas.microsoft.com/office/powerpoint/2010/main" val="27226433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744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1020" y="0"/>
            <a:ext cx="10363200" cy="740651"/>
          </a:xfrm>
        </p:spPr>
        <p:txBody>
          <a:bodyPr/>
          <a:lstStyle/>
          <a:p>
            <a:r>
              <a:rPr lang="en-US"/>
              <a:t>Click to edit Master title style</a:t>
            </a:r>
          </a:p>
        </p:txBody>
      </p:sp>
      <p:sp>
        <p:nvSpPr>
          <p:cNvPr id="4" name="Content Placeholder 3"/>
          <p:cNvSpPr>
            <a:spLocks noGrp="1"/>
          </p:cNvSpPr>
          <p:nvPr>
            <p:ph sz="half" idx="2"/>
          </p:nvPr>
        </p:nvSpPr>
        <p:spPr>
          <a:xfrm>
            <a:off x="6924220" y="1470346"/>
            <a:ext cx="5080000" cy="4835525"/>
          </a:xfrm>
        </p:spPr>
        <p:txBody>
          <a:bodyPr/>
          <a:lstStyle>
            <a:lvl1pPr>
              <a:defRPr b="0">
                <a:latin typeface="Tw Cen MT" pitchFamily="34" charset="0"/>
              </a:defRPr>
            </a:lvl1pPr>
            <a:lvl2pPr>
              <a:defRPr b="0">
                <a:latin typeface="Tw Cen MT" pitchFamily="34" charset="0"/>
              </a:defRPr>
            </a:lvl2pPr>
            <a:lvl3pPr>
              <a:defRPr b="0">
                <a:latin typeface="Tw Cen MT" pitchFamily="34" charset="0"/>
              </a:defRPr>
            </a:lvl3pPr>
            <a:lvl4pPr>
              <a:defRPr b="0">
                <a:latin typeface="Tw Cen MT" pitchFamily="34" charset="0"/>
              </a:defRPr>
            </a:lvl4pPr>
            <a:lvl5pPr>
              <a:defRPr sz="1800" b="0">
                <a:latin typeface="Tw Cen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xmlns="" id="{B4102D0A-6578-4DD6-BA8D-CCAA3C29F85A}"/>
              </a:ext>
            </a:extLst>
          </p:cNvPr>
          <p:cNvSpPr>
            <a:spLocks noGrp="1"/>
          </p:cNvSpPr>
          <p:nvPr>
            <p:ph sz="half" idx="10"/>
          </p:nvPr>
        </p:nvSpPr>
        <p:spPr>
          <a:xfrm>
            <a:off x="1487400" y="1470344"/>
            <a:ext cx="5080000" cy="4835525"/>
          </a:xfrm>
        </p:spPr>
        <p:txBody>
          <a:bodyPr/>
          <a:lstStyle>
            <a:lvl1pPr>
              <a:defRPr b="0">
                <a:latin typeface="Tw Cen MT" pitchFamily="34" charset="0"/>
              </a:defRPr>
            </a:lvl1pPr>
            <a:lvl2pPr>
              <a:defRPr b="0">
                <a:latin typeface="Tw Cen MT" pitchFamily="34" charset="0"/>
              </a:defRPr>
            </a:lvl2pPr>
            <a:lvl3pPr>
              <a:defRPr b="0">
                <a:latin typeface="Tw Cen MT" pitchFamily="34" charset="0"/>
              </a:defRPr>
            </a:lvl3pPr>
            <a:lvl4pPr>
              <a:defRPr b="0">
                <a:latin typeface="Tw Cen MT" pitchFamily="34" charset="0"/>
              </a:defRPr>
            </a:lvl4pPr>
            <a:lvl5pPr>
              <a:defRPr sz="1800" b="0">
                <a:latin typeface="Tw Cen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646048"/>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PhAnim="0" userDrawn="1">
  <p:cSld name="Title, Content">
    <p:spTree>
      <p:nvGrpSpPr>
        <p:cNvPr id="1" name=""/>
        <p:cNvGrpSpPr/>
        <p:nvPr/>
      </p:nvGrpSpPr>
      <p:grpSpPr bwMode="auto">
        <a:xfrm>
          <a:off x="0" y="0"/>
          <a:ext cx="0" cy="0"/>
          <a:chOff x="0" y="0"/>
          <a:chExt cx="0" cy="0"/>
        </a:xfrm>
      </p:grpSpPr>
      <p:sp>
        <p:nvSpPr>
          <p:cNvPr id="5" name="PlaceHolder 2"/>
          <p:cNvSpPr>
            <a:spLocks noGrp="1"/>
          </p:cNvSpPr>
          <p:nvPr>
            <p:ph type="body"/>
          </p:nvPr>
        </p:nvSpPr>
        <p:spPr bwMode="auto">
          <a:xfrm>
            <a:off x="1676520" y="1239840"/>
            <a:ext cx="9600840" cy="5293800"/>
          </a:xfrm>
          <a:prstGeom prst="rect">
            <a:avLst/>
          </a:prstGeom>
        </p:spPr>
        <p:txBody>
          <a:bodyPr lIns="0" tIns="0" rIns="0" bIns="0">
            <a:normAutofit/>
          </a:bodyPr>
          <a:lstStyle/>
          <a:p>
            <a:pPr>
              <a:defRPr/>
            </a:pPr>
            <a:endParaRPr lang="en-US" sz="2400" b="0" strike="noStrike" spc="-1">
              <a:solidFill>
                <a:srgbClr val="000000"/>
              </a:solidFill>
              <a:latin typeface="Calibri"/>
            </a:endParaRPr>
          </a:p>
        </p:txBody>
      </p:sp>
      <p:sp>
        <p:nvSpPr>
          <p:cNvPr id="6" name="Title 1">
            <a:extLst>
              <a:ext uri="{FF2B5EF4-FFF2-40B4-BE49-F238E27FC236}">
                <a16:creationId xmlns:a16="http://schemas.microsoft.com/office/drawing/2014/main" xmlns="" id="{7166149B-E348-408E-ABB5-93B407378A1B}"/>
              </a:ext>
            </a:extLst>
          </p:cNvPr>
          <p:cNvSpPr>
            <a:spLocks noGrp="1"/>
          </p:cNvSpPr>
          <p:nvPr>
            <p:ph type="title" idx="10"/>
          </p:nvPr>
        </p:nvSpPr>
        <p:spPr>
          <a:xfrm>
            <a:off x="1794640" y="0"/>
            <a:ext cx="10404768" cy="755003"/>
          </a:xfrm>
        </p:spPr>
        <p:txBody>
          <a:bodyPr/>
          <a:lstStyle/>
          <a:p>
            <a:r>
              <a:rPr lang="en-US"/>
              <a:t>Click to edit Master title style</a:t>
            </a:r>
            <a:endParaRPr lang="en-US" dirty="0"/>
          </a:p>
        </p:txBody>
      </p:sp>
    </p:spTree>
    <p:extLst>
      <p:ext uri="{BB962C8B-B14F-4D97-AF65-F5344CB8AC3E}">
        <p14:creationId xmlns:p14="http://schemas.microsoft.com/office/powerpoint/2010/main" val="3252734627"/>
      </p:ext>
    </p:extLst>
  </p:cSld>
  <p:clrMapOvr>
    <a:masterClrMapping/>
  </p:clrMapOvr>
  <p:hf/>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149178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447600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7754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37734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10.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theme" Target="../theme/theme11.xml"/><Relationship Id="rId5" Type="http://schemas.openxmlformats.org/officeDocument/2006/relationships/slideLayout" Target="../slideLayouts/slideLayout87.xml"/><Relationship Id="rId4" Type="http://schemas.openxmlformats.org/officeDocument/2006/relationships/slideLayout" Target="../slideLayouts/slideLayout8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13.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theme" Target="../theme/theme14.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3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8.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heme" Target="../theme/theme19.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theme" Target="../theme/theme20.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21.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2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theme" Target="../theme/theme23.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theme" Target="../theme/theme24.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223.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theme" Target="../theme/theme25.xml"/><Relationship Id="rId5" Type="http://schemas.openxmlformats.org/officeDocument/2006/relationships/slideLayout" Target="../slideLayouts/slideLayout225.xml"/><Relationship Id="rId4" Type="http://schemas.openxmlformats.org/officeDocument/2006/relationships/slideLayout" Target="../slideLayouts/slideLayout224.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228.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theme" Target="../theme/theme26.xml"/><Relationship Id="rId5" Type="http://schemas.openxmlformats.org/officeDocument/2006/relationships/slideLayout" Target="../slideLayouts/slideLayout230.xml"/><Relationship Id="rId4" Type="http://schemas.openxmlformats.org/officeDocument/2006/relationships/slideLayout" Target="../slideLayouts/slideLayout229.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233.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theme" Target="../theme/theme27.xml"/><Relationship Id="rId5" Type="http://schemas.openxmlformats.org/officeDocument/2006/relationships/slideLayout" Target="../slideLayouts/slideLayout235.xml"/><Relationship Id="rId4" Type="http://schemas.openxmlformats.org/officeDocument/2006/relationships/slideLayout" Target="../slideLayouts/slideLayout2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7.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8.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476C4-D773-43A7-A006-1FD42FA14844}" type="datetimeFigureOut">
              <a:rPr lang="en-IN" smtClean="0"/>
              <a:t>20-04-2024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E46AF-B605-4D90-AA1A-9001C6F43EB7}" type="slidenum">
              <a:rPr lang="en-IN" smtClean="0"/>
              <a:t>‹#›</a:t>
            </a:fld>
            <a:endParaRPr lang="en-IN"/>
          </a:p>
        </p:txBody>
      </p:sp>
    </p:spTree>
    <p:extLst>
      <p:ext uri="{BB962C8B-B14F-4D97-AF65-F5344CB8AC3E}">
        <p14:creationId xmlns:p14="http://schemas.microsoft.com/office/powerpoint/2010/main" val="199859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70373"/>
          </a:xfrm>
          <a:custGeom>
            <a:avLst/>
            <a:gdLst/>
            <a:ahLst/>
            <a:cxnLst/>
            <a:rect l="l" t="t" r="r" b="b"/>
            <a:pathLst>
              <a:path w="9144000" h="652780">
                <a:moveTo>
                  <a:pt x="0" y="652198"/>
                </a:moveTo>
                <a:lnTo>
                  <a:pt x="9143981" y="652198"/>
                </a:lnTo>
                <a:lnTo>
                  <a:pt x="9143981" y="0"/>
                </a:lnTo>
                <a:lnTo>
                  <a:pt x="0" y="0"/>
                </a:lnTo>
                <a:lnTo>
                  <a:pt x="0" y="652198"/>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0" y="869600"/>
            <a:ext cx="12192000" cy="5988473"/>
          </a:xfrm>
          <a:custGeom>
            <a:avLst/>
            <a:gdLst/>
            <a:ahLst/>
            <a:cxnLst/>
            <a:rect l="l" t="t" r="r" b="b"/>
            <a:pathLst>
              <a:path w="9144000" h="4491355">
                <a:moveTo>
                  <a:pt x="9143981" y="4491290"/>
                </a:moveTo>
                <a:lnTo>
                  <a:pt x="0" y="4491290"/>
                </a:lnTo>
                <a:lnTo>
                  <a:pt x="0" y="0"/>
                </a:lnTo>
                <a:lnTo>
                  <a:pt x="9143981" y="0"/>
                </a:lnTo>
                <a:lnTo>
                  <a:pt x="9143981" y="4491290"/>
                </a:lnTo>
                <a:close/>
              </a:path>
            </a:pathLst>
          </a:custGeom>
          <a:solidFill>
            <a:srgbClr val="F9F9F9"/>
          </a:solid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160932" y="24993"/>
            <a:ext cx="11870133" cy="492443"/>
          </a:xfrm>
          <a:prstGeom prst="rect">
            <a:avLst/>
          </a:prstGeom>
        </p:spPr>
        <p:txBody>
          <a:bodyPr wrap="square" lIns="0" tIns="0" rIns="0" bIns="0">
            <a:spAutoFit/>
          </a:bodyPr>
          <a:lstStyle>
            <a:lvl1pPr>
              <a:defRPr sz="3200" b="0" i="0">
                <a:solidFill>
                  <a:schemeClr val="bg1"/>
                </a:solidFill>
                <a:latin typeface="VL PGothic"/>
                <a:cs typeface="VL PGothic"/>
              </a:defRPr>
            </a:lvl1pPr>
          </a:lstStyle>
          <a:p>
            <a:endParaRPr/>
          </a:p>
        </p:txBody>
      </p:sp>
      <p:sp>
        <p:nvSpPr>
          <p:cNvPr id="3" name="Holder 3"/>
          <p:cNvSpPr>
            <a:spLocks noGrp="1"/>
          </p:cNvSpPr>
          <p:nvPr>
            <p:ph type="body" idx="1"/>
          </p:nvPr>
        </p:nvSpPr>
        <p:spPr>
          <a:xfrm>
            <a:off x="1947448" y="2255681"/>
            <a:ext cx="774107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2"/>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a:xfrm>
            <a:off x="8778240" y="6377942"/>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9274998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xStyles>
    <p:titleStyle>
      <a:lvl1pPr>
        <a:defRPr>
          <a:latin typeface="+mj-lt"/>
          <a:ea typeface="+mj-ea"/>
          <a:cs typeface="+mj-cs"/>
        </a:defRPr>
      </a:lvl1pPr>
    </p:titleStyle>
    <p:bodyStyle>
      <a:lvl1pPr marL="0">
        <a:defRPr>
          <a:latin typeface="+mn-lt"/>
          <a:ea typeface="+mn-ea"/>
          <a:cs typeface="+mn-cs"/>
        </a:defRPr>
      </a:lvl1pPr>
      <a:lvl2pPr marL="609570">
        <a:defRPr>
          <a:latin typeface="+mn-lt"/>
          <a:ea typeface="+mn-ea"/>
          <a:cs typeface="+mn-cs"/>
        </a:defRPr>
      </a:lvl2pPr>
      <a:lvl3pPr marL="1219140">
        <a:defRPr>
          <a:latin typeface="+mn-lt"/>
          <a:ea typeface="+mn-ea"/>
          <a:cs typeface="+mn-cs"/>
        </a:defRPr>
      </a:lvl3pPr>
      <a:lvl4pPr marL="1828709">
        <a:defRPr>
          <a:latin typeface="+mn-lt"/>
          <a:ea typeface="+mn-ea"/>
          <a:cs typeface="+mn-cs"/>
        </a:defRPr>
      </a:lvl4pPr>
      <a:lvl5pPr marL="2438278">
        <a:defRPr>
          <a:latin typeface="+mn-lt"/>
          <a:ea typeface="+mn-ea"/>
          <a:cs typeface="+mn-cs"/>
        </a:defRPr>
      </a:lvl5pPr>
      <a:lvl6pPr marL="3047848">
        <a:defRPr>
          <a:latin typeface="+mn-lt"/>
          <a:ea typeface="+mn-ea"/>
          <a:cs typeface="+mn-cs"/>
        </a:defRPr>
      </a:lvl6pPr>
      <a:lvl7pPr marL="3657418">
        <a:defRPr>
          <a:latin typeface="+mn-lt"/>
          <a:ea typeface="+mn-ea"/>
          <a:cs typeface="+mn-cs"/>
        </a:defRPr>
      </a:lvl7pPr>
      <a:lvl8pPr marL="4266987">
        <a:defRPr>
          <a:latin typeface="+mn-lt"/>
          <a:ea typeface="+mn-ea"/>
          <a:cs typeface="+mn-cs"/>
        </a:defRPr>
      </a:lvl8pPr>
      <a:lvl9pPr marL="4876557">
        <a:defRPr>
          <a:latin typeface="+mn-lt"/>
          <a:ea typeface="+mn-ea"/>
          <a:cs typeface="+mn-cs"/>
        </a:defRPr>
      </a:lvl9pPr>
    </p:bodyStyle>
    <p:otherStyle>
      <a:lvl1pPr marL="0">
        <a:defRPr>
          <a:latin typeface="+mn-lt"/>
          <a:ea typeface="+mn-ea"/>
          <a:cs typeface="+mn-cs"/>
        </a:defRPr>
      </a:lvl1pPr>
      <a:lvl2pPr marL="609570">
        <a:defRPr>
          <a:latin typeface="+mn-lt"/>
          <a:ea typeface="+mn-ea"/>
          <a:cs typeface="+mn-cs"/>
        </a:defRPr>
      </a:lvl2pPr>
      <a:lvl3pPr marL="1219140">
        <a:defRPr>
          <a:latin typeface="+mn-lt"/>
          <a:ea typeface="+mn-ea"/>
          <a:cs typeface="+mn-cs"/>
        </a:defRPr>
      </a:lvl3pPr>
      <a:lvl4pPr marL="1828709">
        <a:defRPr>
          <a:latin typeface="+mn-lt"/>
          <a:ea typeface="+mn-ea"/>
          <a:cs typeface="+mn-cs"/>
        </a:defRPr>
      </a:lvl4pPr>
      <a:lvl5pPr marL="2438278">
        <a:defRPr>
          <a:latin typeface="+mn-lt"/>
          <a:ea typeface="+mn-ea"/>
          <a:cs typeface="+mn-cs"/>
        </a:defRPr>
      </a:lvl5pPr>
      <a:lvl6pPr marL="3047848">
        <a:defRPr>
          <a:latin typeface="+mn-lt"/>
          <a:ea typeface="+mn-ea"/>
          <a:cs typeface="+mn-cs"/>
        </a:defRPr>
      </a:lvl6pPr>
      <a:lvl7pPr marL="3657418">
        <a:defRPr>
          <a:latin typeface="+mn-lt"/>
          <a:ea typeface="+mn-ea"/>
          <a:cs typeface="+mn-cs"/>
        </a:defRPr>
      </a:lvl7pPr>
      <a:lvl8pPr marL="4266987">
        <a:defRPr>
          <a:latin typeface="+mn-lt"/>
          <a:ea typeface="+mn-ea"/>
          <a:cs typeface="+mn-cs"/>
        </a:defRPr>
      </a:lvl8pPr>
      <a:lvl9pPr marL="4876557">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70373"/>
          </a:xfrm>
          <a:custGeom>
            <a:avLst/>
            <a:gdLst/>
            <a:ahLst/>
            <a:cxnLst/>
            <a:rect l="l" t="t" r="r" b="b"/>
            <a:pathLst>
              <a:path w="9144000" h="652780">
                <a:moveTo>
                  <a:pt x="0" y="652198"/>
                </a:moveTo>
                <a:lnTo>
                  <a:pt x="9143981" y="652198"/>
                </a:lnTo>
                <a:lnTo>
                  <a:pt x="9143981" y="0"/>
                </a:lnTo>
                <a:lnTo>
                  <a:pt x="0" y="0"/>
                </a:lnTo>
                <a:lnTo>
                  <a:pt x="0" y="652198"/>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0" y="869600"/>
            <a:ext cx="12192000" cy="5988473"/>
          </a:xfrm>
          <a:custGeom>
            <a:avLst/>
            <a:gdLst/>
            <a:ahLst/>
            <a:cxnLst/>
            <a:rect l="l" t="t" r="r" b="b"/>
            <a:pathLst>
              <a:path w="9144000" h="4491355">
                <a:moveTo>
                  <a:pt x="9143981" y="4491290"/>
                </a:moveTo>
                <a:lnTo>
                  <a:pt x="0" y="4491290"/>
                </a:lnTo>
                <a:lnTo>
                  <a:pt x="0" y="0"/>
                </a:lnTo>
                <a:lnTo>
                  <a:pt x="9143981" y="0"/>
                </a:lnTo>
                <a:lnTo>
                  <a:pt x="9143981" y="4491290"/>
                </a:lnTo>
                <a:close/>
              </a:path>
            </a:pathLst>
          </a:custGeom>
          <a:solidFill>
            <a:srgbClr val="F9F9F9"/>
          </a:solid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160932" y="24993"/>
            <a:ext cx="11870133" cy="492443"/>
          </a:xfrm>
          <a:prstGeom prst="rect">
            <a:avLst/>
          </a:prstGeom>
        </p:spPr>
        <p:txBody>
          <a:bodyPr wrap="square" lIns="0" tIns="0" rIns="0" bIns="0">
            <a:spAutoFit/>
          </a:bodyPr>
          <a:lstStyle>
            <a:lvl1pPr>
              <a:defRPr sz="3200" b="0" i="0">
                <a:solidFill>
                  <a:schemeClr val="bg1"/>
                </a:solidFill>
                <a:latin typeface="VL PGothic"/>
                <a:cs typeface="VL PGothic"/>
              </a:defRPr>
            </a:lvl1pPr>
          </a:lstStyle>
          <a:p>
            <a:endParaRPr/>
          </a:p>
        </p:txBody>
      </p:sp>
      <p:sp>
        <p:nvSpPr>
          <p:cNvPr id="3" name="Holder 3"/>
          <p:cNvSpPr>
            <a:spLocks noGrp="1"/>
          </p:cNvSpPr>
          <p:nvPr>
            <p:ph type="body" idx="1"/>
          </p:nvPr>
        </p:nvSpPr>
        <p:spPr>
          <a:xfrm>
            <a:off x="1947448" y="2255681"/>
            <a:ext cx="774107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2"/>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a:xfrm>
            <a:off x="8778240" y="6377942"/>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5589970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Lst>
  <p:txStyles>
    <p:titleStyle>
      <a:lvl1pPr>
        <a:defRPr>
          <a:latin typeface="+mj-lt"/>
          <a:ea typeface="+mj-ea"/>
          <a:cs typeface="+mj-cs"/>
        </a:defRPr>
      </a:lvl1pPr>
    </p:titleStyle>
    <p:bodyStyle>
      <a:lvl1pPr marL="0">
        <a:defRPr>
          <a:latin typeface="+mn-lt"/>
          <a:ea typeface="+mn-ea"/>
          <a:cs typeface="+mn-cs"/>
        </a:defRPr>
      </a:lvl1pPr>
      <a:lvl2pPr marL="609570">
        <a:defRPr>
          <a:latin typeface="+mn-lt"/>
          <a:ea typeface="+mn-ea"/>
          <a:cs typeface="+mn-cs"/>
        </a:defRPr>
      </a:lvl2pPr>
      <a:lvl3pPr marL="1219140">
        <a:defRPr>
          <a:latin typeface="+mn-lt"/>
          <a:ea typeface="+mn-ea"/>
          <a:cs typeface="+mn-cs"/>
        </a:defRPr>
      </a:lvl3pPr>
      <a:lvl4pPr marL="1828709">
        <a:defRPr>
          <a:latin typeface="+mn-lt"/>
          <a:ea typeface="+mn-ea"/>
          <a:cs typeface="+mn-cs"/>
        </a:defRPr>
      </a:lvl4pPr>
      <a:lvl5pPr marL="2438278">
        <a:defRPr>
          <a:latin typeface="+mn-lt"/>
          <a:ea typeface="+mn-ea"/>
          <a:cs typeface="+mn-cs"/>
        </a:defRPr>
      </a:lvl5pPr>
      <a:lvl6pPr marL="3047848">
        <a:defRPr>
          <a:latin typeface="+mn-lt"/>
          <a:ea typeface="+mn-ea"/>
          <a:cs typeface="+mn-cs"/>
        </a:defRPr>
      </a:lvl6pPr>
      <a:lvl7pPr marL="3657418">
        <a:defRPr>
          <a:latin typeface="+mn-lt"/>
          <a:ea typeface="+mn-ea"/>
          <a:cs typeface="+mn-cs"/>
        </a:defRPr>
      </a:lvl7pPr>
      <a:lvl8pPr marL="4266987">
        <a:defRPr>
          <a:latin typeface="+mn-lt"/>
          <a:ea typeface="+mn-ea"/>
          <a:cs typeface="+mn-cs"/>
        </a:defRPr>
      </a:lvl8pPr>
      <a:lvl9pPr marL="4876557">
        <a:defRPr>
          <a:latin typeface="+mn-lt"/>
          <a:ea typeface="+mn-ea"/>
          <a:cs typeface="+mn-cs"/>
        </a:defRPr>
      </a:lvl9pPr>
    </p:bodyStyle>
    <p:otherStyle>
      <a:lvl1pPr marL="0">
        <a:defRPr>
          <a:latin typeface="+mn-lt"/>
          <a:ea typeface="+mn-ea"/>
          <a:cs typeface="+mn-cs"/>
        </a:defRPr>
      </a:lvl1pPr>
      <a:lvl2pPr marL="609570">
        <a:defRPr>
          <a:latin typeface="+mn-lt"/>
          <a:ea typeface="+mn-ea"/>
          <a:cs typeface="+mn-cs"/>
        </a:defRPr>
      </a:lvl2pPr>
      <a:lvl3pPr marL="1219140">
        <a:defRPr>
          <a:latin typeface="+mn-lt"/>
          <a:ea typeface="+mn-ea"/>
          <a:cs typeface="+mn-cs"/>
        </a:defRPr>
      </a:lvl3pPr>
      <a:lvl4pPr marL="1828709">
        <a:defRPr>
          <a:latin typeface="+mn-lt"/>
          <a:ea typeface="+mn-ea"/>
          <a:cs typeface="+mn-cs"/>
        </a:defRPr>
      </a:lvl4pPr>
      <a:lvl5pPr marL="2438278">
        <a:defRPr>
          <a:latin typeface="+mn-lt"/>
          <a:ea typeface="+mn-ea"/>
          <a:cs typeface="+mn-cs"/>
        </a:defRPr>
      </a:lvl5pPr>
      <a:lvl6pPr marL="3047848">
        <a:defRPr>
          <a:latin typeface="+mn-lt"/>
          <a:ea typeface="+mn-ea"/>
          <a:cs typeface="+mn-cs"/>
        </a:defRPr>
      </a:lvl6pPr>
      <a:lvl7pPr marL="3657418">
        <a:defRPr>
          <a:latin typeface="+mn-lt"/>
          <a:ea typeface="+mn-ea"/>
          <a:cs typeface="+mn-cs"/>
        </a:defRPr>
      </a:lvl7pPr>
      <a:lvl8pPr marL="4266987">
        <a:defRPr>
          <a:latin typeface="+mn-lt"/>
          <a:ea typeface="+mn-ea"/>
          <a:cs typeface="+mn-cs"/>
        </a:defRPr>
      </a:lvl8pPr>
      <a:lvl9pPr marL="4876557">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rgbClr val="EDFBFB"/>
            </a:gs>
            <a:gs pos="7000">
              <a:schemeClr val="bg1">
                <a:lumMod val="65000"/>
              </a:schemeClr>
            </a:gs>
            <a:gs pos="100000">
              <a:schemeClr val="bg1"/>
            </a:gs>
          </a:gsLst>
          <a:lin ang="0" scaled="1"/>
          <a:tileRect/>
        </a:gradFill>
        <a:effectLst/>
      </p:bgPr>
    </p:bg>
    <p:spTree>
      <p:nvGrpSpPr>
        <p:cNvPr id="1" name=""/>
        <p:cNvGrpSpPr/>
        <p:nvPr/>
      </p:nvGrpSpPr>
      <p:grpSpPr>
        <a:xfrm>
          <a:off x="0" y="0"/>
          <a:ext cx="0" cy="0"/>
          <a:chOff x="0" y="0"/>
          <a:chExt cx="0" cy="0"/>
        </a:xfrm>
      </p:grpSpPr>
      <p:sp>
        <p:nvSpPr>
          <p:cNvPr id="8" name="Rectangle 7"/>
          <p:cNvSpPr/>
          <p:nvPr/>
        </p:nvSpPr>
        <p:spPr bwMode="auto">
          <a:xfrm>
            <a:off x="-7408" y="-2"/>
            <a:ext cx="12199408" cy="755003"/>
          </a:xfrm>
          <a:prstGeom prst="rect">
            <a:avLst/>
          </a:prstGeom>
          <a:gradFill flip="none" rotWithShape="1">
            <a:gsLst>
              <a:gs pos="0">
                <a:srgbClr val="34CCCC"/>
              </a:gs>
              <a:gs pos="100000">
                <a:schemeClr val="bg1"/>
              </a:gs>
            </a:gsLst>
            <a:path path="circle">
              <a:fillToRect l="100000" t="100000"/>
            </a:path>
            <a:tileRect r="-100000" b="-100000"/>
          </a:gradFill>
          <a:ln w="12700" cap="sq" cmpd="sng" algn="ctr">
            <a:noFill/>
            <a:prstDash val="solid"/>
            <a:miter lim="800000"/>
            <a:headEnd type="none" w="sm" len="sm"/>
            <a:tailEnd type="none" w="sm" len="sm"/>
          </a:ln>
          <a:effectLst>
            <a:outerShdw blurRad="254000" dist="76200" dir="5400000" algn="t" rotWithShape="0">
              <a:prstClr val="black">
                <a:alpha val="40000"/>
              </a:prstClr>
            </a:outerShdw>
          </a:effectLst>
        </p:spPr>
        <p:txBody>
          <a:bodyPr vert="horz" wrap="square" lIns="51435" tIns="25719" rIns="51435" bIns="25719" numCol="1" rtlCol="0" anchor="t" anchorCtr="0" compatLnSpc="1">
            <a:prstTxWarp prst="textNoShape">
              <a:avLst/>
            </a:prstTxWarp>
          </a:bodyPr>
          <a:lstStyle/>
          <a:p>
            <a:pPr algn="ctr" defTabSz="514338" eaLnBrk="0" fontAlgn="base" hangingPunct="0">
              <a:spcBef>
                <a:spcPct val="0"/>
              </a:spcBef>
              <a:spcAft>
                <a:spcPct val="0"/>
              </a:spcAft>
            </a:pPr>
            <a:endParaRPr lang="en-US" sz="1351">
              <a:solidFill>
                <a:srgbClr val="000000"/>
              </a:solidFill>
              <a:latin typeface="Times New Roman" pitchFamily="18" charset="0"/>
              <a:ea typeface="MS PGothic" panose="020B0600070205080204" pitchFamily="34" charset="-128"/>
            </a:endParaRPr>
          </a:p>
        </p:txBody>
      </p:sp>
      <p:sp>
        <p:nvSpPr>
          <p:cNvPr id="646148" name="Rectangle 4"/>
          <p:cNvSpPr>
            <a:spLocks noChangeArrowheads="1"/>
          </p:cNvSpPr>
          <p:nvPr/>
        </p:nvSpPr>
        <p:spPr bwMode="auto">
          <a:xfrm>
            <a:off x="914400" y="6629401"/>
            <a:ext cx="10363200" cy="237968"/>
          </a:xfrm>
          <a:prstGeom prst="rect">
            <a:avLst/>
          </a:prstGeom>
          <a:gradFill rotWithShape="1">
            <a:gsLst>
              <a:gs pos="20000">
                <a:schemeClr val="bg1">
                  <a:lumMod val="75000"/>
                </a:schemeClr>
              </a:gs>
              <a:gs pos="100000">
                <a:schemeClr val="folHlink">
                  <a:gamma/>
                  <a:shade val="63137"/>
                  <a:invGamma/>
                </a:schemeClr>
              </a:gs>
            </a:gsLst>
            <a:lin ang="0" scaled="1"/>
          </a:gradFill>
          <a:ln w="9525">
            <a:noFill/>
            <a:miter lim="800000"/>
            <a:headEnd/>
            <a:tailEnd/>
          </a:ln>
          <a:effectLst/>
        </p:spPr>
        <p:txBody>
          <a:bodyPr/>
          <a:lstStyle/>
          <a:p>
            <a:pPr eaLnBrk="0" fontAlgn="base" hangingPunct="0">
              <a:spcBef>
                <a:spcPct val="0"/>
              </a:spcBef>
              <a:spcAft>
                <a:spcPct val="0"/>
              </a:spcAft>
              <a:defRPr/>
            </a:pPr>
            <a:endParaRPr lang="en-US" sz="1013">
              <a:solidFill>
                <a:srgbClr val="000000"/>
              </a:solidFill>
              <a:latin typeface="Times New Roman" panose="02020603050405020304" pitchFamily="18" charset="0"/>
              <a:ea typeface="MS PGothic" panose="020B0600070205080204" pitchFamily="34" charset="-128"/>
            </a:endParaRPr>
          </a:p>
        </p:txBody>
      </p:sp>
      <p:sp>
        <p:nvSpPr>
          <p:cNvPr id="646150" name="Rectangle 6"/>
          <p:cNvSpPr>
            <a:spLocks noGrp="1" noChangeArrowheads="1"/>
          </p:cNvSpPr>
          <p:nvPr>
            <p:ph type="title"/>
          </p:nvPr>
        </p:nvSpPr>
        <p:spPr bwMode="auto">
          <a:xfrm>
            <a:off x="1676400" y="0"/>
            <a:ext cx="10523008" cy="75500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646151" name="Rectangle 7"/>
          <p:cNvSpPr>
            <a:spLocks noGrp="1" noChangeArrowheads="1"/>
          </p:cNvSpPr>
          <p:nvPr>
            <p:ph type="body" idx="1"/>
          </p:nvPr>
        </p:nvSpPr>
        <p:spPr bwMode="auto">
          <a:xfrm>
            <a:off x="1676400" y="1239921"/>
            <a:ext cx="9601200" cy="529423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lowchart: Manual Input 2"/>
          <p:cNvSpPr/>
          <p:nvPr/>
        </p:nvSpPr>
        <p:spPr bwMode="auto">
          <a:xfrm rot="16200000" flipV="1">
            <a:off x="-2598984" y="3353985"/>
            <a:ext cx="6112368" cy="914400"/>
          </a:xfrm>
          <a:prstGeom prst="flowChartManualInput">
            <a:avLst/>
          </a:prstGeom>
          <a:gradFill>
            <a:gsLst>
              <a:gs pos="1000">
                <a:srgbClr val="34CCCC"/>
              </a:gs>
              <a:gs pos="100000">
                <a:schemeClr val="bg1"/>
              </a:gs>
            </a:gsLst>
            <a:lin ang="0" scaled="1"/>
          </a:gradFill>
          <a:ln w="12700" cap="sq" cmpd="sng" algn="ctr">
            <a:noFill/>
            <a:prstDash val="solid"/>
            <a:miter lim="800000"/>
            <a:headEnd type="none" w="sm" len="sm"/>
            <a:tailEnd type="none" w="sm" len="sm"/>
          </a:ln>
          <a:effectLst/>
        </p:spPr>
        <p:txBody>
          <a:bodyPr vert="horz" wrap="square" lIns="51435" tIns="25719" rIns="51435" bIns="25719" numCol="1" rtlCol="0" anchor="t" anchorCtr="0" compatLnSpc="1">
            <a:prstTxWarp prst="textNoShape">
              <a:avLst/>
            </a:prstTxWarp>
          </a:bodyPr>
          <a:lstStyle/>
          <a:p>
            <a:pPr algn="ctr" defTabSz="514338" eaLnBrk="0" fontAlgn="base" hangingPunct="0">
              <a:spcBef>
                <a:spcPct val="0"/>
              </a:spcBef>
              <a:spcAft>
                <a:spcPct val="0"/>
              </a:spcAft>
            </a:pPr>
            <a:endParaRPr lang="en-US" sz="1351">
              <a:solidFill>
                <a:srgbClr val="000000"/>
              </a:solidFill>
              <a:latin typeface="Times New Roman" pitchFamily="18" charset="0"/>
              <a:ea typeface="MS PGothic" panose="020B0600070205080204" pitchFamily="34" charset="-128"/>
            </a:endParaRPr>
          </a:p>
        </p:txBody>
      </p:sp>
    </p:spTree>
    <p:extLst>
      <p:ext uri="{BB962C8B-B14F-4D97-AF65-F5344CB8AC3E}">
        <p14:creationId xmlns:p14="http://schemas.microsoft.com/office/powerpoint/2010/main" val="364428587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Lst>
  <p:hf sldNum="0" hdr="0" ftr="0" dt="0"/>
  <p:txStyles>
    <p:titleStyle>
      <a:lvl1pPr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w Cen MT Condensed" pitchFamily="34" charset="0"/>
          <a:ea typeface="+mj-ea"/>
          <a:cs typeface="+mj-cs"/>
        </a:defRPr>
      </a:lvl1pPr>
      <a:lvl2pPr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w Cen MT Condensed" pitchFamily="34" charset="0"/>
        </a:defRPr>
      </a:lvl2pPr>
      <a:lvl3pPr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w Cen MT Condensed" pitchFamily="34" charset="0"/>
        </a:defRPr>
      </a:lvl3pPr>
      <a:lvl4pPr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w Cen MT Condensed" pitchFamily="34" charset="0"/>
        </a:defRPr>
      </a:lvl4pPr>
      <a:lvl5pPr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w Cen MT Condensed" pitchFamily="34" charset="0"/>
        </a:defRPr>
      </a:lvl5pPr>
      <a:lvl6pPr marL="257168"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imes New Roman" pitchFamily="18" charset="0"/>
        </a:defRPr>
      </a:lvl6pPr>
      <a:lvl7pPr marL="514338"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imes New Roman" pitchFamily="18" charset="0"/>
        </a:defRPr>
      </a:lvl7pPr>
      <a:lvl8pPr marL="771506"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imes New Roman" pitchFamily="18" charset="0"/>
        </a:defRPr>
      </a:lvl8pPr>
      <a:lvl9pPr marL="1028674" algn="l" rtl="0" eaLnBrk="1" fontAlgn="base" hangingPunct="1">
        <a:spcBef>
          <a:spcPct val="0"/>
        </a:spcBef>
        <a:spcAft>
          <a:spcPct val="0"/>
        </a:spcAft>
        <a:defRPr kumimoji="1" sz="2475">
          <a:solidFill>
            <a:schemeClr val="tx2"/>
          </a:solidFill>
          <a:effectLst>
            <a:outerShdw blurRad="38100" dist="38100" dir="2700000" algn="tl">
              <a:srgbClr val="C0C0C0"/>
            </a:outerShdw>
          </a:effectLst>
          <a:latin typeface="Times New Roman" pitchFamily="18" charset="0"/>
        </a:defRPr>
      </a:lvl9pPr>
    </p:titleStyle>
    <p:bodyStyle>
      <a:lvl1pPr marL="357179" indent="-357179" algn="l" rtl="0" eaLnBrk="1" fontAlgn="base" hangingPunct="1">
        <a:spcBef>
          <a:spcPct val="20000"/>
        </a:spcBef>
        <a:spcAft>
          <a:spcPct val="0"/>
        </a:spcAft>
        <a:buClr>
          <a:schemeClr val="accent2"/>
        </a:buClr>
        <a:buSzPct val="80000"/>
        <a:buFont typeface="Wingdings" pitchFamily="2" charset="2"/>
        <a:buChar char="l"/>
        <a:defRPr kumimoji="1" sz="2400" b="0">
          <a:solidFill>
            <a:schemeClr val="tx1"/>
          </a:solidFill>
          <a:effectLst>
            <a:outerShdw blurRad="38100" dist="38100" dir="2700000" algn="tl">
              <a:srgbClr val="C0C0C0"/>
            </a:outerShdw>
          </a:effectLst>
          <a:latin typeface="Calibri" pitchFamily="34" charset="0"/>
          <a:ea typeface="+mn-ea"/>
          <a:cs typeface="+mn-cs"/>
        </a:defRPr>
      </a:lvl1pPr>
      <a:lvl2pPr marL="628635" indent="-271456" algn="l" rtl="0" eaLnBrk="1" fontAlgn="base" hangingPunct="1">
        <a:spcBef>
          <a:spcPct val="20000"/>
        </a:spcBef>
        <a:spcAft>
          <a:spcPct val="0"/>
        </a:spcAft>
        <a:buFont typeface="Wingdings" pitchFamily="2" charset="2"/>
        <a:buChar char="§"/>
        <a:defRPr kumimoji="1" sz="2200" b="0">
          <a:solidFill>
            <a:schemeClr val="tx1"/>
          </a:solidFill>
          <a:latin typeface="Calibri" pitchFamily="34" charset="0"/>
        </a:defRPr>
      </a:lvl2pPr>
      <a:lvl3pPr marL="900091" indent="-257168" algn="l" rtl="0" eaLnBrk="1" fontAlgn="base" hangingPunct="1">
        <a:spcBef>
          <a:spcPct val="20000"/>
        </a:spcBef>
        <a:spcAft>
          <a:spcPct val="0"/>
        </a:spcAft>
        <a:buClr>
          <a:schemeClr val="accent2"/>
        </a:buClr>
        <a:buChar char="•"/>
        <a:defRPr kumimoji="1" sz="2000" b="0">
          <a:solidFill>
            <a:schemeClr val="tx1"/>
          </a:solidFill>
          <a:latin typeface="Calibri" pitchFamily="34" charset="0"/>
        </a:defRPr>
      </a:lvl3pPr>
      <a:lvl4pPr marL="1071536" indent="-171446" algn="l" rtl="0" eaLnBrk="1" fontAlgn="base" hangingPunct="1">
        <a:spcBef>
          <a:spcPct val="20000"/>
        </a:spcBef>
        <a:spcAft>
          <a:spcPct val="0"/>
        </a:spcAft>
        <a:buChar char="–"/>
        <a:defRPr kumimoji="1" b="0">
          <a:solidFill>
            <a:schemeClr val="tx1"/>
          </a:solidFill>
          <a:latin typeface="Calibri" pitchFamily="34" charset="0"/>
        </a:defRPr>
      </a:lvl4pPr>
      <a:lvl5pPr marL="1257269" indent="-185734" algn="l" rtl="0" eaLnBrk="1" fontAlgn="base" hangingPunct="1">
        <a:spcBef>
          <a:spcPct val="20000"/>
        </a:spcBef>
        <a:spcAft>
          <a:spcPct val="0"/>
        </a:spcAft>
        <a:buClr>
          <a:schemeClr val="accent2"/>
        </a:buClr>
        <a:buChar char="•"/>
        <a:defRPr kumimoji="1" sz="1600" b="0">
          <a:solidFill>
            <a:schemeClr val="tx1"/>
          </a:solidFill>
          <a:latin typeface="Calibri" pitchFamily="34" charset="0"/>
        </a:defRPr>
      </a:lvl5pPr>
      <a:lvl6pPr marL="1414427" indent="-128585" algn="l" rtl="0" eaLnBrk="1" fontAlgn="base" hangingPunct="1">
        <a:spcBef>
          <a:spcPct val="20000"/>
        </a:spcBef>
        <a:spcAft>
          <a:spcPct val="0"/>
        </a:spcAft>
        <a:buClr>
          <a:schemeClr val="accent2"/>
        </a:buClr>
        <a:buChar char="•"/>
        <a:defRPr kumimoji="1" sz="1125" b="1">
          <a:solidFill>
            <a:schemeClr val="tx1"/>
          </a:solidFill>
          <a:latin typeface="+mn-lt"/>
        </a:defRPr>
      </a:lvl6pPr>
      <a:lvl7pPr marL="1671597" indent="-128585" algn="l" rtl="0" eaLnBrk="1" fontAlgn="base" hangingPunct="1">
        <a:spcBef>
          <a:spcPct val="20000"/>
        </a:spcBef>
        <a:spcAft>
          <a:spcPct val="0"/>
        </a:spcAft>
        <a:buClr>
          <a:schemeClr val="accent2"/>
        </a:buClr>
        <a:buChar char="•"/>
        <a:defRPr kumimoji="1" sz="1125" b="1">
          <a:solidFill>
            <a:schemeClr val="tx1"/>
          </a:solidFill>
          <a:latin typeface="+mn-lt"/>
        </a:defRPr>
      </a:lvl7pPr>
      <a:lvl8pPr marL="1928765" indent="-128585" algn="l" rtl="0" eaLnBrk="1" fontAlgn="base" hangingPunct="1">
        <a:spcBef>
          <a:spcPct val="20000"/>
        </a:spcBef>
        <a:spcAft>
          <a:spcPct val="0"/>
        </a:spcAft>
        <a:buClr>
          <a:schemeClr val="accent2"/>
        </a:buClr>
        <a:buChar char="•"/>
        <a:defRPr kumimoji="1" sz="1125" b="1">
          <a:solidFill>
            <a:schemeClr val="tx1"/>
          </a:solidFill>
          <a:latin typeface="+mn-lt"/>
        </a:defRPr>
      </a:lvl8pPr>
      <a:lvl9pPr marL="2185933" indent="-128585" algn="l" rtl="0" eaLnBrk="1" fontAlgn="base" hangingPunct="1">
        <a:spcBef>
          <a:spcPct val="20000"/>
        </a:spcBef>
        <a:spcAft>
          <a:spcPct val="0"/>
        </a:spcAft>
        <a:buClr>
          <a:schemeClr val="accent2"/>
        </a:buClr>
        <a:buChar char="•"/>
        <a:defRPr kumimoji="1" sz="1125" b="1">
          <a:solidFill>
            <a:schemeClr val="tx1"/>
          </a:solidFill>
          <a:latin typeface="+mn-lt"/>
        </a:defRPr>
      </a:lvl9pPr>
    </p:bodyStyle>
    <p:otherStyle>
      <a:defPPr>
        <a:defRPr lang="en-US"/>
      </a:defPPr>
      <a:lvl1pPr marL="0" algn="l" defTabSz="514338" rtl="0" eaLnBrk="1" latinLnBrk="0" hangingPunct="1">
        <a:defRPr sz="1013" kern="1200">
          <a:solidFill>
            <a:schemeClr val="tx1"/>
          </a:solidFill>
          <a:latin typeface="+mn-lt"/>
          <a:ea typeface="+mn-ea"/>
          <a:cs typeface="+mn-cs"/>
        </a:defRPr>
      </a:lvl1pPr>
      <a:lvl2pPr marL="257168" algn="l" defTabSz="514338" rtl="0" eaLnBrk="1" latinLnBrk="0" hangingPunct="1">
        <a:defRPr sz="1013" kern="1200">
          <a:solidFill>
            <a:schemeClr val="tx1"/>
          </a:solidFill>
          <a:latin typeface="+mn-lt"/>
          <a:ea typeface="+mn-ea"/>
          <a:cs typeface="+mn-cs"/>
        </a:defRPr>
      </a:lvl2pPr>
      <a:lvl3pPr marL="514338" algn="l" defTabSz="514338" rtl="0" eaLnBrk="1" latinLnBrk="0" hangingPunct="1">
        <a:defRPr sz="1013" kern="1200">
          <a:solidFill>
            <a:schemeClr val="tx1"/>
          </a:solidFill>
          <a:latin typeface="+mn-lt"/>
          <a:ea typeface="+mn-ea"/>
          <a:cs typeface="+mn-cs"/>
        </a:defRPr>
      </a:lvl3pPr>
      <a:lvl4pPr marL="771506" algn="l" defTabSz="514338" rtl="0" eaLnBrk="1" latinLnBrk="0" hangingPunct="1">
        <a:defRPr sz="1013" kern="1200">
          <a:solidFill>
            <a:schemeClr val="tx1"/>
          </a:solidFill>
          <a:latin typeface="+mn-lt"/>
          <a:ea typeface="+mn-ea"/>
          <a:cs typeface="+mn-cs"/>
        </a:defRPr>
      </a:lvl4pPr>
      <a:lvl5pPr marL="1028674" algn="l" defTabSz="514338" rtl="0" eaLnBrk="1" latinLnBrk="0" hangingPunct="1">
        <a:defRPr sz="1013" kern="1200">
          <a:solidFill>
            <a:schemeClr val="tx1"/>
          </a:solidFill>
          <a:latin typeface="+mn-lt"/>
          <a:ea typeface="+mn-ea"/>
          <a:cs typeface="+mn-cs"/>
        </a:defRPr>
      </a:lvl5pPr>
      <a:lvl6pPr marL="1285843" algn="l" defTabSz="514338" rtl="0" eaLnBrk="1" latinLnBrk="0" hangingPunct="1">
        <a:defRPr sz="1013" kern="1200">
          <a:solidFill>
            <a:schemeClr val="tx1"/>
          </a:solidFill>
          <a:latin typeface="+mn-lt"/>
          <a:ea typeface="+mn-ea"/>
          <a:cs typeface="+mn-cs"/>
        </a:defRPr>
      </a:lvl6pPr>
      <a:lvl7pPr marL="1543012" algn="l" defTabSz="514338" rtl="0" eaLnBrk="1" latinLnBrk="0" hangingPunct="1">
        <a:defRPr sz="1013" kern="1200">
          <a:solidFill>
            <a:schemeClr val="tx1"/>
          </a:solidFill>
          <a:latin typeface="+mn-lt"/>
          <a:ea typeface="+mn-ea"/>
          <a:cs typeface="+mn-cs"/>
        </a:defRPr>
      </a:lvl7pPr>
      <a:lvl8pPr marL="1800180" algn="l" defTabSz="514338" rtl="0" eaLnBrk="1" latinLnBrk="0" hangingPunct="1">
        <a:defRPr sz="1013" kern="1200">
          <a:solidFill>
            <a:schemeClr val="tx1"/>
          </a:solidFill>
          <a:latin typeface="+mn-lt"/>
          <a:ea typeface="+mn-ea"/>
          <a:cs typeface="+mn-cs"/>
        </a:defRPr>
      </a:lvl8pPr>
      <a:lvl9pPr marL="2057349" algn="l" defTabSz="514338"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511236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2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2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650254491"/>
      </p:ext>
    </p:extLst>
  </p:cSld>
  <p:clrMap bg1="lt1" tx1="dk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7E1BA-995C-4625-A9E3-86150C4318FA}" type="datetimeFigureOut">
              <a:rPr lang="en-IN" smtClean="0">
                <a:solidFill>
                  <a:prstClr val="black">
                    <a:tint val="75000"/>
                  </a:prstClr>
                </a:solidFill>
              </a:rPr>
              <a:pPr/>
              <a:t>20-04-2024</a:t>
            </a:fld>
            <a:endParaRPr lang="en-IN" smtClean="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smtClean="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9FBF7-666E-40AB-8BB4-83778FA2D52B}" type="slidenum">
              <a:rPr lang="en-IN" smtClean="0">
                <a:solidFill>
                  <a:prstClr val="black">
                    <a:tint val="75000"/>
                  </a:prstClr>
                </a:solidFill>
              </a:rPr>
              <a:pPr/>
              <a:t>‹#›</a:t>
            </a:fld>
            <a:endParaRPr lang="en-IN" smtClean="0">
              <a:solidFill>
                <a:prstClr val="black">
                  <a:tint val="75000"/>
                </a:prstClr>
              </a:solidFill>
            </a:endParaRPr>
          </a:p>
        </p:txBody>
      </p:sp>
    </p:spTree>
    <p:extLst>
      <p:ext uri="{BB962C8B-B14F-4D97-AF65-F5344CB8AC3E}">
        <p14:creationId xmlns:p14="http://schemas.microsoft.com/office/powerpoint/2010/main" val="3776410815"/>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8245AF5-AE2E-2344-9F95-8A3D15BBEA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337F1242-3636-FF4E-89A1-1DD4E55988BD}"/>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D2F1FC1-8C7C-844A-AAED-7EF574511FDA}"/>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3F1A5-12D2-A046-808E-57442533E4A9}"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24AEA2B-D32C-924B-976F-87DFA763124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7540B588-1160-004A-90FC-0238C8015A0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795CA-3B14-1743-9D77-3749F175CE1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45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Holder 2"/>
          <p:cNvSpPr>
            <a:spLocks noGrp="1" noChangeArrowheads="1"/>
          </p:cNvSpPr>
          <p:nvPr>
            <p:ph type="title"/>
          </p:nvPr>
        </p:nvSpPr>
        <p:spPr bwMode="auto">
          <a:xfrm>
            <a:off x="377825" y="427039"/>
            <a:ext cx="679767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0" tIns="0" rIns="0" bIns="0" numCol="1" anchor="t" anchorCtr="0" compatLnSpc="1">
            <a:prstTxWarp prst="textNoShape">
              <a:avLst/>
            </a:prstTxWarp>
            <a:spAutoFit/>
          </a:bodyPr>
          <a:lstStyle/>
          <a:p>
            <a:pPr lvl="0"/>
            <a:endParaRPr lang="en-US" smtClean="0"/>
          </a:p>
        </p:txBody>
      </p:sp>
      <p:sp>
        <p:nvSpPr>
          <p:cNvPr id="1027" name="Holder 3"/>
          <p:cNvSpPr>
            <a:spLocks noGrp="1" noChangeArrowheads="1"/>
          </p:cNvSpPr>
          <p:nvPr>
            <p:ph type="body" idx="1"/>
          </p:nvPr>
        </p:nvSpPr>
        <p:spPr bwMode="auto">
          <a:xfrm>
            <a:off x="377825" y="2459039"/>
            <a:ext cx="67976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0" tIns="0" rIns="0" bIns="0" numCol="1" anchor="t" anchorCtr="0" compatLnSpc="1">
            <a:prstTxWarp prst="textNoShape">
              <a:avLst/>
            </a:prstTxWarp>
            <a:spAutoFit/>
          </a:bodyPr>
          <a:lstStyle/>
          <a:p>
            <a:pPr lvl="0"/>
            <a:endParaRPr lang="en-US" smtClean="0"/>
          </a:p>
        </p:txBody>
      </p:sp>
      <p:sp>
        <p:nvSpPr>
          <p:cNvPr id="1028" name="Holder 4"/>
          <p:cNvSpPr>
            <a:spLocks noGrp="1" noChangeArrowheads="1"/>
          </p:cNvSpPr>
          <p:nvPr>
            <p:ph type="ftr" sz="quarter" idx="3"/>
          </p:nvPr>
        </p:nvSpPr>
        <p:spPr bwMode="auto">
          <a:xfrm>
            <a:off x="2568576" y="9944101"/>
            <a:ext cx="24177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0" tIns="0" rIns="0" bIns="0" numCol="1" anchor="t" anchorCtr="0" compatLnSpc="1">
            <a:prstTxWarp prst="textNoShape">
              <a:avLst/>
            </a:prstTxWarp>
            <a:spAutoFit/>
          </a:bodyPr>
          <a:lstStyle>
            <a:lvl1pPr>
              <a:defRPr/>
            </a:lvl1pPr>
          </a:lstStyle>
          <a:p>
            <a:pPr fontAlgn="base">
              <a:spcBef>
                <a:spcPct val="0"/>
              </a:spcBef>
              <a:spcAft>
                <a:spcPct val="0"/>
              </a:spcAft>
              <a:buSzPct val="100000"/>
              <a:buFont typeface="Calibri" panose="020F0502020204030204" pitchFamily="34" charset="0"/>
              <a:buNone/>
            </a:pPr>
            <a:endParaRPr lang="en-US" smtClean="0">
              <a:solidFill>
                <a:prstClr val="black"/>
              </a:solidFill>
            </a:endParaRPr>
          </a:p>
        </p:txBody>
      </p:sp>
      <p:sp>
        <p:nvSpPr>
          <p:cNvPr id="1029" name="Holder 5"/>
          <p:cNvSpPr>
            <a:spLocks noGrp="1" noChangeArrowheads="1"/>
          </p:cNvSpPr>
          <p:nvPr>
            <p:ph type="dt" sz="half" idx="2"/>
          </p:nvPr>
        </p:nvSpPr>
        <p:spPr bwMode="auto">
          <a:xfrm>
            <a:off x="377826" y="9944101"/>
            <a:ext cx="1736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0" tIns="0" rIns="0" bIns="0" numCol="1" anchor="t" anchorCtr="0" compatLnSpc="1">
            <a:prstTxWarp prst="textNoShape">
              <a:avLst/>
            </a:prstTxWarp>
            <a:spAutoFit/>
          </a:bodyPr>
          <a:lstStyle>
            <a:lvl1pPr>
              <a:defRPr/>
            </a:lvl1pPr>
          </a:lstStyle>
          <a:p>
            <a:pPr fontAlgn="base">
              <a:spcBef>
                <a:spcPct val="0"/>
              </a:spcBef>
              <a:spcAft>
                <a:spcPct val="0"/>
              </a:spcAft>
              <a:buSzPct val="100000"/>
              <a:buFont typeface="Calibri" panose="020F0502020204030204" pitchFamily="34" charset="0"/>
              <a:buNone/>
            </a:pPr>
            <a:fld id="{0A12E3AE-AEDA-4D25-ACE2-4F94C8F7617F}" type="datetime1">
              <a:rPr lang="en-US" smtClean="0">
                <a:solidFill>
                  <a:prstClr val="black"/>
                </a:solidFill>
              </a:rPr>
              <a:pPr fontAlgn="base">
                <a:spcBef>
                  <a:spcPct val="0"/>
                </a:spcBef>
                <a:spcAft>
                  <a:spcPct val="0"/>
                </a:spcAft>
                <a:buSzPct val="100000"/>
                <a:buFont typeface="Calibri" panose="020F0502020204030204" pitchFamily="34" charset="0"/>
                <a:buNone/>
              </a:pPr>
              <a:t>4/20/2024</a:t>
            </a:fld>
            <a:endParaRPr lang="en-US" smtClean="0">
              <a:solidFill>
                <a:prstClr val="black"/>
              </a:solidFill>
            </a:endParaRPr>
          </a:p>
        </p:txBody>
      </p:sp>
      <p:sp>
        <p:nvSpPr>
          <p:cNvPr id="6" name="Holder 6"/>
          <p:cNvSpPr>
            <a:spLocks noGrp="1"/>
          </p:cNvSpPr>
          <p:nvPr>
            <p:ph type="sldNum" sz="quarter" idx="7"/>
          </p:nvPr>
        </p:nvSpPr>
        <p:spPr>
          <a:xfrm>
            <a:off x="5438776" y="9944101"/>
            <a:ext cx="1736725" cy="276999"/>
          </a:xfrm>
          <a:prstGeom prst="rect">
            <a:avLst/>
          </a:prstGeom>
          <a:noFill/>
          <a:ln w="9525" cap="flat" cmpd="sng" algn="ctr">
            <a:noFill/>
            <a:prstDash val="solid"/>
            <a:round/>
            <a:headEnd type="none" w="med" len="med"/>
            <a:tailEnd type="none" w="med" len="med"/>
          </a:ln>
        </p:spPr>
        <p:txBody>
          <a:bodyPr wrap="square" lIns="0" tIns="0" rIns="0" bIns="0">
            <a:spAutoFit/>
          </a:bodyPr>
          <a:lstStyle>
            <a:lvl1pPr algn="r" eaLnBrk="0" fontAlgn="auto" hangingPunct="0">
              <a:buSzTx/>
              <a:buFontTx/>
              <a:buNone/>
              <a:defRPr>
                <a:ln w="9525" cap="flat" cmpd="sng" algn="ctr">
                  <a:noFill/>
                  <a:prstDash val="solid"/>
                  <a:round/>
                  <a:headEnd type="none" w="med" len="med"/>
                  <a:tailEnd type="none" w="med" len="med"/>
                </a:ln>
                <a:solidFill>
                  <a:srgbClr val="898989"/>
                </a:solidFill>
                <a:latin typeface="Arial"/>
                <a:sym typeface="Wingdings"/>
              </a:defRPr>
            </a:lvl1pPr>
          </a:lstStyle>
          <a:p>
            <a:pPr>
              <a:spcBef>
                <a:spcPct val="0"/>
              </a:spcBef>
              <a:spcAft>
                <a:spcPct val="0"/>
              </a:spcAft>
            </a:pPr>
            <a:fld id="{6ED79EA1-EC1D-4BAA-9333-FBBE7D6C0A99}" type="slidenum">
              <a:rPr/>
              <a:pPr>
                <a:spcBef>
                  <a:spcPct val="0"/>
                </a:spcBef>
                <a:spcAft>
                  <a:spcPct val="0"/>
                </a:spcAft>
              </a:pPr>
              <a:t>‹#›</a:t>
            </a:fld>
            <a:endParaRPr/>
          </a:p>
        </p:txBody>
      </p:sp>
    </p:spTree>
    <p:extLst>
      <p:ext uri="{BB962C8B-B14F-4D97-AF65-F5344CB8AC3E}">
        <p14:creationId xmlns:p14="http://schemas.microsoft.com/office/powerpoint/2010/main" val="3838320588"/>
      </p:ext>
    </p:extLst>
  </p:cSld>
  <p:clrMap bg1="lt1" tx1="dk1" bg2="lt2" tx2="dk2" accent1="accent1" accent2="accent2" accent3="accent3" accent4="accent4" accent5="accent5" accent6="accent6" hlink="hlink" folHlink="folHlink"/>
  <p:sldLayoutIdLst>
    <p:sldLayoutId id="2147483857" r:id="rId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5pPr>
      <a:lvl6pPr marL="457189"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6pPr>
      <a:lvl7pPr marL="914377"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7pPr>
      <a:lvl8pPr marL="1371566"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8pPr>
      <a:lvl9pPr marL="1828754"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defRPr>
      </a:lvl9pPr>
    </p:titleStyle>
    <p:bodyStyle>
      <a:lvl1pPr algn="l" rtl="0" eaLnBrk="0" fontAlgn="base" hangingPunct="0">
        <a:spcBef>
          <a:spcPct val="20000"/>
        </a:spcBef>
        <a:spcAft>
          <a:spcPct val="0"/>
        </a:spcAft>
        <a:buChar char="•"/>
        <a:defRPr sz="3200" kern="1200">
          <a:solidFill>
            <a:schemeClr val="tx1"/>
          </a:solidFill>
          <a:latin typeface="+mn-lt"/>
          <a:ea typeface="+mn-ea"/>
          <a:cs typeface="+mn-cs"/>
        </a:defRPr>
      </a:lvl1pPr>
      <a:lvl2pPr marL="457189" algn="l" rtl="0" eaLnBrk="0" fontAlgn="base" hangingPunct="0">
        <a:spcBef>
          <a:spcPct val="20000"/>
        </a:spcBef>
        <a:spcAft>
          <a:spcPct val="0"/>
        </a:spcAft>
        <a:buChar char="•"/>
        <a:defRPr sz="3200" kern="1200">
          <a:solidFill>
            <a:schemeClr val="tx1"/>
          </a:solidFill>
          <a:latin typeface="+mn-lt"/>
          <a:ea typeface="+mn-ea"/>
          <a:cs typeface="+mn-cs"/>
        </a:defRPr>
      </a:lvl2pPr>
      <a:lvl3pPr marL="914377" algn="l" rtl="0" eaLnBrk="0" fontAlgn="base" hangingPunct="0">
        <a:spcBef>
          <a:spcPct val="20000"/>
        </a:spcBef>
        <a:spcAft>
          <a:spcPct val="0"/>
        </a:spcAft>
        <a:buChar char="•"/>
        <a:defRPr sz="3200" kern="1200">
          <a:solidFill>
            <a:schemeClr val="tx1"/>
          </a:solidFill>
          <a:latin typeface="+mn-lt"/>
          <a:ea typeface="+mn-ea"/>
          <a:cs typeface="+mn-cs"/>
        </a:defRPr>
      </a:lvl3pPr>
      <a:lvl4pPr marL="1371566" algn="l" rtl="0" eaLnBrk="0" fontAlgn="base" hangingPunct="0">
        <a:spcBef>
          <a:spcPct val="20000"/>
        </a:spcBef>
        <a:spcAft>
          <a:spcPct val="0"/>
        </a:spcAft>
        <a:buChar char="•"/>
        <a:defRPr sz="3200" kern="1200">
          <a:solidFill>
            <a:schemeClr val="tx1"/>
          </a:solidFill>
          <a:latin typeface="+mn-lt"/>
          <a:ea typeface="+mn-ea"/>
          <a:cs typeface="+mn-cs"/>
        </a:defRPr>
      </a:lvl4pPr>
      <a:lvl5pPr marL="1828754" algn="l" rtl="0" eaLnBrk="0" fontAlgn="base" hangingPunct="0">
        <a:spcBef>
          <a:spcPct val="20000"/>
        </a:spcBef>
        <a:spcAft>
          <a:spcPct val="0"/>
        </a:spcAft>
        <a:buChar char="•"/>
        <a:defRPr sz="3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2F1D4-6878-4535-9F9B-085528A87701}" type="datetimeFigureOut">
              <a:rPr lang="en-IN" smtClean="0">
                <a:solidFill>
                  <a:prstClr val="black">
                    <a:tint val="75000"/>
                  </a:prstClr>
                </a:solidFill>
              </a:rPr>
              <a:pPr/>
              <a:t>20-04-2024</a:t>
            </a:fld>
            <a:endParaRPr lang="en-IN" smtClean="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smtClean="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8ABD2-7FAF-46BE-A0B2-AAE8A129410D}" type="slidenum">
              <a:rPr lang="en-IN" smtClean="0">
                <a:solidFill>
                  <a:prstClr val="black">
                    <a:tint val="75000"/>
                  </a:prstClr>
                </a:solidFill>
              </a:rPr>
              <a:pPr/>
              <a:t>‹#›</a:t>
            </a:fld>
            <a:endParaRPr lang="en-IN" smtClean="0">
              <a:solidFill>
                <a:prstClr val="black">
                  <a:tint val="75000"/>
                </a:prstClr>
              </a:solidFill>
            </a:endParaRPr>
          </a:p>
        </p:txBody>
      </p:sp>
    </p:spTree>
    <p:extLst>
      <p:ext uri="{BB962C8B-B14F-4D97-AF65-F5344CB8AC3E}">
        <p14:creationId xmlns:p14="http://schemas.microsoft.com/office/powerpoint/2010/main" val="404225059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958351107"/>
      </p:ext>
    </p:extLst>
  </p:cSld>
  <p:clrMap bg1="lt1" tx1="dk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ECEA0-BD45-47C4-B586-ABF735ACDE80}"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6397-B8BF-486D-BFB5-3A971AF8B4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40976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2038300655"/>
      </p:ext>
    </p:extLst>
  </p:cSld>
  <p:clrMap bg1="lt1" tx1="dk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3168836382"/>
      </p:ext>
    </p:extLst>
  </p:cSld>
  <p:clrMap bg1="lt1" tx1="dk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6082502"/>
      </p:ext>
    </p:extLst>
  </p:cSld>
  <p:clrMap bg1="lt1" tx1="dk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110866808"/>
      </p:ext>
    </p:extLst>
  </p:cSld>
  <p:clrMap bg1="lt1" tx1="dk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4111955994"/>
      </p:ext>
    </p:extLst>
  </p:cSld>
  <p:clrMap bg1="lt1" tx1="dk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384721"/>
          </a:xfrm>
          <a:prstGeom prst="rect">
            <a:avLst/>
          </a:prstGeom>
        </p:spPr>
        <p:txBody>
          <a:bodyPr wrap="square" lIns="0" tIns="0" rIns="0" bIns="0">
            <a:spAutoFit/>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a:xfrm>
            <a:off x="633665" y="1621808"/>
            <a:ext cx="10884745" cy="276999"/>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kern="0">
              <a:solidFill>
                <a:prstClr val="black">
                  <a:tint val="75000"/>
                </a:prstClr>
              </a:solidFill>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kern="0">
                <a:solidFill>
                  <a:prstClr val="black">
                    <a:tint val="75000"/>
                  </a:prstClr>
                </a:solidFill>
              </a:rPr>
              <a:pPr/>
              <a:t>4/20/2024</a:t>
            </a:fld>
            <a:endParaRPr lang="en-US" kern="0">
              <a:solidFill>
                <a:prstClr val="black">
                  <a:tint val="75000"/>
                </a:prstClr>
              </a:solidFill>
            </a:endParaRPr>
          </a:p>
        </p:txBody>
      </p:sp>
      <p:sp>
        <p:nvSpPr>
          <p:cNvPr id="6" name="Holder 6"/>
          <p:cNvSpPr>
            <a:spLocks noGrp="1"/>
          </p:cNvSpPr>
          <p:nvPr>
            <p:ph type="sldNum" sz="quarter" idx="7"/>
          </p:nvPr>
        </p:nvSpPr>
        <p:spPr>
          <a:xfrm>
            <a:off x="11580674" y="6370749"/>
            <a:ext cx="401477" cy="205121"/>
          </a:xfrm>
          <a:prstGeom prst="rect">
            <a:avLst/>
          </a:prstGeom>
        </p:spPr>
        <p:txBody>
          <a:bodyPr wrap="square" lIns="0" tIns="0" rIns="0" bIns="0">
            <a:spAutoFit/>
          </a:bodyPr>
          <a:lstStyle>
            <a:lvl1pPr>
              <a:defRPr sz="1333" b="0" i="0">
                <a:solidFill>
                  <a:srgbClr val="595959"/>
                </a:solidFill>
                <a:latin typeface="Arial"/>
                <a:cs typeface="Arial"/>
              </a:defRPr>
            </a:lvl1pPr>
          </a:lstStyle>
          <a:p>
            <a:pPr marL="144776">
              <a:spcBef>
                <a:spcPts val="7"/>
              </a:spcBef>
            </a:pPr>
            <a:fld id="{81D60167-4931-47E6-BA6A-407CBD079E47}" type="slidenum">
              <a:rPr lang="en-IN" kern="0" spc="-33" smtClean="0"/>
              <a:pPr marL="144776">
                <a:spcBef>
                  <a:spcPts val="7"/>
                </a:spcBef>
              </a:pPr>
              <a:t>‹#›</a:t>
            </a:fld>
            <a:endParaRPr lang="en-IN" kern="0" spc="-33" dirty="0"/>
          </a:p>
        </p:txBody>
      </p:sp>
    </p:spTree>
    <p:extLst>
      <p:ext uri="{BB962C8B-B14F-4D97-AF65-F5344CB8AC3E}">
        <p14:creationId xmlns:p14="http://schemas.microsoft.com/office/powerpoint/2010/main" val="1612213210"/>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384721"/>
          </a:xfrm>
          <a:prstGeom prst="rect">
            <a:avLst/>
          </a:prstGeom>
        </p:spPr>
        <p:txBody>
          <a:bodyPr wrap="square" lIns="0" tIns="0" rIns="0" bIns="0">
            <a:spAutoFit/>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a:xfrm>
            <a:off x="633665" y="1621808"/>
            <a:ext cx="10884745" cy="276999"/>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kern="0">
              <a:solidFill>
                <a:prstClr val="black">
                  <a:tint val="75000"/>
                </a:prstClr>
              </a:solidFill>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kern="0">
                <a:solidFill>
                  <a:prstClr val="black">
                    <a:tint val="75000"/>
                  </a:prstClr>
                </a:solidFill>
              </a:rPr>
              <a:pPr/>
              <a:t>4/20/2024</a:t>
            </a:fld>
            <a:endParaRPr lang="en-US" kern="0">
              <a:solidFill>
                <a:prstClr val="black">
                  <a:tint val="75000"/>
                </a:prstClr>
              </a:solidFill>
            </a:endParaRPr>
          </a:p>
        </p:txBody>
      </p:sp>
      <p:sp>
        <p:nvSpPr>
          <p:cNvPr id="6" name="Holder 6"/>
          <p:cNvSpPr>
            <a:spLocks noGrp="1"/>
          </p:cNvSpPr>
          <p:nvPr>
            <p:ph type="sldNum" sz="quarter" idx="7"/>
          </p:nvPr>
        </p:nvSpPr>
        <p:spPr>
          <a:xfrm>
            <a:off x="11580674" y="6370749"/>
            <a:ext cx="401477" cy="205121"/>
          </a:xfrm>
          <a:prstGeom prst="rect">
            <a:avLst/>
          </a:prstGeom>
        </p:spPr>
        <p:txBody>
          <a:bodyPr wrap="square" lIns="0" tIns="0" rIns="0" bIns="0">
            <a:spAutoFit/>
          </a:bodyPr>
          <a:lstStyle>
            <a:lvl1pPr>
              <a:defRPr sz="1333" b="0" i="0">
                <a:solidFill>
                  <a:srgbClr val="595959"/>
                </a:solidFill>
                <a:latin typeface="Arial"/>
                <a:cs typeface="Arial"/>
              </a:defRPr>
            </a:lvl1pPr>
          </a:lstStyle>
          <a:p>
            <a:pPr marL="144776">
              <a:spcBef>
                <a:spcPts val="7"/>
              </a:spcBef>
            </a:pPr>
            <a:fld id="{81D60167-4931-47E6-BA6A-407CBD079E47}" type="slidenum">
              <a:rPr lang="en-IN" kern="0" spc="-33" smtClean="0"/>
              <a:pPr marL="144776">
                <a:spcBef>
                  <a:spcPts val="7"/>
                </a:spcBef>
              </a:pPr>
              <a:t>‹#›</a:t>
            </a:fld>
            <a:endParaRPr lang="en-IN" kern="0" spc="-33" dirty="0"/>
          </a:p>
        </p:txBody>
      </p:sp>
    </p:spTree>
    <p:extLst>
      <p:ext uri="{BB962C8B-B14F-4D97-AF65-F5344CB8AC3E}">
        <p14:creationId xmlns:p14="http://schemas.microsoft.com/office/powerpoint/2010/main" val="320880482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966" y="673663"/>
            <a:ext cx="7810500" cy="384721"/>
          </a:xfrm>
          <a:prstGeom prst="rect">
            <a:avLst/>
          </a:prstGeom>
        </p:spPr>
        <p:txBody>
          <a:bodyPr wrap="square" lIns="0" tIns="0" rIns="0" bIns="0">
            <a:spAutoFit/>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a:xfrm>
            <a:off x="633665" y="1621808"/>
            <a:ext cx="10884745" cy="276999"/>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kern="0">
              <a:solidFill>
                <a:prstClr val="black">
                  <a:tint val="75000"/>
                </a:prstClr>
              </a:solidFill>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kern="0">
                <a:solidFill>
                  <a:prstClr val="black">
                    <a:tint val="75000"/>
                  </a:prstClr>
                </a:solidFill>
              </a:rPr>
              <a:pPr/>
              <a:t>4/20/2024</a:t>
            </a:fld>
            <a:endParaRPr lang="en-US" kern="0">
              <a:solidFill>
                <a:prstClr val="black">
                  <a:tint val="75000"/>
                </a:prstClr>
              </a:solidFill>
            </a:endParaRPr>
          </a:p>
        </p:txBody>
      </p:sp>
      <p:sp>
        <p:nvSpPr>
          <p:cNvPr id="6" name="Holder 6"/>
          <p:cNvSpPr>
            <a:spLocks noGrp="1"/>
          </p:cNvSpPr>
          <p:nvPr>
            <p:ph type="sldNum" sz="quarter" idx="7"/>
          </p:nvPr>
        </p:nvSpPr>
        <p:spPr>
          <a:xfrm>
            <a:off x="11580674" y="6370749"/>
            <a:ext cx="401477" cy="205121"/>
          </a:xfrm>
          <a:prstGeom prst="rect">
            <a:avLst/>
          </a:prstGeom>
        </p:spPr>
        <p:txBody>
          <a:bodyPr wrap="square" lIns="0" tIns="0" rIns="0" bIns="0">
            <a:spAutoFit/>
          </a:bodyPr>
          <a:lstStyle>
            <a:lvl1pPr>
              <a:defRPr sz="1333" b="0" i="0">
                <a:solidFill>
                  <a:srgbClr val="595959"/>
                </a:solidFill>
                <a:latin typeface="Arial"/>
                <a:cs typeface="Arial"/>
              </a:defRPr>
            </a:lvl1pPr>
          </a:lstStyle>
          <a:p>
            <a:pPr marL="144776">
              <a:spcBef>
                <a:spcPts val="7"/>
              </a:spcBef>
            </a:pPr>
            <a:fld id="{81D60167-4931-47E6-BA6A-407CBD079E47}" type="slidenum">
              <a:rPr lang="en-IN" kern="0" spc="-33" smtClean="0"/>
              <a:pPr marL="144776">
                <a:spcBef>
                  <a:spcPts val="7"/>
                </a:spcBef>
              </a:pPr>
              <a:t>‹#›</a:t>
            </a:fld>
            <a:endParaRPr lang="en-IN" kern="0" spc="-33" dirty="0"/>
          </a:p>
        </p:txBody>
      </p:sp>
    </p:spTree>
    <p:extLst>
      <p:ext uri="{BB962C8B-B14F-4D97-AF65-F5344CB8AC3E}">
        <p14:creationId xmlns:p14="http://schemas.microsoft.com/office/powerpoint/2010/main" val="911937662"/>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3555" y="570314"/>
            <a:ext cx="9063989"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3555" y="3279309"/>
            <a:ext cx="906398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24174" y="13259816"/>
            <a:ext cx="3222751"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503555" y="13259816"/>
            <a:ext cx="231635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a:xfrm>
            <a:off x="7251192" y="13259816"/>
            <a:ext cx="231635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04993929"/>
      </p:ext>
    </p:extLst>
  </p:cSld>
  <p:clrMap bg1="lt1" tx1="dk1" bg2="lt2" tx2="dk2" accent1="accent1" accent2="accent2" accent3="accent3" accent4="accent4" accent5="accent5" accent6="accent6" hlink="hlink" folHlink="folHlink"/>
  <p:sldLayoutIdLst>
    <p:sldLayoutId id="2147483673" r:id="rId1"/>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773498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CFE60-5698-4020-A089-3E8647AA537B}"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1B152-FD26-4A77-A702-40739A68684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272051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D102AB-6FE8-6942-86FE-BF793F94F847}"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7CAD7-1780-3845-8F49-D4C298276CD0}"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 xmlns:a16="http://schemas.microsoft.com/office/drawing/2014/main" id="{A6644EE1-FA31-EF49-9713-7D49E184EBAB}"/>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010275" y="6420582"/>
            <a:ext cx="1343527" cy="300895"/>
          </a:xfrm>
          <a:prstGeom prst="rect">
            <a:avLst/>
          </a:prstGeom>
        </p:spPr>
      </p:pic>
    </p:spTree>
    <p:extLst>
      <p:ext uri="{BB962C8B-B14F-4D97-AF65-F5344CB8AC3E}">
        <p14:creationId xmlns:p14="http://schemas.microsoft.com/office/powerpoint/2010/main" val="310588961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58146" y="3750469"/>
            <a:ext cx="5675709" cy="1231106"/>
          </a:xfrm>
          <a:prstGeom prst="rect">
            <a:avLst/>
          </a:prstGeom>
        </p:spPr>
        <p:txBody>
          <a:bodyPr wrap="square" lIns="0" tIns="0" rIns="0" bIns="0">
            <a:spAutoFit/>
          </a:bodyPr>
          <a:lstStyle>
            <a:lvl1pPr>
              <a:defRPr sz="8000" b="0" i="0">
                <a:solidFill>
                  <a:schemeClr val="tx1"/>
                </a:solidFill>
                <a:latin typeface="Arial MT"/>
                <a:cs typeface="Arial MT"/>
              </a:defRPr>
            </a:lvl1pPr>
          </a:lstStyle>
          <a:p>
            <a:endParaRPr/>
          </a:p>
        </p:txBody>
      </p:sp>
      <p:sp>
        <p:nvSpPr>
          <p:cNvPr id="3" name="Holder 3"/>
          <p:cNvSpPr>
            <a:spLocks noGrp="1"/>
          </p:cNvSpPr>
          <p:nvPr>
            <p:ph type="body" idx="1"/>
          </p:nvPr>
        </p:nvSpPr>
        <p:spPr>
          <a:xfrm>
            <a:off x="1815703" y="1817193"/>
            <a:ext cx="856833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2"/>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a:xfrm>
            <a:off x="8778240" y="6377942"/>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6086102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Lst>
  <p:txStyles>
    <p:titleStyle>
      <a:lvl1pPr>
        <a:defRPr>
          <a:latin typeface="+mj-lt"/>
          <a:ea typeface="+mj-ea"/>
          <a:cs typeface="+mj-cs"/>
        </a:defRPr>
      </a:lvl1pPr>
    </p:titleStyle>
    <p:bodyStyle>
      <a:lvl1pPr marL="0">
        <a:defRPr>
          <a:latin typeface="+mn-lt"/>
          <a:ea typeface="+mn-ea"/>
          <a:cs typeface="+mn-cs"/>
        </a:defRPr>
      </a:lvl1pPr>
      <a:lvl2pPr marL="321449">
        <a:defRPr>
          <a:latin typeface="+mn-lt"/>
          <a:ea typeface="+mn-ea"/>
          <a:cs typeface="+mn-cs"/>
        </a:defRPr>
      </a:lvl2pPr>
      <a:lvl3pPr marL="642899">
        <a:defRPr>
          <a:latin typeface="+mn-lt"/>
          <a:ea typeface="+mn-ea"/>
          <a:cs typeface="+mn-cs"/>
        </a:defRPr>
      </a:lvl3pPr>
      <a:lvl4pPr marL="964348">
        <a:defRPr>
          <a:latin typeface="+mn-lt"/>
          <a:ea typeface="+mn-ea"/>
          <a:cs typeface="+mn-cs"/>
        </a:defRPr>
      </a:lvl4pPr>
      <a:lvl5pPr marL="1285797">
        <a:defRPr>
          <a:latin typeface="+mn-lt"/>
          <a:ea typeface="+mn-ea"/>
          <a:cs typeface="+mn-cs"/>
        </a:defRPr>
      </a:lvl5pPr>
      <a:lvl6pPr marL="1607246">
        <a:defRPr>
          <a:latin typeface="+mn-lt"/>
          <a:ea typeface="+mn-ea"/>
          <a:cs typeface="+mn-cs"/>
        </a:defRPr>
      </a:lvl6pPr>
      <a:lvl7pPr marL="1928696">
        <a:defRPr>
          <a:latin typeface="+mn-lt"/>
          <a:ea typeface="+mn-ea"/>
          <a:cs typeface="+mn-cs"/>
        </a:defRPr>
      </a:lvl7pPr>
      <a:lvl8pPr marL="2250145">
        <a:defRPr>
          <a:latin typeface="+mn-lt"/>
          <a:ea typeface="+mn-ea"/>
          <a:cs typeface="+mn-cs"/>
        </a:defRPr>
      </a:lvl8pPr>
      <a:lvl9pPr marL="2571594">
        <a:defRPr>
          <a:latin typeface="+mn-lt"/>
          <a:ea typeface="+mn-ea"/>
          <a:cs typeface="+mn-cs"/>
        </a:defRPr>
      </a:lvl9pPr>
    </p:bodyStyle>
    <p:otherStyle>
      <a:lvl1pPr marL="0">
        <a:defRPr>
          <a:latin typeface="+mn-lt"/>
          <a:ea typeface="+mn-ea"/>
          <a:cs typeface="+mn-cs"/>
        </a:defRPr>
      </a:lvl1pPr>
      <a:lvl2pPr marL="321449">
        <a:defRPr>
          <a:latin typeface="+mn-lt"/>
          <a:ea typeface="+mn-ea"/>
          <a:cs typeface="+mn-cs"/>
        </a:defRPr>
      </a:lvl2pPr>
      <a:lvl3pPr marL="642899">
        <a:defRPr>
          <a:latin typeface="+mn-lt"/>
          <a:ea typeface="+mn-ea"/>
          <a:cs typeface="+mn-cs"/>
        </a:defRPr>
      </a:lvl3pPr>
      <a:lvl4pPr marL="964348">
        <a:defRPr>
          <a:latin typeface="+mn-lt"/>
          <a:ea typeface="+mn-ea"/>
          <a:cs typeface="+mn-cs"/>
        </a:defRPr>
      </a:lvl4pPr>
      <a:lvl5pPr marL="1285797">
        <a:defRPr>
          <a:latin typeface="+mn-lt"/>
          <a:ea typeface="+mn-ea"/>
          <a:cs typeface="+mn-cs"/>
        </a:defRPr>
      </a:lvl5pPr>
      <a:lvl6pPr marL="1607246">
        <a:defRPr>
          <a:latin typeface="+mn-lt"/>
          <a:ea typeface="+mn-ea"/>
          <a:cs typeface="+mn-cs"/>
        </a:defRPr>
      </a:lvl6pPr>
      <a:lvl7pPr marL="1928696">
        <a:defRPr>
          <a:latin typeface="+mn-lt"/>
          <a:ea typeface="+mn-ea"/>
          <a:cs typeface="+mn-cs"/>
        </a:defRPr>
      </a:lvl7pPr>
      <a:lvl8pPr marL="2250145">
        <a:defRPr>
          <a:latin typeface="+mn-lt"/>
          <a:ea typeface="+mn-ea"/>
          <a:cs typeface="+mn-cs"/>
        </a:defRPr>
      </a:lvl8pPr>
      <a:lvl9pPr marL="2571594">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870373"/>
          </a:xfrm>
          <a:custGeom>
            <a:avLst/>
            <a:gdLst/>
            <a:ahLst/>
            <a:cxnLst/>
            <a:rect l="l" t="t" r="r" b="b"/>
            <a:pathLst>
              <a:path w="9144000" h="652780">
                <a:moveTo>
                  <a:pt x="0" y="652198"/>
                </a:moveTo>
                <a:lnTo>
                  <a:pt x="9143981" y="652198"/>
                </a:lnTo>
                <a:lnTo>
                  <a:pt x="9143981" y="0"/>
                </a:lnTo>
                <a:lnTo>
                  <a:pt x="0" y="0"/>
                </a:lnTo>
                <a:lnTo>
                  <a:pt x="0" y="652198"/>
                </a:lnTo>
                <a:close/>
              </a:path>
            </a:pathLst>
          </a:custGeom>
          <a:solidFill>
            <a:srgbClr val="4285F4"/>
          </a:solidFill>
        </p:spPr>
        <p:txBody>
          <a:bodyPr wrap="square" lIns="0" tIns="0" rIns="0" bIns="0" rtlCol="0"/>
          <a:lstStyle/>
          <a:p>
            <a:endParaRPr sz="2400">
              <a:solidFill>
                <a:prstClr val="black"/>
              </a:solidFill>
            </a:endParaRPr>
          </a:p>
        </p:txBody>
      </p:sp>
      <p:sp>
        <p:nvSpPr>
          <p:cNvPr id="17" name="bg object 17"/>
          <p:cNvSpPr/>
          <p:nvPr/>
        </p:nvSpPr>
        <p:spPr>
          <a:xfrm>
            <a:off x="0" y="869600"/>
            <a:ext cx="12192000" cy="5988473"/>
          </a:xfrm>
          <a:custGeom>
            <a:avLst/>
            <a:gdLst/>
            <a:ahLst/>
            <a:cxnLst/>
            <a:rect l="l" t="t" r="r" b="b"/>
            <a:pathLst>
              <a:path w="9144000" h="4491355">
                <a:moveTo>
                  <a:pt x="9143981" y="4491290"/>
                </a:moveTo>
                <a:lnTo>
                  <a:pt x="0" y="4491290"/>
                </a:lnTo>
                <a:lnTo>
                  <a:pt x="0" y="0"/>
                </a:lnTo>
                <a:lnTo>
                  <a:pt x="9143981" y="0"/>
                </a:lnTo>
                <a:lnTo>
                  <a:pt x="9143981" y="4491290"/>
                </a:lnTo>
                <a:close/>
              </a:path>
            </a:pathLst>
          </a:custGeom>
          <a:solidFill>
            <a:srgbClr val="F9F9F9"/>
          </a:solid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160932" y="24993"/>
            <a:ext cx="11870133" cy="492443"/>
          </a:xfrm>
          <a:prstGeom prst="rect">
            <a:avLst/>
          </a:prstGeom>
        </p:spPr>
        <p:txBody>
          <a:bodyPr wrap="square" lIns="0" tIns="0" rIns="0" bIns="0">
            <a:spAutoFit/>
          </a:bodyPr>
          <a:lstStyle>
            <a:lvl1pPr>
              <a:defRPr sz="3200" b="0" i="0">
                <a:solidFill>
                  <a:schemeClr val="bg1"/>
                </a:solidFill>
                <a:latin typeface="VL PGothic"/>
                <a:cs typeface="VL PGothic"/>
              </a:defRPr>
            </a:lvl1pPr>
          </a:lstStyle>
          <a:p>
            <a:endParaRPr/>
          </a:p>
        </p:txBody>
      </p:sp>
      <p:sp>
        <p:nvSpPr>
          <p:cNvPr id="3" name="Holder 3"/>
          <p:cNvSpPr>
            <a:spLocks noGrp="1"/>
          </p:cNvSpPr>
          <p:nvPr>
            <p:ph type="body" idx="1"/>
          </p:nvPr>
        </p:nvSpPr>
        <p:spPr>
          <a:xfrm>
            <a:off x="1947448" y="2255681"/>
            <a:ext cx="774107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2"/>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4/20/2024</a:t>
            </a:fld>
            <a:endParaRPr lang="en-US">
              <a:solidFill>
                <a:prstClr val="black">
                  <a:tint val="75000"/>
                </a:prstClr>
              </a:solidFill>
            </a:endParaRPr>
          </a:p>
        </p:txBody>
      </p:sp>
      <p:sp>
        <p:nvSpPr>
          <p:cNvPr id="6" name="Holder 6"/>
          <p:cNvSpPr>
            <a:spLocks noGrp="1"/>
          </p:cNvSpPr>
          <p:nvPr>
            <p:ph type="sldNum" sz="quarter" idx="7"/>
          </p:nvPr>
        </p:nvSpPr>
        <p:spPr>
          <a:xfrm>
            <a:off x="8778240" y="6377942"/>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1053802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xStyles>
    <p:titleStyle>
      <a:lvl1pPr>
        <a:defRPr>
          <a:latin typeface="+mj-lt"/>
          <a:ea typeface="+mj-ea"/>
          <a:cs typeface="+mj-cs"/>
        </a:defRPr>
      </a:lvl1pPr>
    </p:titleStyle>
    <p:bodyStyle>
      <a:lvl1pPr marL="0">
        <a:defRPr>
          <a:latin typeface="+mn-lt"/>
          <a:ea typeface="+mn-ea"/>
          <a:cs typeface="+mn-cs"/>
        </a:defRPr>
      </a:lvl1pPr>
      <a:lvl2pPr marL="609570">
        <a:defRPr>
          <a:latin typeface="+mn-lt"/>
          <a:ea typeface="+mn-ea"/>
          <a:cs typeface="+mn-cs"/>
        </a:defRPr>
      </a:lvl2pPr>
      <a:lvl3pPr marL="1219140">
        <a:defRPr>
          <a:latin typeface="+mn-lt"/>
          <a:ea typeface="+mn-ea"/>
          <a:cs typeface="+mn-cs"/>
        </a:defRPr>
      </a:lvl3pPr>
      <a:lvl4pPr marL="1828709">
        <a:defRPr>
          <a:latin typeface="+mn-lt"/>
          <a:ea typeface="+mn-ea"/>
          <a:cs typeface="+mn-cs"/>
        </a:defRPr>
      </a:lvl4pPr>
      <a:lvl5pPr marL="2438278">
        <a:defRPr>
          <a:latin typeface="+mn-lt"/>
          <a:ea typeface="+mn-ea"/>
          <a:cs typeface="+mn-cs"/>
        </a:defRPr>
      </a:lvl5pPr>
      <a:lvl6pPr marL="3047848">
        <a:defRPr>
          <a:latin typeface="+mn-lt"/>
          <a:ea typeface="+mn-ea"/>
          <a:cs typeface="+mn-cs"/>
        </a:defRPr>
      </a:lvl6pPr>
      <a:lvl7pPr marL="3657418">
        <a:defRPr>
          <a:latin typeface="+mn-lt"/>
          <a:ea typeface="+mn-ea"/>
          <a:cs typeface="+mn-cs"/>
        </a:defRPr>
      </a:lvl7pPr>
      <a:lvl8pPr marL="4266987">
        <a:defRPr>
          <a:latin typeface="+mn-lt"/>
          <a:ea typeface="+mn-ea"/>
          <a:cs typeface="+mn-cs"/>
        </a:defRPr>
      </a:lvl8pPr>
      <a:lvl9pPr marL="4876557">
        <a:defRPr>
          <a:latin typeface="+mn-lt"/>
          <a:ea typeface="+mn-ea"/>
          <a:cs typeface="+mn-cs"/>
        </a:defRPr>
      </a:lvl9pPr>
    </p:bodyStyle>
    <p:otherStyle>
      <a:lvl1pPr marL="0">
        <a:defRPr>
          <a:latin typeface="+mn-lt"/>
          <a:ea typeface="+mn-ea"/>
          <a:cs typeface="+mn-cs"/>
        </a:defRPr>
      </a:lvl1pPr>
      <a:lvl2pPr marL="609570">
        <a:defRPr>
          <a:latin typeface="+mn-lt"/>
          <a:ea typeface="+mn-ea"/>
          <a:cs typeface="+mn-cs"/>
        </a:defRPr>
      </a:lvl2pPr>
      <a:lvl3pPr marL="1219140">
        <a:defRPr>
          <a:latin typeface="+mn-lt"/>
          <a:ea typeface="+mn-ea"/>
          <a:cs typeface="+mn-cs"/>
        </a:defRPr>
      </a:lvl3pPr>
      <a:lvl4pPr marL="1828709">
        <a:defRPr>
          <a:latin typeface="+mn-lt"/>
          <a:ea typeface="+mn-ea"/>
          <a:cs typeface="+mn-cs"/>
        </a:defRPr>
      </a:lvl4pPr>
      <a:lvl5pPr marL="2438278">
        <a:defRPr>
          <a:latin typeface="+mn-lt"/>
          <a:ea typeface="+mn-ea"/>
          <a:cs typeface="+mn-cs"/>
        </a:defRPr>
      </a:lvl5pPr>
      <a:lvl6pPr marL="3047848">
        <a:defRPr>
          <a:latin typeface="+mn-lt"/>
          <a:ea typeface="+mn-ea"/>
          <a:cs typeface="+mn-cs"/>
        </a:defRPr>
      </a:lvl6pPr>
      <a:lvl7pPr marL="3657418">
        <a:defRPr>
          <a:latin typeface="+mn-lt"/>
          <a:ea typeface="+mn-ea"/>
          <a:cs typeface="+mn-cs"/>
        </a:defRPr>
      </a:lvl7pPr>
      <a:lvl8pPr marL="4266987">
        <a:defRPr>
          <a:latin typeface="+mn-lt"/>
          <a:ea typeface="+mn-ea"/>
          <a:cs typeface="+mn-cs"/>
        </a:defRPr>
      </a:lvl8pPr>
      <a:lvl9pPr marL="4876557">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7E1BA-995C-4625-A9E3-86150C4318FA}" type="datetimeFigureOut">
              <a:rPr lang="en-IN" smtClean="0">
                <a:solidFill>
                  <a:prstClr val="black">
                    <a:tint val="75000"/>
                  </a:prstClr>
                </a:solidFill>
              </a:rPr>
              <a:pPr/>
              <a:t>20-04-2024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9FBF7-666E-40AB-8BB4-83778FA2D5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1475383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3" Type="http://schemas.openxmlformats.org/officeDocument/2006/relationships/hyperlink" Target="https://arxiv.org/abs/2306.11644" TargetMode="External"/><Relationship Id="rId2" Type="http://schemas.openxmlformats.org/officeDocument/2006/relationships/notesSlide" Target="../notesSlides/notesSlide20.xml"/><Relationship Id="rId1" Type="http://schemas.openxmlformats.org/officeDocument/2006/relationships/slideLayout" Target="../slideLayouts/slideLayout220.xml"/><Relationship Id="rId5" Type="http://schemas.openxmlformats.org/officeDocument/2006/relationships/image" Target="../media/image92.png"/><Relationship Id="rId4" Type="http://schemas.openxmlformats.org/officeDocument/2006/relationships/hyperlink" Target="https://twitter.com/natolambert/status/1729893527667253431"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20.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20.xml"/></Relationships>
</file>

<file path=ppt/slides/_rels/slide103.xml.rels><?xml version="1.0" encoding="UTF-8" standalone="yes"?>
<Relationships xmlns="http://schemas.openxmlformats.org/package/2006/relationships"><Relationship Id="rId3" Type="http://schemas.openxmlformats.org/officeDocument/2006/relationships/hyperlink" Target="https://huggingface.co/datasets/HuggingFaceH4/ultrachat_200k" TargetMode="External"/><Relationship Id="rId2" Type="http://schemas.openxmlformats.org/officeDocument/2006/relationships/notesSlide" Target="../notesSlides/notesSlide23.xml"/><Relationship Id="rId1" Type="http://schemas.openxmlformats.org/officeDocument/2006/relationships/slideLayout" Target="../slideLayouts/slideLayout220.xml"/><Relationship Id="rId5" Type="http://schemas.openxmlformats.org/officeDocument/2006/relationships/image" Target="../media/image95.png"/><Relationship Id="rId4" Type="http://schemas.openxmlformats.org/officeDocument/2006/relationships/hyperlink" Target="https://arxiv.org/abs/2210.1161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20.xml"/></Relationships>
</file>

<file path=ppt/slides/_rels/slide105.xml.rels><?xml version="1.0" encoding="UTF-8" standalone="yes"?>
<Relationships xmlns="http://schemas.openxmlformats.org/package/2006/relationships"><Relationship Id="rId3" Type="http://schemas.openxmlformats.org/officeDocument/2006/relationships/hyperlink" Target="https://arxiv.org/abs/2202.05262" TargetMode="External"/><Relationship Id="rId2" Type="http://schemas.openxmlformats.org/officeDocument/2006/relationships/notesSlide" Target="../notesSlides/notesSlide25.xml"/><Relationship Id="rId1" Type="http://schemas.openxmlformats.org/officeDocument/2006/relationships/slideLayout" Target="../slideLayouts/slideLayout220.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8.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2.xml"/><Relationship Id="rId6" Type="http://schemas.openxmlformats.org/officeDocument/2006/relationships/hyperlink" Target="https://jalammar.github.io/illustrated-transformer/" TargetMode="External"/><Relationship Id="rId5" Type="http://schemas.openxmlformats.org/officeDocument/2006/relationships/hyperlink" Target="https://arxiv.org/abs/1706.03762"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png"/><Relationship Id="rId1" Type="http://schemas.openxmlformats.org/officeDocument/2006/relationships/slideLayout" Target="../slideLayouts/slideLayout13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Layout" Target="../slideLayouts/slideLayout13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jpg"/><Relationship Id="rId1" Type="http://schemas.openxmlformats.org/officeDocument/2006/relationships/slideLayout" Target="../slideLayouts/slideLayout23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24.xml"/><Relationship Id="rId5" Type="http://schemas.openxmlformats.org/officeDocument/2006/relationships/image" Target="../media/image44.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jpg"/><Relationship Id="rId1" Type="http://schemas.openxmlformats.org/officeDocument/2006/relationships/slideLayout" Target="../slideLayouts/slideLayout224.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jpg"/><Relationship Id="rId1" Type="http://schemas.openxmlformats.org/officeDocument/2006/relationships/slideLayout" Target="../slideLayouts/slideLayout23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6.jpg"/><Relationship Id="rId1" Type="http://schemas.openxmlformats.org/officeDocument/2006/relationships/slideLayout" Target="../slideLayouts/slideLayout234.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7.jpg"/><Relationship Id="rId1" Type="http://schemas.openxmlformats.org/officeDocument/2006/relationships/slideLayout" Target="../slideLayouts/slideLayout234.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9.jpg"/><Relationship Id="rId1" Type="http://schemas.openxmlformats.org/officeDocument/2006/relationships/slideLayout" Target="../slideLayouts/slideLayout234.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g"/><Relationship Id="rId1" Type="http://schemas.openxmlformats.org/officeDocument/2006/relationships/slideLayout" Target="../slideLayouts/slideLayout234.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34.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34.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4.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0.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0.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16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60.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64.png"/><Relationship Id="rId2" Type="http://schemas.openxmlformats.org/officeDocument/2006/relationships/image" Target="../media/image66.emf"/><Relationship Id="rId1" Type="http://schemas.openxmlformats.org/officeDocument/2006/relationships/slideLayout" Target="../slideLayouts/slideLayout139.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60.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jpg"/><Relationship Id="rId1" Type="http://schemas.openxmlformats.org/officeDocument/2006/relationships/slideLayout" Target="../slideLayouts/slideLayout224.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60.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9.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9.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9.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1.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84.xml"/></Relationships>
</file>

<file path=ppt/slides/_rels/slide81.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tags" Target="../tags/tag3.xml"/><Relationship Id="rId7" Type="http://schemas.openxmlformats.org/officeDocument/2006/relationships/slideLayout" Target="../slideLayouts/slideLayout13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0.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0.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jpg"/><Relationship Id="rId1" Type="http://schemas.openxmlformats.org/officeDocument/2006/relationships/slideLayout" Target="../slideLayouts/slideLayout225.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96.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96.xml"/><Relationship Id="rId5" Type="http://schemas.openxmlformats.org/officeDocument/2006/relationships/image" Target="../media/image35.png"/><Relationship Id="rId4" Type="http://schemas.openxmlformats.org/officeDocument/2006/relationships/hyperlink" Target="https://medium.com/google-cloud/essentials-of-gemini-the-new-era-of-ai-efca53293341#:~:text=Gemini%201.5%2C%20unlike%20other%20models,encoder%2Ddecoder%20or%20seq2seq)."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notesSlide" Target="../notesSlides/notesSlide11.xml"/><Relationship Id="rId1" Type="http://schemas.openxmlformats.org/officeDocument/2006/relationships/slideLayout" Target="../slideLayouts/slideLayout199.xml"/><Relationship Id="rId6" Type="http://schemas.openxmlformats.org/officeDocument/2006/relationships/image" Target="../media/image35.png"/><Relationship Id="rId5" Type="http://schemas.openxmlformats.org/officeDocument/2006/relationships/image" Target="../media/image87.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9.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99.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20.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220.xml"/></Relationships>
</file>

<file path=ppt/slides/_rels/slide96.xml.rels><?xml version="1.0" encoding="UTF-8" standalone="yes"?>
<Relationships xmlns="http://schemas.openxmlformats.org/package/2006/relationships"><Relationship Id="rId3" Type="http://schemas.openxmlformats.org/officeDocument/2006/relationships/hyperlink" Target="https://twitter.com/mcxfrank/status/1640379247373197313" TargetMode="External"/><Relationship Id="rId2" Type="http://schemas.openxmlformats.org/officeDocument/2006/relationships/notesSlide" Target="../notesSlides/notesSlide16.xml"/><Relationship Id="rId1" Type="http://schemas.openxmlformats.org/officeDocument/2006/relationships/slideLayout" Target="../slideLayouts/slideLayout220.xml"/><Relationship Id="rId5" Type="http://schemas.openxmlformats.org/officeDocument/2006/relationships/image" Target="../media/image35.png"/><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20.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20.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73" y="249527"/>
            <a:ext cx="9559636" cy="1101291"/>
          </a:xfrm>
        </p:spPr>
        <p:txBody>
          <a:bodyPr>
            <a:normAutofit fontScale="90000"/>
          </a:bodyPr>
          <a:lstStyle/>
          <a:p>
            <a:r>
              <a:rPr lang="en-US" sz="4000" dirty="0" smtClean="0"/>
              <a:t>Transformers and Large Language </a:t>
            </a:r>
            <a:br>
              <a:rPr lang="en-US" sz="4000" dirty="0" smtClean="0"/>
            </a:br>
            <a:r>
              <a:rPr lang="en-US" sz="4000" dirty="0" smtClean="0"/>
              <a:t>Models</a:t>
            </a:r>
            <a:endParaRPr lang="en-IN" sz="4000" dirty="0"/>
          </a:p>
        </p:txBody>
      </p:sp>
      <p:sp>
        <p:nvSpPr>
          <p:cNvPr id="3" name="Subtitle 2"/>
          <p:cNvSpPr>
            <a:spLocks noGrp="1"/>
          </p:cNvSpPr>
          <p:nvPr>
            <p:ph type="subTitle" idx="1"/>
          </p:nvPr>
        </p:nvSpPr>
        <p:spPr>
          <a:xfrm>
            <a:off x="1524000" y="2545773"/>
            <a:ext cx="9144000" cy="2712027"/>
          </a:xfrm>
        </p:spPr>
        <p:txBody>
          <a:bodyPr/>
          <a:lstStyle/>
          <a:p>
            <a:r>
              <a:rPr lang="en-US" dirty="0" err="1" smtClean="0"/>
              <a:t>Dr</a:t>
            </a:r>
            <a:r>
              <a:rPr lang="en-US" dirty="0" smtClean="0"/>
              <a:t> </a:t>
            </a:r>
            <a:r>
              <a:rPr lang="en-US" dirty="0" err="1" smtClean="0"/>
              <a:t>S.Natarajan</a:t>
            </a:r>
            <a:endParaRPr lang="en-US" dirty="0" smtClean="0"/>
          </a:p>
          <a:p>
            <a:r>
              <a:rPr lang="en-US" dirty="0" smtClean="0"/>
              <a:t>Professor and Key Resource Person</a:t>
            </a:r>
          </a:p>
          <a:p>
            <a:r>
              <a:rPr lang="en-US" dirty="0" smtClean="0"/>
              <a:t>Department of Computer Science and Engineering</a:t>
            </a:r>
          </a:p>
          <a:p>
            <a:r>
              <a:rPr lang="en-US" dirty="0" smtClean="0"/>
              <a:t>PES University</a:t>
            </a:r>
          </a:p>
          <a:p>
            <a:r>
              <a:rPr lang="en-US" dirty="0" smtClean="0"/>
              <a:t>Bengaluru, India</a:t>
            </a:r>
          </a:p>
          <a:p>
            <a:r>
              <a:rPr lang="en-US" dirty="0" smtClean="0"/>
              <a:t>+919945280225</a:t>
            </a:r>
            <a:endParaRPr lang="en-IN" dirty="0"/>
          </a:p>
        </p:txBody>
      </p:sp>
      <p:pic>
        <p:nvPicPr>
          <p:cNvPr id="4" name="Picture 3"/>
          <p:cNvPicPr>
            <a:picLocks noChangeAspect="1"/>
          </p:cNvPicPr>
          <p:nvPr/>
        </p:nvPicPr>
        <p:blipFill>
          <a:blip r:embed="rId2"/>
          <a:stretch>
            <a:fillRect/>
          </a:stretch>
        </p:blipFill>
        <p:spPr>
          <a:xfrm>
            <a:off x="10827327" y="707239"/>
            <a:ext cx="921326" cy="934523"/>
          </a:xfrm>
          <a:prstGeom prst="rect">
            <a:avLst/>
          </a:prstGeom>
        </p:spPr>
      </p:pic>
      <p:sp>
        <p:nvSpPr>
          <p:cNvPr id="5" name="TextBox 4"/>
          <p:cNvSpPr txBox="1"/>
          <p:nvPr/>
        </p:nvSpPr>
        <p:spPr>
          <a:xfrm>
            <a:off x="374073" y="5795228"/>
            <a:ext cx="11710554" cy="461665"/>
          </a:xfrm>
          <a:prstGeom prst="rect">
            <a:avLst/>
          </a:prstGeom>
          <a:noFill/>
        </p:spPr>
        <p:txBody>
          <a:bodyPr wrap="square" rtlCol="0">
            <a:spAutoFit/>
          </a:bodyPr>
          <a:lstStyle/>
          <a:p>
            <a:r>
              <a:rPr lang="en-US" sz="2400" dirty="0" smtClean="0"/>
              <a:t>Lecture delivered on April 20</a:t>
            </a:r>
            <a:r>
              <a:rPr lang="en-US" sz="2400" baseline="30000" dirty="0" smtClean="0"/>
              <a:t>th</a:t>
            </a:r>
            <a:r>
              <a:rPr lang="en-US" sz="2400" dirty="0" smtClean="0"/>
              <a:t> , 2024 Forenoon Session to the CSE students of PES University</a:t>
            </a:r>
            <a:endParaRPr lang="en-IN" sz="2400" dirty="0"/>
          </a:p>
        </p:txBody>
      </p:sp>
    </p:spTree>
    <p:extLst>
      <p:ext uri="{BB962C8B-B14F-4D97-AF65-F5344CB8AC3E}">
        <p14:creationId xmlns:p14="http://schemas.microsoft.com/office/powerpoint/2010/main" val="2469874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48" y="260648"/>
            <a:ext cx="11257075" cy="492443"/>
          </a:xfrm>
        </p:spPr>
        <p:txBody>
          <a:bodyPr/>
          <a:lstStyle/>
          <a:p>
            <a:pPr algn="ctr"/>
            <a:r>
              <a:rPr lang="en-GB" sz="3200" dirty="0"/>
              <a:t>Pre-training general </a:t>
            </a:r>
            <a:r>
              <a:rPr lang="en-GB" sz="3200" dirty="0" smtClean="0"/>
              <a:t>Language </a:t>
            </a:r>
            <a:r>
              <a:rPr lang="en-GB" sz="3200" dirty="0"/>
              <a:t>R</a:t>
            </a:r>
            <a:r>
              <a:rPr lang="en-GB" sz="3200" dirty="0" smtClean="0"/>
              <a:t>epresentations</a:t>
            </a:r>
            <a:endParaRPr lang="en-IN" sz="3200" dirty="0"/>
          </a:p>
        </p:txBody>
      </p:sp>
      <p:sp>
        <p:nvSpPr>
          <p:cNvPr id="3" name="Text Placeholder 2"/>
          <p:cNvSpPr>
            <a:spLocks noGrp="1"/>
          </p:cNvSpPr>
          <p:nvPr>
            <p:ph type="body" idx="1"/>
          </p:nvPr>
        </p:nvSpPr>
        <p:spPr>
          <a:xfrm>
            <a:off x="540549" y="932723"/>
            <a:ext cx="11257073" cy="1384995"/>
          </a:xfrm>
        </p:spPr>
        <p:txBody>
          <a:bodyPr/>
          <a:lstStyle/>
          <a:p>
            <a:endParaRPr lang="en-GB" dirty="0" smtClean="0"/>
          </a:p>
          <a:p>
            <a:endParaRPr lang="en-GB" dirty="0"/>
          </a:p>
          <a:p>
            <a:endParaRPr lang="en-GB" dirty="0" smtClean="0"/>
          </a:p>
          <a:p>
            <a:endParaRPr lang="en-GB" dirty="0"/>
          </a:p>
          <a:p>
            <a:endParaRPr lang="en-IN" dirty="0"/>
          </a:p>
        </p:txBody>
      </p:sp>
      <p:sp>
        <p:nvSpPr>
          <p:cNvPr id="4" name="Rectangle 3"/>
          <p:cNvSpPr/>
          <p:nvPr/>
        </p:nvSpPr>
        <p:spPr>
          <a:xfrm>
            <a:off x="335360" y="799726"/>
            <a:ext cx="11617291" cy="4154984"/>
          </a:xfrm>
          <a:prstGeom prst="rect">
            <a:avLst/>
          </a:prstGeom>
        </p:spPr>
        <p:txBody>
          <a:bodyPr wrap="square">
            <a:spAutoFit/>
          </a:bodyPr>
          <a:lstStyle/>
          <a:p>
            <a:r>
              <a:rPr lang="en-IN" sz="2400" dirty="0">
                <a:solidFill>
                  <a:prstClr val="black"/>
                </a:solidFill>
              </a:rPr>
              <a:t>• </a:t>
            </a:r>
            <a:r>
              <a:rPr lang="en-IN" sz="2400" b="1" dirty="0">
                <a:solidFill>
                  <a:prstClr val="black"/>
                </a:solidFill>
              </a:rPr>
              <a:t>Feature based </a:t>
            </a:r>
            <a:r>
              <a:rPr lang="en-IN" sz="2400" dirty="0">
                <a:solidFill>
                  <a:prstClr val="black"/>
                </a:solidFill>
              </a:rPr>
              <a:t>approaches</a:t>
            </a:r>
          </a:p>
          <a:p>
            <a:r>
              <a:rPr lang="en-IN" sz="2400" dirty="0">
                <a:solidFill>
                  <a:prstClr val="black"/>
                </a:solidFill>
              </a:rPr>
              <a:t>        •  Non neural word representations</a:t>
            </a:r>
          </a:p>
          <a:p>
            <a:r>
              <a:rPr lang="en-IN" sz="2400" dirty="0">
                <a:solidFill>
                  <a:prstClr val="black"/>
                </a:solidFill>
              </a:rPr>
              <a:t>        •  Neural embedding</a:t>
            </a:r>
          </a:p>
          <a:p>
            <a:r>
              <a:rPr lang="en-IN" sz="2400" dirty="0">
                <a:solidFill>
                  <a:prstClr val="black"/>
                </a:solidFill>
              </a:rPr>
              <a:t>             • </a:t>
            </a:r>
            <a:r>
              <a:rPr lang="en-IN" sz="2400" b="1" dirty="0">
                <a:solidFill>
                  <a:prstClr val="black"/>
                </a:solidFill>
              </a:rPr>
              <a:t>Word embedding</a:t>
            </a:r>
            <a:r>
              <a:rPr lang="en-IN" sz="2400" dirty="0">
                <a:solidFill>
                  <a:prstClr val="black"/>
                </a:solidFill>
              </a:rPr>
              <a:t>: </a:t>
            </a:r>
            <a:r>
              <a:rPr lang="en-IN" sz="2400" b="1" dirty="0">
                <a:solidFill>
                  <a:prstClr val="black"/>
                </a:solidFill>
              </a:rPr>
              <a:t>Word2Vec, Glove</a:t>
            </a:r>
            <a:r>
              <a:rPr lang="en-IN" sz="2400" dirty="0">
                <a:solidFill>
                  <a:prstClr val="black"/>
                </a:solidFill>
              </a:rPr>
              <a:t>, …</a:t>
            </a:r>
          </a:p>
          <a:p>
            <a:r>
              <a:rPr lang="en-IN" sz="2400" dirty="0">
                <a:solidFill>
                  <a:prstClr val="black"/>
                </a:solidFill>
              </a:rPr>
              <a:t>             • Sentence embedding, paragraph embedding, …</a:t>
            </a:r>
          </a:p>
          <a:p>
            <a:r>
              <a:rPr lang="en-IN" sz="2400" dirty="0">
                <a:solidFill>
                  <a:prstClr val="black"/>
                </a:solidFill>
              </a:rPr>
              <a:t>        • </a:t>
            </a:r>
            <a:r>
              <a:rPr lang="en-IN" sz="2400" b="1" dirty="0">
                <a:solidFill>
                  <a:prstClr val="black"/>
                </a:solidFill>
              </a:rPr>
              <a:t>Deep contextualised word representation </a:t>
            </a:r>
            <a:r>
              <a:rPr lang="en-IN" sz="2400" dirty="0">
                <a:solidFill>
                  <a:prstClr val="black"/>
                </a:solidFill>
              </a:rPr>
              <a:t>( </a:t>
            </a:r>
            <a:r>
              <a:rPr lang="en-IN" sz="2400" b="1" dirty="0" err="1">
                <a:solidFill>
                  <a:prstClr val="black"/>
                </a:solidFill>
              </a:rPr>
              <a:t>ELMo</a:t>
            </a:r>
            <a:r>
              <a:rPr lang="en-IN" sz="2400" dirty="0">
                <a:solidFill>
                  <a:prstClr val="black"/>
                </a:solidFill>
              </a:rPr>
              <a:t> , </a:t>
            </a:r>
            <a:r>
              <a:rPr lang="en-IN" sz="2400" dirty="0" err="1">
                <a:solidFill>
                  <a:prstClr val="black"/>
                </a:solidFill>
              </a:rPr>
              <a:t>Embeddings</a:t>
            </a:r>
            <a:r>
              <a:rPr lang="en-IN" sz="2400" dirty="0">
                <a:solidFill>
                  <a:prstClr val="black"/>
                </a:solidFill>
              </a:rPr>
              <a:t> from Language  </a:t>
            </a:r>
            <a:endParaRPr lang="en-IN" sz="2400" dirty="0" smtClean="0">
              <a:solidFill>
                <a:prstClr val="black"/>
              </a:solidFill>
            </a:endParaRPr>
          </a:p>
          <a:p>
            <a:r>
              <a:rPr lang="en-IN" sz="2400" dirty="0">
                <a:solidFill>
                  <a:prstClr val="black"/>
                </a:solidFill>
              </a:rPr>
              <a:t> </a:t>
            </a:r>
            <a:r>
              <a:rPr lang="en-IN" sz="2400" dirty="0" smtClean="0">
                <a:solidFill>
                  <a:prstClr val="black"/>
                </a:solidFill>
              </a:rPr>
              <a:t>            Models) (</a:t>
            </a:r>
            <a:r>
              <a:rPr lang="en-IN" sz="2400" dirty="0">
                <a:solidFill>
                  <a:prstClr val="black"/>
                </a:solidFill>
              </a:rPr>
              <a:t>Peters et al. 2018)</a:t>
            </a:r>
          </a:p>
          <a:p>
            <a:r>
              <a:rPr lang="en-IN" sz="2400" dirty="0">
                <a:solidFill>
                  <a:prstClr val="black"/>
                </a:solidFill>
              </a:rPr>
              <a:t> • </a:t>
            </a:r>
            <a:r>
              <a:rPr lang="en-IN" sz="2400" b="1" dirty="0">
                <a:solidFill>
                  <a:prstClr val="black"/>
                </a:solidFill>
              </a:rPr>
              <a:t>Fine tuning </a:t>
            </a:r>
            <a:r>
              <a:rPr lang="en-IN" sz="2400" dirty="0">
                <a:solidFill>
                  <a:prstClr val="black"/>
                </a:solidFill>
              </a:rPr>
              <a:t>approaches</a:t>
            </a:r>
          </a:p>
          <a:p>
            <a:r>
              <a:rPr lang="en-IN" sz="2400" dirty="0">
                <a:solidFill>
                  <a:prstClr val="black"/>
                </a:solidFill>
              </a:rPr>
              <a:t>      • </a:t>
            </a:r>
            <a:r>
              <a:rPr lang="en-IN" sz="2400" dirty="0" err="1">
                <a:solidFill>
                  <a:prstClr val="black"/>
                </a:solidFill>
              </a:rPr>
              <a:t>OpenAI</a:t>
            </a:r>
            <a:r>
              <a:rPr lang="en-IN" sz="2400" dirty="0">
                <a:solidFill>
                  <a:prstClr val="black"/>
                </a:solidFill>
              </a:rPr>
              <a:t> GPT (Generative Pre trained Transformer) (Radford et al. al.,  2018a)</a:t>
            </a:r>
          </a:p>
          <a:p>
            <a:r>
              <a:rPr lang="en-IN" sz="2400" dirty="0">
                <a:solidFill>
                  <a:prstClr val="black"/>
                </a:solidFill>
              </a:rPr>
              <a:t>       • BERT (</a:t>
            </a:r>
            <a:r>
              <a:rPr lang="en-IN" sz="2400" b="1" dirty="0">
                <a:solidFill>
                  <a:prstClr val="black"/>
                </a:solidFill>
              </a:rPr>
              <a:t>B</a:t>
            </a:r>
            <a:r>
              <a:rPr lang="en-IN" sz="2400" dirty="0">
                <a:solidFill>
                  <a:prstClr val="black"/>
                </a:solidFill>
              </a:rPr>
              <a:t>i directional </a:t>
            </a:r>
            <a:r>
              <a:rPr lang="en-IN" sz="2400" b="1" dirty="0">
                <a:solidFill>
                  <a:prstClr val="black"/>
                </a:solidFill>
              </a:rPr>
              <a:t>E</a:t>
            </a:r>
            <a:r>
              <a:rPr lang="en-IN" sz="2400" dirty="0">
                <a:solidFill>
                  <a:prstClr val="black"/>
                </a:solidFill>
              </a:rPr>
              <a:t>ncoder </a:t>
            </a:r>
            <a:r>
              <a:rPr lang="en-IN" sz="2400" b="1" dirty="0">
                <a:solidFill>
                  <a:prstClr val="black"/>
                </a:solidFill>
              </a:rPr>
              <a:t>R</a:t>
            </a:r>
            <a:r>
              <a:rPr lang="en-IN" sz="2400" dirty="0">
                <a:solidFill>
                  <a:prstClr val="black"/>
                </a:solidFill>
              </a:rPr>
              <a:t>epresentations from </a:t>
            </a:r>
            <a:r>
              <a:rPr lang="en-IN" sz="2400" b="1" dirty="0">
                <a:solidFill>
                  <a:prstClr val="black"/>
                </a:solidFill>
              </a:rPr>
              <a:t>T</a:t>
            </a:r>
            <a:r>
              <a:rPr lang="en-IN" sz="2400" dirty="0">
                <a:solidFill>
                  <a:prstClr val="black"/>
                </a:solidFill>
              </a:rPr>
              <a:t>ransformers) (Devlin et al. al., </a:t>
            </a:r>
            <a:r>
              <a:rPr lang="en-IN" sz="2400" dirty="0" smtClean="0">
                <a:solidFill>
                  <a:prstClr val="black"/>
                </a:solidFill>
              </a:rPr>
              <a:t>         </a:t>
            </a:r>
            <a:endParaRPr lang="en-GB" sz="2400" dirty="0">
              <a:solidFill>
                <a:prstClr val="black"/>
              </a:solidFill>
            </a:endParaRPr>
          </a:p>
          <a:p>
            <a:r>
              <a:rPr lang="en-GB" sz="2400" dirty="0" smtClean="0">
                <a:solidFill>
                  <a:prstClr val="black"/>
                </a:solidFill>
              </a:rPr>
              <a:t>       2018) </a:t>
            </a:r>
            <a:r>
              <a:rPr lang="en-GB" sz="2400" dirty="0">
                <a:solidFill>
                  <a:prstClr val="black"/>
                </a:solidFill>
              </a:rPr>
              <a:t>-  year of break through in  Deep Learning Language Representations</a:t>
            </a:r>
            <a:endParaRPr lang="en-IN" sz="2400" dirty="0">
              <a:solidFill>
                <a:prstClr val="black"/>
              </a:solidFill>
            </a:endParaRPr>
          </a:p>
        </p:txBody>
      </p:sp>
      <p:pic>
        <p:nvPicPr>
          <p:cNvPr id="5" name="Picture 4"/>
          <p:cNvPicPr>
            <a:picLocks noChangeAspect="1"/>
          </p:cNvPicPr>
          <p:nvPr/>
        </p:nvPicPr>
        <p:blipFill>
          <a:blip r:embed="rId3"/>
          <a:stretch>
            <a:fillRect/>
          </a:stretch>
        </p:blipFill>
        <p:spPr>
          <a:xfrm>
            <a:off x="10935979" y="282426"/>
            <a:ext cx="861643" cy="1300593"/>
          </a:xfrm>
          <a:prstGeom prst="rect">
            <a:avLst/>
          </a:prstGeom>
        </p:spPr>
      </p:pic>
    </p:spTree>
    <p:extLst>
      <p:ext uri="{BB962C8B-B14F-4D97-AF65-F5344CB8AC3E}">
        <p14:creationId xmlns:p14="http://schemas.microsoft.com/office/powerpoint/2010/main" val="22774914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cxnSp>
        <p:nvCxnSpPr>
          <p:cNvPr id="695" name="Google Shape;695;p85"/>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96" name="Google Shape;696;p85"/>
          <p:cNvSpPr txBox="1">
            <a:spLocks noGrp="1"/>
          </p:cNvSpPr>
          <p:nvPr>
            <p:ph type="body" idx="1"/>
          </p:nvPr>
        </p:nvSpPr>
        <p:spPr>
          <a:xfrm>
            <a:off x="450233" y="1518667"/>
            <a:ext cx="11371600" cy="4951600"/>
          </a:xfrm>
          <a:prstGeom prst="rect">
            <a:avLst/>
          </a:prstGeom>
          <a:noFill/>
          <a:ln>
            <a:noFill/>
          </a:ln>
        </p:spPr>
        <p:txBody>
          <a:bodyPr spcFirstLastPara="1" wrap="square" lIns="91433" tIns="45700" rIns="91433" bIns="45700" anchor="t" anchorCtr="0">
            <a:noAutofit/>
          </a:bodyPr>
          <a:lstStyle/>
          <a:p>
            <a:pPr marL="457189" indent="-380990">
              <a:lnSpc>
                <a:spcPct val="150000"/>
              </a:lnSpc>
              <a:spcBef>
                <a:spcPts val="0"/>
              </a:spcBef>
              <a:buClr>
                <a:schemeClr val="dk1"/>
              </a:buClr>
              <a:buSzPts val="1700"/>
            </a:pPr>
            <a:r>
              <a:rPr lang="en" sz="2267" dirty="0">
                <a:solidFill>
                  <a:schemeClr val="dk1"/>
                </a:solidFill>
              </a:rPr>
              <a:t>Lots of work these days on synthetic data generation (e.g. using GPT-4) to train other models, e.g. smaller models or peer models</a:t>
            </a:r>
            <a:endParaRPr sz="2267" dirty="0">
              <a:solidFill>
                <a:schemeClr val="dk1"/>
              </a:solidFill>
            </a:endParaRPr>
          </a:p>
          <a:p>
            <a:pPr marL="457189" indent="-380990">
              <a:lnSpc>
                <a:spcPct val="150000"/>
              </a:lnSpc>
              <a:spcBef>
                <a:spcPts val="0"/>
              </a:spcBef>
              <a:buClr>
                <a:schemeClr val="dk1"/>
              </a:buClr>
              <a:buSzPts val="1700"/>
            </a:pPr>
            <a:r>
              <a:rPr lang="en" sz="2267" dirty="0">
                <a:solidFill>
                  <a:schemeClr val="dk1"/>
                </a:solidFill>
              </a:rPr>
              <a:t>More work on understanding how to best synthesize and select the pretraining data</a:t>
            </a:r>
            <a:endParaRPr sz="2267" dirty="0">
              <a:solidFill>
                <a:schemeClr val="dk1"/>
              </a:solidFill>
            </a:endParaRPr>
          </a:p>
          <a:p>
            <a:pPr marL="457189" indent="-380990">
              <a:lnSpc>
                <a:spcPct val="150000"/>
              </a:lnSpc>
              <a:spcBef>
                <a:spcPts val="0"/>
              </a:spcBef>
              <a:buClr>
                <a:schemeClr val="dk1"/>
              </a:buClr>
              <a:buSzPts val="1700"/>
            </a:pPr>
            <a:r>
              <a:rPr lang="en" sz="2267" dirty="0">
                <a:solidFill>
                  <a:schemeClr val="dk1"/>
                </a:solidFill>
              </a:rPr>
              <a:t>Related to model distillation: knowledge from a large complex model (Teacher) is transferred to a smaller, more efficient model (student)</a:t>
            </a:r>
            <a:endParaRPr sz="2267" dirty="0">
              <a:solidFill>
                <a:schemeClr val="dk1"/>
              </a:solidFill>
            </a:endParaRPr>
          </a:p>
          <a:p>
            <a:pPr marL="914377" lvl="1" indent="-364058">
              <a:lnSpc>
                <a:spcPct val="150000"/>
              </a:lnSpc>
              <a:spcBef>
                <a:spcPts val="0"/>
              </a:spcBef>
              <a:buClr>
                <a:schemeClr val="dk1"/>
              </a:buClr>
              <a:buSzPts val="1700"/>
            </a:pPr>
            <a:r>
              <a:rPr lang="en" sz="2267" dirty="0">
                <a:solidFill>
                  <a:schemeClr val="dk1"/>
                </a:solidFill>
              </a:rPr>
              <a:t>Goal: achieve similar performance with less computational cost</a:t>
            </a:r>
            <a:endParaRPr sz="2267" dirty="0">
              <a:solidFill>
                <a:schemeClr val="dk1"/>
              </a:solidFill>
            </a:endParaRPr>
          </a:p>
          <a:p>
            <a:pPr marL="457189" indent="-364058">
              <a:lnSpc>
                <a:spcPct val="150000"/>
              </a:lnSpc>
              <a:spcBef>
                <a:spcPts val="0"/>
              </a:spcBef>
              <a:buClr>
                <a:schemeClr val="dk1"/>
              </a:buClr>
              <a:buSzPts val="1700"/>
            </a:pPr>
            <a:r>
              <a:rPr lang="en" sz="2267" dirty="0">
                <a:solidFill>
                  <a:schemeClr val="dk1"/>
                </a:solidFill>
              </a:rPr>
              <a:t>Example: Microsoft Phi models (“Textbooks Are All You Need!”)</a:t>
            </a:r>
            <a:endParaRPr sz="2267" dirty="0">
              <a:solidFill>
                <a:schemeClr val="dk1"/>
              </a:solidFill>
            </a:endParaRPr>
          </a:p>
          <a:p>
            <a:pPr marL="914377" lvl="1" indent="-364058">
              <a:lnSpc>
                <a:spcPct val="150000"/>
              </a:lnSpc>
              <a:spcBef>
                <a:spcPts val="0"/>
              </a:spcBef>
              <a:buClr>
                <a:schemeClr val="dk1"/>
              </a:buClr>
              <a:buSzPts val="1700"/>
            </a:pPr>
            <a:r>
              <a:rPr lang="en" sz="2267" u="sng" dirty="0">
                <a:solidFill>
                  <a:schemeClr val="hlink"/>
                </a:solidFill>
                <a:hlinkClick r:id="rId3"/>
              </a:rPr>
              <a:t>https://arxiv.org/abs/2306.11644</a:t>
            </a:r>
            <a:endParaRPr sz="2267" dirty="0">
              <a:solidFill>
                <a:schemeClr val="dk1"/>
              </a:solidFill>
            </a:endParaRPr>
          </a:p>
          <a:p>
            <a:pPr marL="457189" indent="-364058">
              <a:lnSpc>
                <a:spcPct val="150000"/>
              </a:lnSpc>
              <a:spcBef>
                <a:spcPts val="0"/>
              </a:spcBef>
              <a:buClr>
                <a:schemeClr val="dk1"/>
              </a:buClr>
              <a:buSzPts val="1700"/>
            </a:pPr>
            <a:r>
              <a:rPr lang="en" sz="2267" dirty="0">
                <a:solidFill>
                  <a:schemeClr val="dk1"/>
                </a:solidFill>
              </a:rPr>
              <a:t>Nathan Lambert’s </a:t>
            </a:r>
            <a:r>
              <a:rPr lang="en" sz="2267" u="sng" dirty="0">
                <a:solidFill>
                  <a:schemeClr val="hlink"/>
                </a:solidFill>
                <a:hlinkClick r:id="rId4"/>
              </a:rPr>
              <a:t>Summary on Synthetic Data</a:t>
            </a:r>
            <a:r>
              <a:rPr lang="en" sz="2267" dirty="0">
                <a:solidFill>
                  <a:schemeClr val="dk1"/>
                </a:solidFill>
              </a:rPr>
              <a:t> in his Interconnect Newsletter</a:t>
            </a:r>
            <a:endParaRPr sz="2267" dirty="0">
              <a:solidFill>
                <a:schemeClr val="dk1"/>
              </a:solidFill>
            </a:endParaRPr>
          </a:p>
        </p:txBody>
      </p:sp>
      <p:sp>
        <p:nvSpPr>
          <p:cNvPr id="697" name="Google Shape;697;p85"/>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100</a:t>
            </a:fld>
            <a:endParaRPr/>
          </a:p>
        </p:txBody>
      </p:sp>
      <p:sp>
        <p:nvSpPr>
          <p:cNvPr id="699" name="Google Shape;699;p85"/>
          <p:cNvSpPr txBox="1">
            <a:spLocks noGrp="1"/>
          </p:cNvSpPr>
          <p:nvPr>
            <p:ph type="title"/>
          </p:nvPr>
        </p:nvSpPr>
        <p:spPr>
          <a:xfrm>
            <a:off x="322643" y="145671"/>
            <a:ext cx="11330400" cy="5756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Pretraining</a:t>
            </a:r>
            <a:r>
              <a:rPr lang="en" sz="3600" b="1" dirty="0">
                <a:solidFill>
                  <a:srgbClr val="30888E"/>
                </a:solidFill>
                <a:latin typeface="Calibri Light" panose="020F0302020204030204" pitchFamily="34" charset="0"/>
                <a:cs typeface="Calibri Light" panose="020F0302020204030204" pitchFamily="34" charset="0"/>
              </a:rPr>
              <a:t> Data Synthesis &amp; Selection</a:t>
            </a:r>
            <a:endParaRPr sz="3600" b="1" dirty="0">
              <a:solidFill>
                <a:srgbClr val="30888E"/>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5"/>
          <a:stretch>
            <a:fillRect/>
          </a:stretch>
        </p:blipFill>
        <p:spPr>
          <a:xfrm>
            <a:off x="10398218" y="679455"/>
            <a:ext cx="768163" cy="957155"/>
          </a:xfrm>
          <a:prstGeom prst="rect">
            <a:avLst/>
          </a:prstGeom>
        </p:spPr>
      </p:pic>
    </p:spTree>
    <p:extLst>
      <p:ext uri="{BB962C8B-B14F-4D97-AF65-F5344CB8AC3E}">
        <p14:creationId xmlns:p14="http://schemas.microsoft.com/office/powerpoint/2010/main" val="25605812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cxnSp>
        <p:nvCxnSpPr>
          <p:cNvPr id="704" name="Google Shape;704;p86"/>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705" name="Google Shape;705;p86"/>
          <p:cNvSpPr txBox="1">
            <a:spLocks noGrp="1"/>
          </p:cNvSpPr>
          <p:nvPr>
            <p:ph type="body" idx="1"/>
          </p:nvPr>
        </p:nvSpPr>
        <p:spPr>
          <a:xfrm>
            <a:off x="450233" y="1518667"/>
            <a:ext cx="11462000" cy="4951600"/>
          </a:xfrm>
          <a:prstGeom prst="rect">
            <a:avLst/>
          </a:prstGeom>
          <a:noFill/>
          <a:ln>
            <a:noFill/>
          </a:ln>
        </p:spPr>
        <p:txBody>
          <a:bodyPr spcFirstLastPara="1" wrap="square" lIns="91433" tIns="45700" rIns="91433" bIns="45700" anchor="t" anchorCtr="0">
            <a:noAutofit/>
          </a:bodyPr>
          <a:lstStyle/>
          <a:p>
            <a:pPr marL="457189" indent="-380990">
              <a:lnSpc>
                <a:spcPct val="150000"/>
              </a:lnSpc>
              <a:spcBef>
                <a:spcPts val="0"/>
              </a:spcBef>
              <a:buClr>
                <a:schemeClr val="dk1"/>
              </a:buClr>
              <a:buSzPts val="1700"/>
            </a:pPr>
            <a:r>
              <a:rPr lang="en" sz="2267">
                <a:solidFill>
                  <a:schemeClr val="dk1"/>
                </a:solidFill>
              </a:rPr>
              <a:t>Phi-2, a 2.7 billion-parameter model, excels in reasoning and language understanding, challenging models up to 25x larger</a:t>
            </a:r>
            <a:endParaRPr sz="2267">
              <a:solidFill>
                <a:schemeClr val="dk1"/>
              </a:solidFill>
            </a:endParaRPr>
          </a:p>
          <a:p>
            <a:pPr marL="457189" indent="-380990">
              <a:lnSpc>
                <a:spcPct val="150000"/>
              </a:lnSpc>
              <a:spcBef>
                <a:spcPts val="0"/>
              </a:spcBef>
              <a:buClr>
                <a:schemeClr val="dk1"/>
              </a:buClr>
              <a:buSzPts val="1700"/>
            </a:pPr>
            <a:r>
              <a:rPr lang="en" sz="2267">
                <a:solidFill>
                  <a:schemeClr val="dk1"/>
                </a:solidFill>
              </a:rPr>
              <a:t>Emphasizes "textbook-quality" training data and synthetic datasets for teaching common sense and general knowledge</a:t>
            </a:r>
            <a:endParaRPr sz="2267">
              <a:solidFill>
                <a:schemeClr val="dk1"/>
              </a:solidFill>
            </a:endParaRPr>
          </a:p>
          <a:p>
            <a:pPr marL="914377" lvl="1" indent="-364058">
              <a:lnSpc>
                <a:spcPct val="150000"/>
              </a:lnSpc>
              <a:spcBef>
                <a:spcPts val="0"/>
              </a:spcBef>
              <a:buClr>
                <a:schemeClr val="dk1"/>
              </a:buClr>
              <a:buSzPts val="1700"/>
            </a:pPr>
            <a:r>
              <a:rPr lang="en" sz="2267">
                <a:solidFill>
                  <a:schemeClr val="dk1"/>
                </a:solidFill>
              </a:rPr>
              <a:t>Training data mix: synthetic datasets to teach the model commonsense reasoning and general knowledge, including science, daily activities, ToM, etc.</a:t>
            </a:r>
            <a:endParaRPr sz="2267">
              <a:solidFill>
                <a:schemeClr val="dk1"/>
              </a:solidFill>
            </a:endParaRPr>
          </a:p>
          <a:p>
            <a:pPr marL="914377" lvl="1" indent="-364058">
              <a:lnSpc>
                <a:spcPct val="150000"/>
              </a:lnSpc>
              <a:spcBef>
                <a:spcPts val="0"/>
              </a:spcBef>
              <a:buClr>
                <a:schemeClr val="dk1"/>
              </a:buClr>
              <a:buSzPts val="1700"/>
            </a:pPr>
            <a:r>
              <a:rPr lang="en" sz="2267">
                <a:solidFill>
                  <a:schemeClr val="dk1"/>
                </a:solidFill>
              </a:rPr>
              <a:t>Further carefully selected web data filtered by educational value + content quality</a:t>
            </a:r>
            <a:endParaRPr sz="2267">
              <a:solidFill>
                <a:schemeClr val="dk1"/>
              </a:solidFill>
            </a:endParaRPr>
          </a:p>
          <a:p>
            <a:pPr marL="457189" indent="-380990">
              <a:lnSpc>
                <a:spcPct val="150000"/>
              </a:lnSpc>
              <a:spcBef>
                <a:spcPts val="0"/>
              </a:spcBef>
              <a:buClr>
                <a:schemeClr val="dk1"/>
              </a:buClr>
              <a:buSzPts val="1700"/>
            </a:pPr>
            <a:r>
              <a:rPr lang="en" sz="2267">
                <a:solidFill>
                  <a:schemeClr val="dk1"/>
                </a:solidFill>
              </a:rPr>
              <a:t>Phi-2 designed as a resource for research on interpretability, safety improvements, and fine-tuning across tasks</a:t>
            </a:r>
            <a:endParaRPr sz="2267">
              <a:solidFill>
                <a:schemeClr val="dk1"/>
              </a:solidFill>
            </a:endParaRPr>
          </a:p>
        </p:txBody>
      </p:sp>
      <p:sp>
        <p:nvSpPr>
          <p:cNvPr id="706" name="Google Shape;706;p86"/>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101</a:t>
            </a:fld>
            <a:endParaRPr/>
          </a:p>
        </p:txBody>
      </p:sp>
      <p:sp>
        <p:nvSpPr>
          <p:cNvPr id="707" name="Google Shape;707;p86"/>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708" name="Google Shape;708;p86"/>
          <p:cNvSpPr txBox="1">
            <a:spLocks noGrp="1"/>
          </p:cNvSpPr>
          <p:nvPr>
            <p:ph type="title"/>
          </p:nvPr>
        </p:nvSpPr>
        <p:spPr>
          <a:xfrm>
            <a:off x="450233" y="262531"/>
            <a:ext cx="11330400" cy="534866"/>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Microsoft Phi-2 Model</a:t>
            </a:r>
            <a:endParaRPr sz="3600" dirty="0">
              <a:solidFill>
                <a:srgbClr val="30888E"/>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10519742" y="826981"/>
            <a:ext cx="768163" cy="957155"/>
          </a:xfrm>
          <a:prstGeom prst="rect">
            <a:avLst/>
          </a:prstGeom>
        </p:spPr>
      </p:pic>
    </p:spTree>
    <p:extLst>
      <p:ext uri="{BB962C8B-B14F-4D97-AF65-F5344CB8AC3E}">
        <p14:creationId xmlns:p14="http://schemas.microsoft.com/office/powerpoint/2010/main" val="23373071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cxnSp>
        <p:nvCxnSpPr>
          <p:cNvPr id="713" name="Google Shape;713;p87"/>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714" name="Google Shape;714;p87"/>
          <p:cNvSpPr txBox="1">
            <a:spLocks noGrp="1"/>
          </p:cNvSpPr>
          <p:nvPr>
            <p:ph type="body" idx="1"/>
          </p:nvPr>
        </p:nvSpPr>
        <p:spPr>
          <a:xfrm>
            <a:off x="450233" y="1518667"/>
            <a:ext cx="11371600" cy="4951600"/>
          </a:xfrm>
          <a:prstGeom prst="rect">
            <a:avLst/>
          </a:prstGeom>
          <a:noFill/>
          <a:ln>
            <a:noFill/>
          </a:ln>
        </p:spPr>
        <p:txBody>
          <a:bodyPr spcFirstLastPara="1" wrap="square" lIns="91433" tIns="45700" rIns="91433" bIns="45700" anchor="t" anchorCtr="0">
            <a:noAutofit/>
          </a:bodyPr>
          <a:lstStyle/>
          <a:p>
            <a:pPr marL="457189" indent="-364058">
              <a:lnSpc>
                <a:spcPct val="150000"/>
              </a:lnSpc>
              <a:spcBef>
                <a:spcPts val="0"/>
              </a:spcBef>
              <a:buClr>
                <a:schemeClr val="dk1"/>
              </a:buClr>
              <a:buSzPts val="1500"/>
            </a:pPr>
            <a:r>
              <a:rPr lang="en" sz="2000">
                <a:solidFill>
                  <a:schemeClr val="dk1"/>
                </a:solidFill>
              </a:rPr>
              <a:t>When LLM is prompted and says something, is what it says truly “novel/new”?</a:t>
            </a:r>
            <a:endParaRPr sz="2000">
              <a:solidFill>
                <a:schemeClr val="dk1"/>
              </a:solidFill>
            </a:endParaRPr>
          </a:p>
          <a:p>
            <a:pPr marL="457189" indent="-364058">
              <a:lnSpc>
                <a:spcPct val="150000"/>
              </a:lnSpc>
              <a:spcBef>
                <a:spcPts val="0"/>
              </a:spcBef>
              <a:buClr>
                <a:schemeClr val="dk1"/>
              </a:buClr>
              <a:buSzPts val="1500"/>
            </a:pPr>
            <a:r>
              <a:rPr lang="en" sz="2000" b="1">
                <a:solidFill>
                  <a:schemeClr val="dk1"/>
                </a:solidFill>
              </a:rPr>
              <a:t>Innovation vs. Regurgitation:</a:t>
            </a:r>
            <a:r>
              <a:rPr lang="en" sz="2000">
                <a:solidFill>
                  <a:schemeClr val="dk1"/>
                </a:solidFill>
              </a:rPr>
              <a:t> ongoing debates about whether LLMs can truly invent new ideas or are primarily recombining existing knowledge (since learn patterns from lots of text)</a:t>
            </a:r>
            <a:endParaRPr sz="2000">
              <a:solidFill>
                <a:schemeClr val="dk1"/>
              </a:solidFill>
            </a:endParaRPr>
          </a:p>
          <a:p>
            <a:pPr marL="457189" indent="-364058">
              <a:lnSpc>
                <a:spcPct val="150000"/>
              </a:lnSpc>
              <a:spcBef>
                <a:spcPts val="0"/>
              </a:spcBef>
              <a:buClr>
                <a:schemeClr val="dk1"/>
              </a:buClr>
              <a:buSzPts val="1500"/>
            </a:pPr>
            <a:r>
              <a:rPr lang="en" sz="2000" b="1">
                <a:solidFill>
                  <a:schemeClr val="dk1"/>
                </a:solidFill>
              </a:rPr>
              <a:t>Test-time Contamination</a:t>
            </a:r>
            <a:r>
              <a:rPr lang="en" sz="2000">
                <a:solidFill>
                  <a:schemeClr val="dk1"/>
                </a:solidFill>
              </a:rPr>
              <a:t>: models might regurgitate rather than synthesize information due to overlap between training and evaluation data, leading to misleading benchmark results</a:t>
            </a:r>
            <a:endParaRPr sz="2000">
              <a:solidFill>
                <a:schemeClr val="dk1"/>
              </a:solidFill>
            </a:endParaRPr>
          </a:p>
          <a:p>
            <a:pPr marL="457189" indent="-364058">
              <a:lnSpc>
                <a:spcPct val="150000"/>
              </a:lnSpc>
              <a:spcBef>
                <a:spcPts val="0"/>
              </a:spcBef>
              <a:buClr>
                <a:schemeClr val="dk1"/>
              </a:buClr>
              <a:buSzPts val="1500"/>
            </a:pPr>
            <a:r>
              <a:rPr lang="en" sz="2000" b="1">
                <a:solidFill>
                  <a:schemeClr val="dk1"/>
                </a:solidFill>
              </a:rPr>
              <a:t>Cognitive Simulation:</a:t>
            </a:r>
            <a:r>
              <a:rPr lang="en" sz="2000">
                <a:solidFill>
                  <a:schemeClr val="dk1"/>
                </a:solidFill>
              </a:rPr>
              <a:t> some argue LLMs mimic human thought processes, suggesting a form of "understanding," while others see this as simply “sophisticated pattern matching”</a:t>
            </a:r>
            <a:endParaRPr sz="2000">
              <a:solidFill>
                <a:schemeClr val="dk1"/>
              </a:solidFill>
            </a:endParaRPr>
          </a:p>
          <a:p>
            <a:pPr marL="457189" indent="-347125">
              <a:lnSpc>
                <a:spcPct val="150000"/>
              </a:lnSpc>
              <a:spcBef>
                <a:spcPts val="0"/>
              </a:spcBef>
              <a:buClr>
                <a:schemeClr val="dk1"/>
              </a:buClr>
              <a:buSzPts val="1500"/>
            </a:pPr>
            <a:r>
              <a:rPr lang="en" sz="2000" b="1">
                <a:solidFill>
                  <a:schemeClr val="dk1"/>
                </a:solidFill>
              </a:rPr>
              <a:t>Ethical and Practical Implications</a:t>
            </a:r>
            <a:r>
              <a:rPr lang="en" sz="2000">
                <a:solidFill>
                  <a:schemeClr val="dk1"/>
                </a:solidFill>
              </a:rPr>
              <a:t>: this impacts trustworthiness, copyright issues, and the educational use of LLM outputs</a:t>
            </a:r>
            <a:endParaRPr sz="2000">
              <a:solidFill>
                <a:schemeClr val="dk1"/>
              </a:solidFill>
            </a:endParaRPr>
          </a:p>
          <a:p>
            <a:pPr marL="914377" lvl="1" indent="-347125">
              <a:lnSpc>
                <a:spcPct val="150000"/>
              </a:lnSpc>
              <a:spcBef>
                <a:spcPts val="0"/>
              </a:spcBef>
              <a:buClr>
                <a:schemeClr val="dk1"/>
              </a:buClr>
              <a:buSzPts val="1500"/>
            </a:pPr>
            <a:r>
              <a:rPr lang="en" sz="2000">
                <a:solidFill>
                  <a:schemeClr val="dk1"/>
                </a:solidFill>
              </a:rPr>
              <a:t>E.g. copyright lawsuit by New York Times (NYT) on OpenAI!</a:t>
            </a:r>
            <a:endParaRPr sz="2000">
              <a:solidFill>
                <a:schemeClr val="dk1"/>
              </a:solidFill>
            </a:endParaRPr>
          </a:p>
        </p:txBody>
      </p:sp>
      <p:sp>
        <p:nvSpPr>
          <p:cNvPr id="715" name="Google Shape;715;p87"/>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102</a:t>
            </a:fld>
            <a:endParaRPr/>
          </a:p>
        </p:txBody>
      </p:sp>
      <p:sp>
        <p:nvSpPr>
          <p:cNvPr id="717" name="Google Shape;717;p87"/>
          <p:cNvSpPr txBox="1">
            <a:spLocks noGrp="1"/>
          </p:cNvSpPr>
          <p:nvPr>
            <p:ph type="title"/>
          </p:nvPr>
        </p:nvSpPr>
        <p:spPr>
          <a:xfrm>
            <a:off x="374598" y="127832"/>
            <a:ext cx="11330400" cy="6868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New Knowledge or “Memorizing”?</a:t>
            </a:r>
            <a:endParaRPr sz="3600" dirty="0">
              <a:solidFill>
                <a:srgbClr val="30888E"/>
              </a:solidFill>
              <a:latin typeface="Calibri Light" panose="020F0302020204030204" pitchFamily="34" charset="0"/>
              <a:cs typeface="Calibri Light" panose="020F0302020204030204" pitchFamily="34" charset="0"/>
            </a:endParaRPr>
          </a:p>
          <a:p>
            <a:pPr>
              <a:buClr>
                <a:srgbClr val="30888E"/>
              </a:buClr>
              <a:buSzPts val="2700"/>
            </a:pPr>
            <a:endParaRPr sz="3333" b="1" dirty="0">
              <a:solidFill>
                <a:srgbClr val="30888E"/>
              </a:solidFill>
            </a:endParaRPr>
          </a:p>
        </p:txBody>
      </p:sp>
      <p:pic>
        <p:nvPicPr>
          <p:cNvPr id="2" name="Picture 1"/>
          <p:cNvPicPr>
            <a:picLocks noChangeAspect="1"/>
          </p:cNvPicPr>
          <p:nvPr/>
        </p:nvPicPr>
        <p:blipFill>
          <a:blip r:embed="rId3"/>
          <a:stretch>
            <a:fillRect/>
          </a:stretch>
        </p:blipFill>
        <p:spPr>
          <a:xfrm>
            <a:off x="11053670" y="814632"/>
            <a:ext cx="768163" cy="957155"/>
          </a:xfrm>
          <a:prstGeom prst="rect">
            <a:avLst/>
          </a:prstGeom>
        </p:spPr>
      </p:pic>
    </p:spTree>
    <p:extLst>
      <p:ext uri="{BB962C8B-B14F-4D97-AF65-F5344CB8AC3E}">
        <p14:creationId xmlns:p14="http://schemas.microsoft.com/office/powerpoint/2010/main" val="15389395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cxnSp>
        <p:nvCxnSpPr>
          <p:cNvPr id="722" name="Google Shape;722;p88"/>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723" name="Google Shape;723;p88"/>
          <p:cNvSpPr txBox="1">
            <a:spLocks noGrp="1"/>
          </p:cNvSpPr>
          <p:nvPr>
            <p:ph type="body" idx="1"/>
          </p:nvPr>
        </p:nvSpPr>
        <p:spPr>
          <a:xfrm>
            <a:off x="458700" y="1374533"/>
            <a:ext cx="11371600" cy="4951600"/>
          </a:xfrm>
          <a:prstGeom prst="rect">
            <a:avLst/>
          </a:prstGeom>
          <a:noFill/>
          <a:ln>
            <a:noFill/>
          </a:ln>
        </p:spPr>
        <p:txBody>
          <a:bodyPr spcFirstLastPara="1" wrap="square" lIns="91433" tIns="45700" rIns="91433" bIns="45700" anchor="t" anchorCtr="0">
            <a:noAutofit/>
          </a:bodyPr>
          <a:lstStyle/>
          <a:p>
            <a:pPr marL="457189" indent="-347125">
              <a:lnSpc>
                <a:spcPct val="150000"/>
              </a:lnSpc>
              <a:spcBef>
                <a:spcPts val="0"/>
              </a:spcBef>
              <a:buClr>
                <a:schemeClr val="dk1"/>
              </a:buClr>
              <a:buSzPts val="1500"/>
            </a:pPr>
            <a:r>
              <a:rPr lang="en" sz="2000">
                <a:solidFill>
                  <a:schemeClr val="dk1"/>
                </a:solidFill>
              </a:rPr>
              <a:t>AKA, infinite and permanent fundamental self-improvement</a:t>
            </a:r>
            <a:endParaRPr sz="2000">
              <a:solidFill>
                <a:schemeClr val="dk1"/>
              </a:solidFill>
            </a:endParaRPr>
          </a:p>
          <a:p>
            <a:pPr marL="457189" indent="-347125">
              <a:lnSpc>
                <a:spcPct val="150000"/>
              </a:lnSpc>
              <a:spcBef>
                <a:spcPts val="0"/>
              </a:spcBef>
              <a:buClr>
                <a:schemeClr val="dk1"/>
              </a:buClr>
              <a:buSzPts val="1500"/>
            </a:pPr>
            <a:r>
              <a:rPr lang="en" sz="2000">
                <a:solidFill>
                  <a:schemeClr val="dk1"/>
                </a:solidFill>
              </a:rPr>
              <a:t>Similar to humans: we constantly learn everyday from every interaction</a:t>
            </a:r>
            <a:endParaRPr sz="2000">
              <a:solidFill>
                <a:schemeClr val="dk1"/>
              </a:solidFill>
            </a:endParaRPr>
          </a:p>
          <a:p>
            <a:pPr marL="914377" lvl="1" indent="-347125">
              <a:lnSpc>
                <a:spcPct val="150000"/>
              </a:lnSpc>
              <a:spcBef>
                <a:spcPts val="0"/>
              </a:spcBef>
              <a:buClr>
                <a:schemeClr val="dk1"/>
              </a:buClr>
              <a:buSzPts val="1500"/>
            </a:pPr>
            <a:r>
              <a:rPr lang="en" sz="2000">
                <a:solidFill>
                  <a:schemeClr val="dk1"/>
                </a:solidFill>
              </a:rPr>
              <a:t>Don’t need to “finetune ourselves” once in a while</a:t>
            </a:r>
            <a:endParaRPr sz="2000">
              <a:solidFill>
                <a:schemeClr val="dk1"/>
              </a:solidFill>
            </a:endParaRPr>
          </a:p>
          <a:p>
            <a:pPr marL="457189" indent="-347125">
              <a:lnSpc>
                <a:spcPct val="150000"/>
              </a:lnSpc>
              <a:spcBef>
                <a:spcPts val="0"/>
              </a:spcBef>
              <a:buClr>
                <a:schemeClr val="dk1"/>
              </a:buClr>
              <a:buSzPts val="1500"/>
            </a:pPr>
            <a:r>
              <a:rPr lang="en" sz="2000">
                <a:solidFill>
                  <a:schemeClr val="dk1"/>
                </a:solidFill>
              </a:rPr>
              <a:t>Very challenging, could be the key to AGI!</a:t>
            </a:r>
            <a:endParaRPr sz="2000">
              <a:solidFill>
                <a:schemeClr val="dk1"/>
              </a:solidFill>
            </a:endParaRPr>
          </a:p>
          <a:p>
            <a:pPr marL="457189" indent="-347125">
              <a:lnSpc>
                <a:spcPct val="150000"/>
              </a:lnSpc>
              <a:spcBef>
                <a:spcPts val="0"/>
              </a:spcBef>
              <a:buClr>
                <a:schemeClr val="dk1"/>
              </a:buClr>
              <a:buSzPts val="1500"/>
            </a:pPr>
            <a:r>
              <a:rPr lang="en" sz="2000">
                <a:solidFill>
                  <a:schemeClr val="dk1"/>
                </a:solidFill>
              </a:rPr>
              <a:t>Currently work on: finetune a small model based on traces from better model or same model after filtering those traces</a:t>
            </a:r>
            <a:endParaRPr sz="2000">
              <a:solidFill>
                <a:schemeClr val="dk1"/>
              </a:solidFill>
            </a:endParaRPr>
          </a:p>
          <a:p>
            <a:pPr marL="914377" lvl="1" indent="-347125">
              <a:lnSpc>
                <a:spcPct val="150000"/>
              </a:lnSpc>
              <a:spcBef>
                <a:spcPts val="0"/>
              </a:spcBef>
              <a:buClr>
                <a:schemeClr val="dk1"/>
              </a:buClr>
              <a:buSzPts val="1500"/>
            </a:pPr>
            <a:r>
              <a:rPr lang="en" sz="2000">
                <a:solidFill>
                  <a:schemeClr val="dk1"/>
                </a:solidFill>
              </a:rPr>
              <a:t>More like re-training and distillation than true “continual learning”</a:t>
            </a:r>
            <a:endParaRPr sz="2000">
              <a:solidFill>
                <a:schemeClr val="dk1"/>
              </a:solidFill>
            </a:endParaRPr>
          </a:p>
          <a:p>
            <a:pPr marL="457189" indent="-347125">
              <a:lnSpc>
                <a:spcPct val="150000"/>
              </a:lnSpc>
              <a:spcBef>
                <a:spcPts val="0"/>
              </a:spcBef>
              <a:buClr>
                <a:schemeClr val="dk1"/>
              </a:buClr>
              <a:buSzPts val="1500"/>
            </a:pPr>
            <a:r>
              <a:rPr lang="en" sz="2000">
                <a:solidFill>
                  <a:schemeClr val="dk1"/>
                </a:solidFill>
              </a:rPr>
              <a:t>Work showing that reasonably sampled data with interjected augmented reasoning and further filtering can be used to further finetune or optimize (e.g. using DPO)</a:t>
            </a:r>
            <a:endParaRPr sz="2000">
              <a:solidFill>
                <a:schemeClr val="dk1"/>
              </a:solidFill>
            </a:endParaRPr>
          </a:p>
          <a:p>
            <a:pPr marL="914377" lvl="1" indent="-347125">
              <a:lnSpc>
                <a:spcPct val="150000"/>
              </a:lnSpc>
              <a:spcBef>
                <a:spcPts val="0"/>
              </a:spcBef>
              <a:buClr>
                <a:schemeClr val="dk1"/>
              </a:buClr>
              <a:buSzPts val="1500"/>
            </a:pPr>
            <a:r>
              <a:rPr lang="en" sz="2000">
                <a:solidFill>
                  <a:schemeClr val="dk1"/>
                </a:solidFill>
              </a:rPr>
              <a:t>E.g. </a:t>
            </a:r>
            <a:r>
              <a:rPr lang="en" sz="2000" u="sng">
                <a:solidFill>
                  <a:srgbClr val="1155CC"/>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UltraChat-200k</a:t>
            </a:r>
            <a:r>
              <a:rPr lang="en" sz="2000">
                <a:solidFill>
                  <a:schemeClr val="dk1"/>
                </a:solidFill>
              </a:rPr>
              <a:t> and Zephyr</a:t>
            </a:r>
            <a:endParaRPr sz="2000">
              <a:solidFill>
                <a:schemeClr val="dk1"/>
              </a:solidFill>
            </a:endParaRPr>
          </a:p>
          <a:p>
            <a:pPr marL="914377" lvl="1" indent="-347125">
              <a:lnSpc>
                <a:spcPct val="150000"/>
              </a:lnSpc>
              <a:spcBef>
                <a:spcPts val="0"/>
              </a:spcBef>
              <a:buClr>
                <a:schemeClr val="dk1"/>
              </a:buClr>
              <a:buSzPts val="1500"/>
            </a:pPr>
            <a:r>
              <a:rPr lang="en" sz="2000">
                <a:solidFill>
                  <a:schemeClr val="dk1"/>
                </a:solidFill>
              </a:rPr>
              <a:t>E.g. </a:t>
            </a:r>
            <a:r>
              <a:rPr lang="en" sz="2000" u="sng">
                <a:solidFill>
                  <a:srgbClr val="1155CC"/>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LLMs Can Self-Improve</a:t>
            </a:r>
            <a:r>
              <a:rPr lang="en" sz="2000">
                <a:solidFill>
                  <a:schemeClr val="dk1"/>
                </a:solidFill>
              </a:rPr>
              <a:t> paper</a:t>
            </a:r>
            <a:endParaRPr sz="2800">
              <a:solidFill>
                <a:schemeClr val="dk1"/>
              </a:solidFill>
            </a:endParaRPr>
          </a:p>
        </p:txBody>
      </p:sp>
      <p:sp>
        <p:nvSpPr>
          <p:cNvPr id="724" name="Google Shape;724;p88"/>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103</a:t>
            </a:fld>
            <a:endParaRPr/>
          </a:p>
        </p:txBody>
      </p:sp>
      <p:sp>
        <p:nvSpPr>
          <p:cNvPr id="725" name="Google Shape;725;p88"/>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726" name="Google Shape;726;p88"/>
          <p:cNvSpPr txBox="1">
            <a:spLocks noGrp="1"/>
          </p:cNvSpPr>
          <p:nvPr>
            <p:ph type="title"/>
          </p:nvPr>
        </p:nvSpPr>
        <p:spPr>
          <a:xfrm>
            <a:off x="479300" y="110597"/>
            <a:ext cx="11330400" cy="550512"/>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Continual Learning</a:t>
            </a:r>
            <a:endParaRPr sz="3600" dirty="0">
              <a:solidFill>
                <a:srgbClr val="30888E"/>
              </a:solidFill>
              <a:latin typeface="Calibri Light" panose="020F0302020204030204" pitchFamily="34" charset="0"/>
              <a:cs typeface="Calibri Light" panose="020F0302020204030204" pitchFamily="34" charset="0"/>
            </a:endParaRPr>
          </a:p>
          <a:p>
            <a:pPr>
              <a:buClr>
                <a:srgbClr val="30888E"/>
              </a:buClr>
              <a:buSzPts val="2700"/>
            </a:pPr>
            <a:endParaRPr sz="3333" b="1" dirty="0">
              <a:solidFill>
                <a:srgbClr val="30888E"/>
              </a:solidFill>
            </a:endParaRPr>
          </a:p>
        </p:txBody>
      </p:sp>
      <p:pic>
        <p:nvPicPr>
          <p:cNvPr id="3" name="Picture 2"/>
          <p:cNvPicPr>
            <a:picLocks noChangeAspect="1"/>
          </p:cNvPicPr>
          <p:nvPr/>
        </p:nvPicPr>
        <p:blipFill>
          <a:blip r:embed="rId5"/>
          <a:stretch>
            <a:fillRect/>
          </a:stretch>
        </p:blipFill>
        <p:spPr>
          <a:xfrm>
            <a:off x="10573858" y="661109"/>
            <a:ext cx="768163" cy="842259"/>
          </a:xfrm>
          <a:prstGeom prst="rect">
            <a:avLst/>
          </a:prstGeom>
        </p:spPr>
      </p:pic>
    </p:spTree>
    <p:extLst>
      <p:ext uri="{BB962C8B-B14F-4D97-AF65-F5344CB8AC3E}">
        <p14:creationId xmlns:p14="http://schemas.microsoft.com/office/powerpoint/2010/main" val="34473977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cxnSp>
        <p:nvCxnSpPr>
          <p:cNvPr id="731" name="Google Shape;731;p89"/>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732" name="Google Shape;732;p89"/>
          <p:cNvSpPr txBox="1">
            <a:spLocks noGrp="1"/>
          </p:cNvSpPr>
          <p:nvPr>
            <p:ph type="body" idx="1"/>
          </p:nvPr>
        </p:nvSpPr>
        <p:spPr>
          <a:xfrm>
            <a:off x="450225" y="1608425"/>
            <a:ext cx="11330400" cy="4862000"/>
          </a:xfrm>
          <a:prstGeom prst="rect">
            <a:avLst/>
          </a:prstGeom>
          <a:noFill/>
          <a:ln>
            <a:noFill/>
          </a:ln>
        </p:spPr>
        <p:txBody>
          <a:bodyPr spcFirstLastPara="1" wrap="square" lIns="91433" tIns="45700" rIns="91433" bIns="45700" anchor="t" anchorCtr="0">
            <a:normAutofit/>
          </a:bodyPr>
          <a:lstStyle/>
          <a:p>
            <a:pPr marL="457189" indent="-364058">
              <a:lnSpc>
                <a:spcPct val="150000"/>
              </a:lnSpc>
              <a:spcBef>
                <a:spcPts val="0"/>
              </a:spcBef>
              <a:buClr>
                <a:schemeClr val="dk1"/>
              </a:buClr>
              <a:buSzPts val="1500"/>
            </a:pPr>
            <a:r>
              <a:rPr lang="en" sz="2400">
                <a:solidFill>
                  <a:schemeClr val="dk1"/>
                </a:solidFill>
              </a:rPr>
              <a:t>Enormous number of parameters trained on tons of data → “huge black-box” that is hard to interpret and understand</a:t>
            </a:r>
            <a:endParaRPr sz="2400">
              <a:solidFill>
                <a:schemeClr val="dk1"/>
              </a:solidFill>
            </a:endParaRPr>
          </a:p>
          <a:p>
            <a:pPr marL="457189" indent="-364058">
              <a:lnSpc>
                <a:spcPct val="150000"/>
              </a:lnSpc>
              <a:spcBef>
                <a:spcPts val="0"/>
              </a:spcBef>
              <a:buClr>
                <a:schemeClr val="dk1"/>
              </a:buClr>
              <a:buSzPts val="1500"/>
            </a:pPr>
            <a:r>
              <a:rPr lang="en" sz="2400">
                <a:solidFill>
                  <a:schemeClr val="dk1"/>
                </a:solidFill>
              </a:rPr>
              <a:t>More work on interpretability is required</a:t>
            </a:r>
            <a:endParaRPr sz="2400">
              <a:solidFill>
                <a:schemeClr val="dk1"/>
              </a:solidFill>
            </a:endParaRPr>
          </a:p>
          <a:p>
            <a:pPr marL="457189" indent="-364058">
              <a:lnSpc>
                <a:spcPct val="150000"/>
              </a:lnSpc>
              <a:spcBef>
                <a:spcPts val="0"/>
              </a:spcBef>
              <a:buClr>
                <a:schemeClr val="dk1"/>
              </a:buClr>
              <a:buSzPts val="1500"/>
            </a:pPr>
            <a:r>
              <a:rPr lang="en" sz="2400">
                <a:solidFill>
                  <a:schemeClr val="dk1"/>
                </a:solidFill>
              </a:rPr>
              <a:t>Would allow us to better understand models, leading to better ideas of what/how to improve, easier control, and better alignment/safety</a:t>
            </a:r>
            <a:endParaRPr sz="2400">
              <a:solidFill>
                <a:schemeClr val="dk1"/>
              </a:solidFill>
            </a:endParaRPr>
          </a:p>
          <a:p>
            <a:pPr marL="457189" indent="-364058">
              <a:lnSpc>
                <a:spcPct val="150000"/>
              </a:lnSpc>
              <a:spcBef>
                <a:spcPts val="0"/>
              </a:spcBef>
              <a:buClr>
                <a:schemeClr val="dk1"/>
              </a:buClr>
              <a:buSzPts val="1500"/>
            </a:pPr>
            <a:r>
              <a:rPr lang="en">
                <a:solidFill>
                  <a:schemeClr val="dk1"/>
                </a:solidFill>
              </a:rPr>
              <a:t>Mechanistic interpretability: understand how individual components + operations in an ML model contribute to its overall decision-making process</a:t>
            </a:r>
            <a:endParaRPr>
              <a:solidFill>
                <a:schemeClr val="dk1"/>
              </a:solidFill>
            </a:endParaRPr>
          </a:p>
          <a:p>
            <a:pPr marL="914377" lvl="1" indent="-338658">
              <a:lnSpc>
                <a:spcPct val="150000"/>
              </a:lnSpc>
              <a:spcBef>
                <a:spcPts val="0"/>
              </a:spcBef>
              <a:buClr>
                <a:schemeClr val="dk1"/>
              </a:buClr>
              <a:buSzPts val="1400"/>
            </a:pPr>
            <a:r>
              <a:rPr lang="en" sz="2267">
                <a:solidFill>
                  <a:schemeClr val="dk1"/>
                </a:solidFill>
              </a:rPr>
              <a:t>Goal: unpack the "black box" of models for clearer insight into how they work</a:t>
            </a:r>
            <a:endParaRPr sz="2267">
              <a:solidFill>
                <a:schemeClr val="dk1"/>
              </a:solidFill>
            </a:endParaRPr>
          </a:p>
        </p:txBody>
      </p:sp>
      <p:sp>
        <p:nvSpPr>
          <p:cNvPr id="733" name="Google Shape;733;p89"/>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104</a:t>
            </a:fld>
            <a:endParaRPr/>
          </a:p>
        </p:txBody>
      </p:sp>
      <p:sp>
        <p:nvSpPr>
          <p:cNvPr id="734" name="Google Shape;734;p89"/>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735" name="Google Shape;735;p89"/>
          <p:cNvSpPr txBox="1">
            <a:spLocks noGrp="1"/>
          </p:cNvSpPr>
          <p:nvPr>
            <p:ph type="title"/>
          </p:nvPr>
        </p:nvSpPr>
        <p:spPr>
          <a:xfrm>
            <a:off x="450225" y="187800"/>
            <a:ext cx="11330400" cy="477218"/>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Interpretability</a:t>
            </a:r>
            <a:r>
              <a:rPr lang="en" sz="3333" b="1" dirty="0">
                <a:solidFill>
                  <a:srgbClr val="30888E"/>
                </a:solidFill>
              </a:rPr>
              <a:t> </a:t>
            </a:r>
            <a:r>
              <a:rPr lang="en" sz="3333" dirty="0">
                <a:solidFill>
                  <a:srgbClr val="30888E"/>
                </a:solidFill>
              </a:rPr>
              <a:t>of LLMs</a:t>
            </a:r>
            <a:endParaRPr sz="3333" dirty="0">
              <a:solidFill>
                <a:srgbClr val="30888E"/>
              </a:solidFill>
            </a:endParaRPr>
          </a:p>
        </p:txBody>
      </p:sp>
      <p:pic>
        <p:nvPicPr>
          <p:cNvPr id="2" name="Picture 1"/>
          <p:cNvPicPr>
            <a:picLocks noChangeAspect="1"/>
          </p:cNvPicPr>
          <p:nvPr/>
        </p:nvPicPr>
        <p:blipFill>
          <a:blip r:embed="rId3"/>
          <a:stretch>
            <a:fillRect/>
          </a:stretch>
        </p:blipFill>
        <p:spPr>
          <a:xfrm>
            <a:off x="10352540" y="761008"/>
            <a:ext cx="768163" cy="847417"/>
          </a:xfrm>
          <a:prstGeom prst="rect">
            <a:avLst/>
          </a:prstGeom>
        </p:spPr>
      </p:pic>
    </p:spTree>
    <p:extLst>
      <p:ext uri="{BB962C8B-B14F-4D97-AF65-F5344CB8AC3E}">
        <p14:creationId xmlns:p14="http://schemas.microsoft.com/office/powerpoint/2010/main" val="5893433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cxnSp>
        <p:nvCxnSpPr>
          <p:cNvPr id="740" name="Google Shape;740;p90"/>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741" name="Google Shape;741;p90"/>
          <p:cNvSpPr txBox="1">
            <a:spLocks noGrp="1"/>
          </p:cNvSpPr>
          <p:nvPr>
            <p:ph type="body" idx="1"/>
          </p:nvPr>
        </p:nvSpPr>
        <p:spPr>
          <a:xfrm>
            <a:off x="450233" y="1518667"/>
            <a:ext cx="11371600" cy="4951600"/>
          </a:xfrm>
          <a:prstGeom prst="rect">
            <a:avLst/>
          </a:prstGeom>
          <a:noFill/>
          <a:ln>
            <a:noFill/>
          </a:ln>
        </p:spPr>
        <p:txBody>
          <a:bodyPr spcFirstLastPara="1" wrap="square" lIns="91433" tIns="45700" rIns="91433" bIns="45700" anchor="t" anchorCtr="0">
            <a:noAutofit/>
          </a:bodyPr>
          <a:lstStyle/>
          <a:p>
            <a:pPr marL="457189" indent="-347125">
              <a:lnSpc>
                <a:spcPct val="150000"/>
              </a:lnSpc>
              <a:spcBef>
                <a:spcPts val="0"/>
              </a:spcBef>
              <a:buClr>
                <a:schemeClr val="dk1"/>
              </a:buClr>
              <a:buSzPts val="1500"/>
            </a:pPr>
            <a:r>
              <a:rPr lang="en" sz="2000" dirty="0">
                <a:solidFill>
                  <a:schemeClr val="dk1"/>
                </a:solidFill>
              </a:rPr>
              <a:t>Also work on mechanistic interpretability and model editing (e.g. edit specific nodes)</a:t>
            </a:r>
            <a:endParaRPr sz="2000" dirty="0">
              <a:solidFill>
                <a:schemeClr val="dk1"/>
              </a:solidFill>
            </a:endParaRPr>
          </a:p>
          <a:p>
            <a:pPr marL="457189" indent="-347125">
              <a:lnSpc>
                <a:spcPct val="150000"/>
              </a:lnSpc>
              <a:spcBef>
                <a:spcPts val="0"/>
              </a:spcBef>
              <a:buClr>
                <a:schemeClr val="dk1"/>
              </a:buClr>
              <a:buSzPts val="1500"/>
            </a:pPr>
            <a:r>
              <a:rPr lang="en" sz="2000" dirty="0">
                <a:solidFill>
                  <a:schemeClr val="dk1"/>
                </a:solidFill>
              </a:rPr>
              <a:t>Relevant paper: </a:t>
            </a:r>
            <a:r>
              <a:rPr lang="en" sz="2000" u="sng" dirty="0">
                <a:solidFill>
                  <a:srgbClr val="1155CC"/>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https://arxiv.org/abs/2202.05262</a:t>
            </a:r>
            <a:endParaRPr sz="2000" b="1" dirty="0">
              <a:solidFill>
                <a:schemeClr val="dk1"/>
              </a:solidFill>
            </a:endParaRPr>
          </a:p>
          <a:p>
            <a:pPr marL="457189" indent="-347125">
              <a:lnSpc>
                <a:spcPct val="150000"/>
              </a:lnSpc>
              <a:spcBef>
                <a:spcPts val="0"/>
              </a:spcBef>
              <a:buClr>
                <a:schemeClr val="dk1"/>
              </a:buClr>
              <a:buSzPts val="1500"/>
            </a:pPr>
            <a:r>
              <a:rPr lang="en" sz="2000" dirty="0">
                <a:solidFill>
                  <a:schemeClr val="dk1"/>
                </a:solidFill>
              </a:rPr>
              <a:t>Development of a causal intervention method to trace decisive neuron activations for model factual predictions</a:t>
            </a:r>
            <a:endParaRPr sz="2000" dirty="0">
              <a:solidFill>
                <a:schemeClr val="dk1"/>
              </a:solidFill>
            </a:endParaRPr>
          </a:p>
          <a:p>
            <a:pPr marL="0" indent="0">
              <a:lnSpc>
                <a:spcPct val="150000"/>
              </a:lnSpc>
              <a:spcBef>
                <a:spcPts val="0"/>
              </a:spcBef>
              <a:buNone/>
            </a:pPr>
            <a:endParaRPr sz="2000" b="1" dirty="0">
              <a:solidFill>
                <a:schemeClr val="dk1"/>
              </a:solidFill>
            </a:endParaRPr>
          </a:p>
        </p:txBody>
      </p:sp>
      <p:sp>
        <p:nvSpPr>
          <p:cNvPr id="742" name="Google Shape;742;p90"/>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105</a:t>
            </a:fld>
            <a:endParaRPr/>
          </a:p>
        </p:txBody>
      </p:sp>
      <p:sp>
        <p:nvSpPr>
          <p:cNvPr id="743" name="Google Shape;743;p90"/>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744" name="Google Shape;744;p90"/>
          <p:cNvSpPr txBox="1">
            <a:spLocks noGrp="1"/>
          </p:cNvSpPr>
          <p:nvPr>
            <p:ph type="title"/>
          </p:nvPr>
        </p:nvSpPr>
        <p:spPr>
          <a:xfrm>
            <a:off x="343433" y="221797"/>
            <a:ext cx="11330400" cy="499474"/>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Model Editing &amp; Mechanistic Interpretability</a:t>
            </a:r>
            <a:endParaRPr sz="3600" dirty="0">
              <a:solidFill>
                <a:srgbClr val="30888E"/>
              </a:solidFill>
              <a:latin typeface="Calibri Light" panose="020F0302020204030204" pitchFamily="34" charset="0"/>
              <a:cs typeface="Calibri Light" panose="020F0302020204030204" pitchFamily="34" charset="0"/>
            </a:endParaRPr>
          </a:p>
          <a:p>
            <a:pPr algn="ctr">
              <a:buClr>
                <a:srgbClr val="30888E"/>
              </a:buClr>
              <a:buSzPts val="2700"/>
            </a:pPr>
            <a:endParaRPr sz="3600" dirty="0">
              <a:solidFill>
                <a:srgbClr val="30888E"/>
              </a:solidFill>
              <a:latin typeface="Calibri Light" panose="020F0302020204030204" pitchFamily="34" charset="0"/>
              <a:cs typeface="Calibri Light" panose="020F0302020204030204" pitchFamily="34" charset="0"/>
            </a:endParaRPr>
          </a:p>
        </p:txBody>
      </p:sp>
      <p:pic>
        <p:nvPicPr>
          <p:cNvPr id="745" name="Google Shape;745;p90"/>
          <p:cNvPicPr preferRelativeResize="0"/>
          <p:nvPr/>
        </p:nvPicPr>
        <p:blipFill>
          <a:blip r:embed="rId4">
            <a:alphaModFix/>
          </a:blip>
          <a:stretch>
            <a:fillRect/>
          </a:stretch>
        </p:blipFill>
        <p:spPr>
          <a:xfrm>
            <a:off x="6680128" y="3479900"/>
            <a:ext cx="5387504" cy="3267933"/>
          </a:xfrm>
          <a:prstGeom prst="rect">
            <a:avLst/>
          </a:prstGeom>
          <a:noFill/>
          <a:ln>
            <a:noFill/>
          </a:ln>
        </p:spPr>
      </p:pic>
      <p:sp>
        <p:nvSpPr>
          <p:cNvPr id="746" name="Google Shape;746;p90"/>
          <p:cNvSpPr txBox="1"/>
          <p:nvPr/>
        </p:nvSpPr>
        <p:spPr>
          <a:xfrm>
            <a:off x="343433" y="3342867"/>
            <a:ext cx="6228000" cy="3016170"/>
          </a:xfrm>
          <a:prstGeom prst="rect">
            <a:avLst/>
          </a:prstGeom>
          <a:noFill/>
          <a:ln>
            <a:noFill/>
          </a:ln>
        </p:spPr>
        <p:txBody>
          <a:bodyPr spcFirstLastPara="1" wrap="square" lIns="121900" tIns="121900" rIns="121900" bIns="121900" anchor="t" anchorCtr="0">
            <a:spAutoFit/>
          </a:bodyPr>
          <a:lstStyle/>
          <a:p>
            <a:pPr marL="457189" indent="-347125">
              <a:lnSpc>
                <a:spcPct val="150000"/>
              </a:lnSpc>
              <a:buClr>
                <a:srgbClr val="000000"/>
              </a:buClr>
              <a:buSzPts val="1500"/>
              <a:buFont typeface="Arial"/>
              <a:buChar char="►"/>
            </a:pPr>
            <a:r>
              <a:rPr lang="en" sz="2000" kern="0">
                <a:solidFill>
                  <a:srgbClr val="000000"/>
                </a:solidFill>
                <a:cs typeface="Arial"/>
                <a:sym typeface="Arial"/>
              </a:rPr>
              <a:t>Rank-One Model Editing (ROME) to modify model weights for updating factual associations</a:t>
            </a:r>
            <a:endParaRPr sz="2000" kern="0">
              <a:solidFill>
                <a:srgbClr val="000000"/>
              </a:solidFill>
              <a:cs typeface="Arial"/>
              <a:sym typeface="Arial"/>
            </a:endParaRPr>
          </a:p>
          <a:p>
            <a:pPr marL="457189" indent="-347125">
              <a:lnSpc>
                <a:spcPct val="150000"/>
              </a:lnSpc>
              <a:buClr>
                <a:srgbClr val="000000"/>
              </a:buClr>
              <a:buSzPts val="1500"/>
              <a:buFont typeface="Arial"/>
              <a:buChar char="►"/>
            </a:pPr>
            <a:r>
              <a:rPr lang="en" sz="2000" kern="0">
                <a:solidFill>
                  <a:srgbClr val="000000"/>
                </a:solidFill>
                <a:cs typeface="Arial"/>
                <a:sym typeface="Arial"/>
              </a:rPr>
              <a:t>Mid-layer feedforward modules play a significant role in storing factual associations</a:t>
            </a:r>
            <a:endParaRPr sz="2000" kern="0">
              <a:solidFill>
                <a:srgbClr val="000000"/>
              </a:solidFill>
              <a:cs typeface="Arial"/>
              <a:sym typeface="Arial"/>
            </a:endParaRPr>
          </a:p>
          <a:p>
            <a:pPr marL="914377" lvl="1" indent="-347125">
              <a:lnSpc>
                <a:spcPct val="150000"/>
              </a:lnSpc>
              <a:buClr>
                <a:srgbClr val="000000"/>
              </a:buClr>
              <a:buSzPts val="1500"/>
              <a:buFont typeface="Arial"/>
              <a:buChar char="►"/>
            </a:pPr>
            <a:r>
              <a:rPr lang="en" sz="2000" kern="0">
                <a:solidFill>
                  <a:srgbClr val="000000"/>
                </a:solidFill>
                <a:cs typeface="Arial"/>
                <a:sym typeface="Arial"/>
              </a:rPr>
              <a:t>Manipulation of these can be a feasible approach for model editing</a:t>
            </a:r>
            <a:endParaRPr sz="2000" b="1" kern="0">
              <a:solidFill>
                <a:srgbClr val="000000"/>
              </a:solidFill>
              <a:cs typeface="Arial"/>
              <a:sym typeface="Arial"/>
            </a:endParaRPr>
          </a:p>
        </p:txBody>
      </p:sp>
      <p:pic>
        <p:nvPicPr>
          <p:cNvPr id="2" name="Picture 1"/>
          <p:cNvPicPr>
            <a:picLocks noChangeAspect="1"/>
          </p:cNvPicPr>
          <p:nvPr/>
        </p:nvPicPr>
        <p:blipFill>
          <a:blip r:embed="rId5"/>
          <a:stretch>
            <a:fillRect/>
          </a:stretch>
        </p:blipFill>
        <p:spPr>
          <a:xfrm>
            <a:off x="10850423" y="791091"/>
            <a:ext cx="768163" cy="847417"/>
          </a:xfrm>
          <a:prstGeom prst="rect">
            <a:avLst/>
          </a:prstGeom>
        </p:spPr>
      </p:pic>
    </p:spTree>
    <p:extLst>
      <p:ext uri="{BB962C8B-B14F-4D97-AF65-F5344CB8AC3E}">
        <p14:creationId xmlns:p14="http://schemas.microsoft.com/office/powerpoint/2010/main" val="4160999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350" y="1412777"/>
            <a:ext cx="11699805" cy="4492718"/>
          </a:xfrm>
          <a:prstGeom prst="rect">
            <a:avLst/>
          </a:prstGeom>
        </p:spPr>
        <p:txBody>
          <a:bodyPr vert="horz" wrap="square" lIns="0" tIns="3125" rIns="0" bIns="0" rtlCol="0">
            <a:spAutoFit/>
          </a:bodyPr>
          <a:lstStyle/>
          <a:p>
            <a:pPr marL="35716" marR="496014">
              <a:lnSpc>
                <a:spcPct val="101600"/>
              </a:lnSpc>
              <a:spcBef>
                <a:spcPts val="25"/>
              </a:spcBef>
              <a:buSzPct val="145312"/>
              <a:tabLst>
                <a:tab pos="348237" algn="l"/>
              </a:tabLst>
            </a:pPr>
            <a:r>
              <a:rPr lang="en-US" sz="2200" spc="-15" dirty="0" smtClean="0">
                <a:solidFill>
                  <a:prstClr val="black"/>
                </a:solidFill>
                <a:cs typeface="Arial MT"/>
              </a:rPr>
              <a:t>[</a:t>
            </a:r>
            <a:r>
              <a:rPr lang="en-US" sz="2200" spc="-15" dirty="0">
                <a:solidFill>
                  <a:prstClr val="black"/>
                </a:solidFill>
                <a:cs typeface="Arial MT"/>
              </a:rPr>
              <a:t>1</a:t>
            </a:r>
            <a:r>
              <a:rPr lang="en-US" sz="2200" spc="-15" dirty="0" smtClean="0">
                <a:solidFill>
                  <a:prstClr val="black"/>
                </a:solidFill>
                <a:cs typeface="Arial MT"/>
              </a:rPr>
              <a:t>]  Attention </a:t>
            </a:r>
            <a:r>
              <a:rPr lang="en-US" sz="2200" spc="-15" dirty="0">
                <a:solidFill>
                  <a:prstClr val="black"/>
                </a:solidFill>
                <a:cs typeface="Arial MT"/>
              </a:rPr>
              <a:t>is all you </a:t>
            </a:r>
            <a:r>
              <a:rPr lang="en-US" sz="2200" spc="-15" dirty="0" smtClean="0">
                <a:solidFill>
                  <a:prstClr val="black"/>
                </a:solidFill>
                <a:cs typeface="Arial MT"/>
              </a:rPr>
              <a:t>need, </a:t>
            </a:r>
            <a:r>
              <a:rPr lang="en-US" sz="2200" spc="-15" dirty="0" err="1">
                <a:solidFill>
                  <a:prstClr val="black"/>
                </a:solidFill>
                <a:cs typeface="Arial MT"/>
              </a:rPr>
              <a:t>Vaswani</a:t>
            </a:r>
            <a:r>
              <a:rPr lang="en-US" sz="2200" spc="-15" dirty="0">
                <a:solidFill>
                  <a:prstClr val="black"/>
                </a:solidFill>
                <a:cs typeface="Arial MT"/>
              </a:rPr>
              <a:t> et al. </a:t>
            </a:r>
            <a:r>
              <a:rPr lang="en-US" sz="2200" spc="-15" dirty="0" err="1">
                <a:solidFill>
                  <a:prstClr val="black"/>
                </a:solidFill>
                <a:cs typeface="Arial MT"/>
              </a:rPr>
              <a:t>arXiv</a:t>
            </a:r>
            <a:r>
              <a:rPr lang="en-US" sz="2200" spc="-15" dirty="0">
                <a:solidFill>
                  <a:prstClr val="black"/>
                </a:solidFill>
                <a:cs typeface="Arial MT"/>
              </a:rPr>
              <a:t> 2017</a:t>
            </a:r>
          </a:p>
          <a:p>
            <a:pPr marL="35716" marR="496014">
              <a:lnSpc>
                <a:spcPct val="101600"/>
              </a:lnSpc>
              <a:spcBef>
                <a:spcPts val="25"/>
              </a:spcBef>
              <a:buSzPct val="145312"/>
              <a:tabLst>
                <a:tab pos="348237" algn="l"/>
              </a:tabLst>
            </a:pPr>
            <a:r>
              <a:rPr lang="en-US" sz="2200" spc="-15" dirty="0" smtClean="0">
                <a:solidFill>
                  <a:prstClr val="black"/>
                </a:solidFill>
                <a:cs typeface="Arial MT"/>
              </a:rPr>
              <a:t>[2]  Assessing </a:t>
            </a:r>
            <a:r>
              <a:rPr lang="en-US" sz="2200" spc="-15" dirty="0">
                <a:solidFill>
                  <a:prstClr val="black"/>
                </a:solidFill>
                <a:cs typeface="Arial MT"/>
              </a:rPr>
              <a:t>BERT’s Syntactic </a:t>
            </a:r>
            <a:r>
              <a:rPr lang="en-US" sz="2200" spc="-15" dirty="0" smtClean="0">
                <a:solidFill>
                  <a:prstClr val="black"/>
                </a:solidFill>
                <a:cs typeface="Arial MT"/>
              </a:rPr>
              <a:t>Abilities, </a:t>
            </a:r>
            <a:r>
              <a:rPr lang="en-US" sz="2200" spc="-15" dirty="0">
                <a:solidFill>
                  <a:prstClr val="black"/>
                </a:solidFill>
                <a:cs typeface="Arial MT"/>
              </a:rPr>
              <a:t>Goldberg, 2018</a:t>
            </a:r>
          </a:p>
          <a:p>
            <a:pPr marL="35716" marR="21430">
              <a:lnSpc>
                <a:spcPct val="101600"/>
              </a:lnSpc>
              <a:buSzPct val="145312"/>
              <a:tabLst>
                <a:tab pos="348237" algn="l"/>
              </a:tabLst>
            </a:pPr>
            <a:r>
              <a:rPr lang="en-US" sz="2200" spc="-4" dirty="0" smtClean="0">
                <a:solidFill>
                  <a:prstClr val="black"/>
                </a:solidFill>
                <a:cs typeface="Arial MT"/>
              </a:rPr>
              <a:t>[</a:t>
            </a:r>
            <a:r>
              <a:rPr lang="en-US" sz="2200" spc="-4" dirty="0">
                <a:solidFill>
                  <a:prstClr val="black"/>
                </a:solidFill>
                <a:cs typeface="Arial MT"/>
              </a:rPr>
              <a:t>3</a:t>
            </a:r>
            <a:r>
              <a:rPr lang="en-US" sz="2200" spc="-4" dirty="0" smtClean="0">
                <a:solidFill>
                  <a:prstClr val="black"/>
                </a:solidFill>
                <a:cs typeface="Arial MT"/>
              </a:rPr>
              <a:t>] </a:t>
            </a:r>
            <a:r>
              <a:rPr lang="en-US" sz="2200" spc="-4" dirty="0" err="1" smtClean="0">
                <a:solidFill>
                  <a:prstClr val="black"/>
                </a:solidFill>
                <a:cs typeface="Arial MT"/>
              </a:rPr>
              <a:t>Language_models_are_unsupervised_multitask_learners</a:t>
            </a:r>
            <a:r>
              <a:rPr lang="en-US" sz="2200" spc="-4" dirty="0" smtClean="0">
                <a:solidFill>
                  <a:prstClr val="black"/>
                </a:solidFill>
                <a:cs typeface="Arial MT"/>
              </a:rPr>
              <a:t>,  </a:t>
            </a:r>
            <a:r>
              <a:rPr lang="en-US" sz="2200" spc="-4" dirty="0">
                <a:solidFill>
                  <a:prstClr val="black"/>
                </a:solidFill>
                <a:cs typeface="Arial MT"/>
              </a:rPr>
              <a:t>Radford et al 2018</a:t>
            </a:r>
          </a:p>
          <a:p>
            <a:pPr marL="35716" marR="21430">
              <a:lnSpc>
                <a:spcPct val="101600"/>
              </a:lnSpc>
              <a:buSzPct val="145312"/>
              <a:tabLst>
                <a:tab pos="348237" algn="l"/>
              </a:tabLst>
            </a:pPr>
            <a:r>
              <a:rPr lang="en-US" sz="2200" spc="-4" dirty="0" smtClean="0">
                <a:solidFill>
                  <a:prstClr val="black"/>
                </a:solidFill>
                <a:cs typeface="Arial MT"/>
              </a:rPr>
              <a:t>[</a:t>
            </a:r>
            <a:r>
              <a:rPr lang="en-US" sz="2200" spc="-4" dirty="0">
                <a:solidFill>
                  <a:prstClr val="black"/>
                </a:solidFill>
                <a:cs typeface="Arial MT"/>
              </a:rPr>
              <a:t>4</a:t>
            </a:r>
            <a:r>
              <a:rPr lang="en-US" sz="2200" spc="-4" dirty="0" smtClean="0">
                <a:solidFill>
                  <a:prstClr val="black"/>
                </a:solidFill>
                <a:cs typeface="Arial MT"/>
              </a:rPr>
              <a:t>] Improving </a:t>
            </a:r>
            <a:r>
              <a:rPr lang="en-US" sz="2200" spc="-4" dirty="0">
                <a:solidFill>
                  <a:prstClr val="black"/>
                </a:solidFill>
                <a:cs typeface="Arial MT"/>
              </a:rPr>
              <a:t>Language Understanding by Generative Pre </a:t>
            </a:r>
            <a:r>
              <a:rPr lang="en-US" sz="2200" spc="-4" dirty="0" smtClean="0">
                <a:solidFill>
                  <a:prstClr val="black"/>
                </a:solidFill>
                <a:cs typeface="Arial MT"/>
              </a:rPr>
              <a:t>Trainer </a:t>
            </a:r>
            <a:r>
              <a:rPr lang="en-US" sz="2200" spc="-4" dirty="0">
                <a:solidFill>
                  <a:prstClr val="black"/>
                </a:solidFill>
                <a:cs typeface="Arial MT"/>
              </a:rPr>
              <a:t>Redford et al </a:t>
            </a:r>
            <a:r>
              <a:rPr lang="en-US" sz="2200" spc="-4" dirty="0" smtClean="0">
                <a:solidFill>
                  <a:prstClr val="black"/>
                </a:solidFill>
                <a:cs typeface="Arial MT"/>
              </a:rPr>
              <a:t>2018</a:t>
            </a:r>
          </a:p>
          <a:p>
            <a:pPr marL="35716" marR="21430">
              <a:lnSpc>
                <a:spcPct val="101600"/>
              </a:lnSpc>
              <a:buSzPct val="145312"/>
              <a:tabLst>
                <a:tab pos="348237" algn="l"/>
              </a:tabLst>
            </a:pPr>
            <a:r>
              <a:rPr lang="en-US" sz="2200" spc="-4" dirty="0" smtClean="0">
                <a:solidFill>
                  <a:prstClr val="black"/>
                </a:solidFill>
                <a:cs typeface="Arial MT"/>
              </a:rPr>
              <a:t>[</a:t>
            </a:r>
            <a:r>
              <a:rPr lang="en-US" sz="2200" spc="-4" dirty="0">
                <a:solidFill>
                  <a:prstClr val="black"/>
                </a:solidFill>
                <a:cs typeface="Arial MT"/>
              </a:rPr>
              <a:t>5</a:t>
            </a:r>
            <a:r>
              <a:rPr lang="en-US" sz="2200" spc="-4" dirty="0" smtClean="0">
                <a:solidFill>
                  <a:prstClr val="black"/>
                </a:solidFill>
                <a:cs typeface="Arial MT"/>
              </a:rPr>
              <a:t>] </a:t>
            </a:r>
            <a:r>
              <a:rPr lang="en-US" sz="2200" spc="-4" dirty="0">
                <a:solidFill>
                  <a:prstClr val="black"/>
                </a:solidFill>
                <a:cs typeface="Arial MT"/>
              </a:rPr>
              <a:t>What do you learn from context? Probing for sentence  structure in contextualized word representations, </a:t>
            </a:r>
            <a:r>
              <a:rPr lang="en-US" sz="2200" spc="-4" dirty="0" err="1">
                <a:solidFill>
                  <a:prstClr val="black"/>
                </a:solidFill>
                <a:cs typeface="Arial MT"/>
              </a:rPr>
              <a:t>Tenney</a:t>
            </a:r>
            <a:r>
              <a:rPr lang="en-US" sz="2200" spc="-4" dirty="0">
                <a:solidFill>
                  <a:prstClr val="black"/>
                </a:solidFill>
                <a:cs typeface="Arial MT"/>
              </a:rPr>
              <a:t> et  al., 2018</a:t>
            </a:r>
            <a:br>
              <a:rPr lang="en-US" sz="2200" spc="-4" dirty="0">
                <a:solidFill>
                  <a:prstClr val="black"/>
                </a:solidFill>
                <a:cs typeface="Arial MT"/>
              </a:rPr>
            </a:br>
            <a:r>
              <a:rPr lang="en-US" sz="2200" spc="-4" dirty="0" smtClean="0">
                <a:solidFill>
                  <a:prstClr val="black"/>
                </a:solidFill>
                <a:cs typeface="Arial MT"/>
              </a:rPr>
              <a:t>[</a:t>
            </a:r>
            <a:r>
              <a:rPr lang="en-US" sz="2200" spc="-4" dirty="0">
                <a:solidFill>
                  <a:prstClr val="black"/>
                </a:solidFill>
                <a:cs typeface="Arial MT"/>
              </a:rPr>
              <a:t>6</a:t>
            </a:r>
            <a:r>
              <a:rPr lang="en-US" sz="2200" spc="-4" dirty="0" smtClean="0">
                <a:solidFill>
                  <a:prstClr val="black"/>
                </a:solidFill>
                <a:cs typeface="Arial MT"/>
              </a:rPr>
              <a:t>]  </a:t>
            </a:r>
            <a:r>
              <a:rPr lang="en-US" sz="2200" spc="-4" dirty="0">
                <a:solidFill>
                  <a:prstClr val="black"/>
                </a:solidFill>
                <a:cs typeface="Arial MT"/>
              </a:rPr>
              <a:t>Learning and Evaluating General Linguistic Intelligence,  </a:t>
            </a:r>
            <a:r>
              <a:rPr lang="en-US" sz="2200" spc="-4" dirty="0" err="1">
                <a:solidFill>
                  <a:prstClr val="black"/>
                </a:solidFill>
                <a:cs typeface="Arial MT"/>
              </a:rPr>
              <a:t>Yogatama</a:t>
            </a:r>
            <a:r>
              <a:rPr lang="en-US" sz="2200" spc="-4" dirty="0">
                <a:solidFill>
                  <a:prstClr val="black"/>
                </a:solidFill>
                <a:cs typeface="Arial MT"/>
              </a:rPr>
              <a:t> et al., </a:t>
            </a:r>
            <a:r>
              <a:rPr lang="en-US" sz="2200" spc="-4" dirty="0" smtClean="0">
                <a:solidFill>
                  <a:prstClr val="black"/>
                </a:solidFill>
                <a:cs typeface="Arial MT"/>
              </a:rPr>
              <a:t>2018</a:t>
            </a:r>
          </a:p>
          <a:p>
            <a:pPr marL="35716" marR="21430">
              <a:lnSpc>
                <a:spcPct val="101600"/>
              </a:lnSpc>
              <a:buSzPct val="145312"/>
              <a:tabLst>
                <a:tab pos="348237" algn="l"/>
              </a:tabLst>
            </a:pPr>
            <a:r>
              <a:rPr lang="en-US" sz="2200" spc="-4" dirty="0" smtClean="0">
                <a:solidFill>
                  <a:prstClr val="black"/>
                </a:solidFill>
                <a:cs typeface="Arial MT"/>
              </a:rPr>
              <a:t>[7]  </a:t>
            </a:r>
            <a:r>
              <a:rPr lang="en-US" sz="2200" spc="-4" dirty="0" err="1">
                <a:solidFill>
                  <a:prstClr val="black"/>
                </a:solidFill>
                <a:cs typeface="Arial MT"/>
              </a:rPr>
              <a:t>RoBERTa</a:t>
            </a:r>
            <a:r>
              <a:rPr lang="en-US" sz="2200" spc="-4" dirty="0">
                <a:solidFill>
                  <a:prstClr val="black"/>
                </a:solidFill>
                <a:cs typeface="Arial MT"/>
              </a:rPr>
              <a:t>  A Robustly Optimized BERT </a:t>
            </a:r>
            <a:r>
              <a:rPr lang="en-US" sz="2200" spc="-4" dirty="0" err="1">
                <a:solidFill>
                  <a:prstClr val="black"/>
                </a:solidFill>
                <a:cs typeface="Arial MT"/>
              </a:rPr>
              <a:t>Pretraining</a:t>
            </a:r>
            <a:r>
              <a:rPr lang="en-US" sz="2200" spc="-4" dirty="0">
                <a:solidFill>
                  <a:prstClr val="black"/>
                </a:solidFill>
                <a:cs typeface="Arial MT"/>
              </a:rPr>
              <a:t> Approach Liu et al.  </a:t>
            </a:r>
            <a:r>
              <a:rPr lang="en-US" sz="2200" spc="-4" dirty="0" err="1">
                <a:solidFill>
                  <a:prstClr val="black"/>
                </a:solidFill>
                <a:cs typeface="Arial MT"/>
              </a:rPr>
              <a:t>arXiv</a:t>
            </a:r>
            <a:r>
              <a:rPr lang="en-US" sz="2200" spc="-4" dirty="0">
                <a:solidFill>
                  <a:prstClr val="black"/>
                </a:solidFill>
                <a:cs typeface="Arial MT"/>
              </a:rPr>
              <a:t> 1907.11692</a:t>
            </a:r>
            <a:endParaRPr lang="en-US" sz="2200" spc="-4" dirty="0" smtClean="0">
              <a:solidFill>
                <a:prstClr val="black"/>
              </a:solidFill>
              <a:cs typeface="Arial MT"/>
            </a:endParaRPr>
          </a:p>
          <a:p>
            <a:pPr marL="35716" marR="21430">
              <a:lnSpc>
                <a:spcPct val="101600"/>
              </a:lnSpc>
              <a:buSzPct val="145312"/>
              <a:tabLst>
                <a:tab pos="348237" algn="l"/>
              </a:tabLst>
            </a:pPr>
            <a:r>
              <a:rPr lang="en-US" sz="2200" spc="-4" dirty="0" smtClean="0">
                <a:solidFill>
                  <a:prstClr val="black"/>
                </a:solidFill>
                <a:cs typeface="Arial MT"/>
              </a:rPr>
              <a:t>[8]  </a:t>
            </a:r>
            <a:r>
              <a:rPr lang="en-US" sz="2200" spc="-4" dirty="0" err="1">
                <a:solidFill>
                  <a:prstClr val="black"/>
                </a:solidFill>
                <a:cs typeface="Arial MT"/>
              </a:rPr>
              <a:t>ALBERTa</a:t>
            </a:r>
            <a:r>
              <a:rPr lang="en-US" sz="2200" spc="-4" dirty="0">
                <a:solidFill>
                  <a:prstClr val="black"/>
                </a:solidFill>
                <a:cs typeface="Arial MT"/>
              </a:rPr>
              <a:t> A Lite BERT for Self-supervised Learning of Language Representations, </a:t>
            </a:r>
            <a:r>
              <a:rPr lang="en-US" sz="2200" spc="-4" dirty="0" err="1">
                <a:solidFill>
                  <a:prstClr val="black"/>
                </a:solidFill>
                <a:cs typeface="Arial MT"/>
              </a:rPr>
              <a:t>Lan</a:t>
            </a:r>
            <a:r>
              <a:rPr lang="en-US" sz="2200" spc="-4" dirty="0">
                <a:solidFill>
                  <a:prstClr val="black"/>
                </a:solidFill>
                <a:cs typeface="Arial MT"/>
              </a:rPr>
              <a:t> et al. </a:t>
            </a:r>
            <a:r>
              <a:rPr lang="en-US" sz="2200" spc="-4" dirty="0" smtClean="0">
                <a:solidFill>
                  <a:prstClr val="black"/>
                </a:solidFill>
                <a:cs typeface="Arial MT"/>
              </a:rPr>
              <a:t>ICLR 2020</a:t>
            </a:r>
            <a:endParaRPr lang="en-US" sz="2200" spc="-4" dirty="0">
              <a:solidFill>
                <a:prstClr val="black"/>
              </a:solidFill>
              <a:cs typeface="Arial MT"/>
            </a:endParaRPr>
          </a:p>
          <a:p>
            <a:pPr marL="35716" marR="21430">
              <a:lnSpc>
                <a:spcPct val="101600"/>
              </a:lnSpc>
              <a:buSzPct val="145312"/>
              <a:tabLst>
                <a:tab pos="348237" algn="l"/>
              </a:tabLst>
            </a:pPr>
            <a:r>
              <a:rPr lang="en-US" sz="2200" spc="-4" dirty="0" smtClean="0">
                <a:solidFill>
                  <a:prstClr val="black"/>
                </a:solidFill>
                <a:cs typeface="Arial MT"/>
              </a:rPr>
              <a:t>[9]  </a:t>
            </a:r>
            <a:r>
              <a:rPr lang="en-US" sz="2200" spc="-4" dirty="0" err="1">
                <a:solidFill>
                  <a:prstClr val="black"/>
                </a:solidFill>
                <a:cs typeface="Arial MT"/>
              </a:rPr>
              <a:t>DistilBERT</a:t>
            </a:r>
            <a:r>
              <a:rPr lang="en-US" sz="2200" spc="-4" dirty="0">
                <a:solidFill>
                  <a:prstClr val="black"/>
                </a:solidFill>
                <a:cs typeface="Arial MT"/>
              </a:rPr>
              <a:t>, a distilled version of BERT: smaller, faster, cheaper and lighter, SANH et al. </a:t>
            </a:r>
          </a:p>
          <a:p>
            <a:pPr marL="35716" marR="21430">
              <a:lnSpc>
                <a:spcPct val="101600"/>
              </a:lnSpc>
              <a:buSzPct val="145312"/>
              <a:tabLst>
                <a:tab pos="348237" algn="l"/>
              </a:tabLst>
            </a:pPr>
            <a:r>
              <a:rPr lang="en-US" sz="2200" spc="-4" dirty="0">
                <a:solidFill>
                  <a:prstClr val="black"/>
                </a:solidFill>
                <a:cs typeface="Arial MT"/>
              </a:rPr>
              <a:t>      </a:t>
            </a:r>
            <a:r>
              <a:rPr lang="en-US" sz="2200" spc="-4" dirty="0" err="1">
                <a:solidFill>
                  <a:prstClr val="black"/>
                </a:solidFill>
                <a:cs typeface="Arial MT"/>
              </a:rPr>
              <a:t>arXiv</a:t>
            </a:r>
            <a:r>
              <a:rPr lang="en-US" sz="2200" spc="-4" dirty="0">
                <a:solidFill>
                  <a:prstClr val="black"/>
                </a:solidFill>
                <a:cs typeface="Arial MT"/>
              </a:rPr>
              <a:t> 2020</a:t>
            </a:r>
          </a:p>
          <a:p>
            <a:pPr marL="35716" marR="21430">
              <a:lnSpc>
                <a:spcPct val="101600"/>
              </a:lnSpc>
              <a:buSzPct val="145312"/>
              <a:tabLst>
                <a:tab pos="348237" algn="l"/>
              </a:tabLst>
            </a:pPr>
            <a:r>
              <a:rPr lang="da-DK" sz="2200" spc="-4" dirty="0" smtClean="0">
                <a:solidFill>
                  <a:prstClr val="black"/>
                </a:solidFill>
                <a:cs typeface="Arial MT"/>
              </a:rPr>
              <a:t>[10] GPT </a:t>
            </a:r>
            <a:r>
              <a:rPr lang="da-DK" sz="2200" spc="-4" dirty="0">
                <a:solidFill>
                  <a:prstClr val="black"/>
                </a:solidFill>
                <a:cs typeface="Arial MT"/>
              </a:rPr>
              <a:t>Understands, </a:t>
            </a:r>
            <a:r>
              <a:rPr lang="da-DK" sz="2200" spc="-4" dirty="0" smtClean="0">
                <a:solidFill>
                  <a:prstClr val="black"/>
                </a:solidFill>
                <a:cs typeface="Arial MT"/>
              </a:rPr>
              <a:t>Too, </a:t>
            </a:r>
            <a:r>
              <a:rPr lang="da-DK" sz="2200" spc="-4" dirty="0">
                <a:solidFill>
                  <a:prstClr val="black"/>
                </a:solidFill>
                <a:cs typeface="Arial MT"/>
              </a:rPr>
              <a:t>Liu et al. arXiv 18 March 2021</a:t>
            </a:r>
          </a:p>
          <a:p>
            <a:pPr marL="35716" marR="21430">
              <a:lnSpc>
                <a:spcPct val="101600"/>
              </a:lnSpc>
              <a:buSzPct val="145312"/>
              <a:tabLst>
                <a:tab pos="348237" algn="l"/>
              </a:tabLst>
            </a:pPr>
            <a:endParaRPr sz="2200" dirty="0">
              <a:solidFill>
                <a:prstClr val="black"/>
              </a:solidFill>
              <a:cs typeface="Arial MT"/>
            </a:endParaRPr>
          </a:p>
        </p:txBody>
      </p:sp>
      <p:sp>
        <p:nvSpPr>
          <p:cNvPr id="3" name="object 3"/>
          <p:cNvSpPr txBox="1">
            <a:spLocks noGrp="1"/>
          </p:cNvSpPr>
          <p:nvPr>
            <p:ph type="title"/>
          </p:nvPr>
        </p:nvSpPr>
        <p:spPr>
          <a:xfrm>
            <a:off x="4238627" y="580430"/>
            <a:ext cx="3686621" cy="624571"/>
          </a:xfrm>
          <a:prstGeom prst="rect">
            <a:avLst/>
          </a:prstGeom>
        </p:spPr>
        <p:txBody>
          <a:bodyPr vert="horz" wrap="square" lIns="0" tIns="8931" rIns="0" bIns="0" rtlCol="0">
            <a:spAutoFit/>
          </a:bodyPr>
          <a:lstStyle/>
          <a:p>
            <a:pPr marL="8929">
              <a:spcBef>
                <a:spcPts val="71"/>
              </a:spcBef>
            </a:pPr>
            <a:r>
              <a:rPr lang="en-US" sz="4000" dirty="0">
                <a:latin typeface="+mn-lt"/>
              </a:rPr>
              <a:t>References </a:t>
            </a:r>
            <a:endParaRPr sz="4000" dirty="0">
              <a:latin typeface="+mn-lt"/>
            </a:endParaRPr>
          </a:p>
        </p:txBody>
      </p:sp>
      <p:pic>
        <p:nvPicPr>
          <p:cNvPr id="4" name="Picture 3"/>
          <p:cNvPicPr>
            <a:picLocks noChangeAspect="1"/>
          </p:cNvPicPr>
          <p:nvPr/>
        </p:nvPicPr>
        <p:blipFill>
          <a:blip r:embed="rId2"/>
          <a:stretch>
            <a:fillRect/>
          </a:stretch>
        </p:blipFill>
        <p:spPr>
          <a:xfrm>
            <a:off x="11097491" y="330668"/>
            <a:ext cx="745480" cy="760378"/>
          </a:xfrm>
          <a:prstGeom prst="rect">
            <a:avLst/>
          </a:prstGeom>
        </p:spPr>
      </p:pic>
    </p:spTree>
    <p:extLst>
      <p:ext uri="{BB962C8B-B14F-4D97-AF65-F5344CB8AC3E}">
        <p14:creationId xmlns:p14="http://schemas.microsoft.com/office/powerpoint/2010/main" val="37854904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32897"/>
            <a:ext cx="11583983" cy="7294305"/>
          </a:xfrm>
        </p:spPr>
        <p:txBody>
          <a:bodyPr/>
          <a:lstStyle/>
          <a:p>
            <a:r>
              <a:rPr lang="en-US" sz="2200" dirty="0" smtClean="0">
                <a:latin typeface="+mn-lt"/>
              </a:rPr>
              <a:t>[11] </a:t>
            </a:r>
            <a:r>
              <a:rPr lang="en-US" sz="2200" dirty="0">
                <a:latin typeface="+mn-lt"/>
              </a:rPr>
              <a:t>On the Opportunities and Risks of Foundation </a:t>
            </a:r>
            <a:r>
              <a:rPr lang="en-US" sz="2200" dirty="0" smtClean="0">
                <a:latin typeface="+mn-lt"/>
              </a:rPr>
              <a:t>Models, </a:t>
            </a:r>
            <a:r>
              <a:rPr lang="en-US" sz="2200" dirty="0" err="1" smtClean="0">
                <a:latin typeface="+mn-lt"/>
              </a:rPr>
              <a:t>Bommasani</a:t>
            </a:r>
            <a:r>
              <a:rPr lang="en-US" sz="2200" dirty="0">
                <a:latin typeface="+mn-lt"/>
              </a:rPr>
              <a:t> </a:t>
            </a:r>
            <a:r>
              <a:rPr lang="en-US" sz="2200" dirty="0" smtClean="0">
                <a:latin typeface="+mn-lt"/>
              </a:rPr>
              <a:t>et al, </a:t>
            </a:r>
            <a:r>
              <a:rPr lang="en-IN" sz="2200" dirty="0" smtClean="0">
                <a:latin typeface="+mn-lt"/>
              </a:rPr>
              <a:t>arXiv:2108.07258v3</a:t>
            </a:r>
            <a:r>
              <a:rPr lang="en-US" sz="2200" dirty="0" smtClean="0">
                <a:latin typeface="+mn-lt"/>
              </a:rPr>
              <a:t/>
            </a:r>
            <a:br>
              <a:rPr lang="en-US" sz="2200" dirty="0" smtClean="0">
                <a:latin typeface="+mn-lt"/>
              </a:rPr>
            </a:br>
            <a:r>
              <a:rPr lang="en-US" sz="2200" dirty="0" smtClean="0">
                <a:latin typeface="+mn-lt"/>
              </a:rPr>
              <a:t>[12] </a:t>
            </a:r>
            <a:r>
              <a:rPr lang="en-US" sz="2200" dirty="0">
                <a:latin typeface="+mn-lt"/>
              </a:rPr>
              <a:t>Scaling Language Models  Methods, Analysis &amp; Insights from Training Gopher R</a:t>
            </a:r>
            <a:r>
              <a:rPr lang="en-US" sz="2200" dirty="0" smtClean="0">
                <a:latin typeface="+mn-lt"/>
              </a:rPr>
              <a:t>ae </a:t>
            </a:r>
            <a:r>
              <a:rPr lang="en-US" sz="2200" dirty="0">
                <a:latin typeface="+mn-lt"/>
              </a:rPr>
              <a:t>et al </a:t>
            </a:r>
            <a:r>
              <a:rPr lang="en-US" sz="2200" dirty="0" smtClean="0">
                <a:latin typeface="+mn-lt"/>
              </a:rPr>
              <a:t/>
            </a:r>
            <a:br>
              <a:rPr lang="en-US" sz="2200" dirty="0" smtClean="0">
                <a:latin typeface="+mn-lt"/>
              </a:rPr>
            </a:br>
            <a:r>
              <a:rPr lang="en-US" sz="2200" dirty="0">
                <a:latin typeface="+mn-lt"/>
              </a:rPr>
              <a:t> </a:t>
            </a:r>
            <a:r>
              <a:rPr lang="en-US" sz="2200" dirty="0" smtClean="0">
                <a:latin typeface="+mn-lt"/>
              </a:rPr>
              <a:t>     </a:t>
            </a:r>
            <a:r>
              <a:rPr lang="en-US" sz="2200" dirty="0" err="1" smtClean="0">
                <a:latin typeface="+mn-lt"/>
              </a:rPr>
              <a:t>arXiv</a:t>
            </a:r>
            <a:r>
              <a:rPr lang="en-US" sz="2200" dirty="0" smtClean="0">
                <a:latin typeface="+mn-lt"/>
              </a:rPr>
              <a:t> 2112.11446</a:t>
            </a:r>
            <a:br>
              <a:rPr lang="en-US" sz="2200" dirty="0" smtClean="0">
                <a:latin typeface="+mn-lt"/>
              </a:rPr>
            </a:br>
            <a:r>
              <a:rPr lang="en-US" sz="2200" dirty="0" smtClean="0">
                <a:latin typeface="+mn-lt"/>
              </a:rPr>
              <a:t>[13] </a:t>
            </a:r>
            <a:r>
              <a:rPr lang="en-US" sz="2200" dirty="0" err="1">
                <a:latin typeface="+mn-lt"/>
              </a:rPr>
              <a:t>PaLM</a:t>
            </a:r>
            <a:r>
              <a:rPr lang="en-US" sz="2200" dirty="0">
                <a:latin typeface="+mn-lt"/>
              </a:rPr>
              <a:t>: Scaling Language Modeling with </a:t>
            </a:r>
            <a:r>
              <a:rPr lang="en-US" sz="2200" dirty="0" smtClean="0">
                <a:latin typeface="+mn-lt"/>
              </a:rPr>
              <a:t>Pathways, </a:t>
            </a:r>
            <a:r>
              <a:rPr lang="en-US" sz="2200" dirty="0" err="1" smtClean="0">
                <a:latin typeface="+mn-lt"/>
              </a:rPr>
              <a:t>Chowdhery</a:t>
            </a:r>
            <a:r>
              <a:rPr lang="en-US" sz="2200" dirty="0">
                <a:latin typeface="+mn-lt"/>
              </a:rPr>
              <a:t> et al arXiv:2204.02311</a:t>
            </a:r>
            <a:br>
              <a:rPr lang="en-US" sz="2200" dirty="0">
                <a:latin typeface="+mn-lt"/>
              </a:rPr>
            </a:br>
            <a:r>
              <a:rPr lang="en-US" sz="2200" dirty="0" smtClean="0">
                <a:latin typeface="+mn-lt"/>
              </a:rPr>
              <a:t>[14] </a:t>
            </a:r>
            <a:r>
              <a:rPr lang="en-US" sz="2200" dirty="0">
                <a:latin typeface="+mn-lt"/>
              </a:rPr>
              <a:t>BLOOM A 176B-Parameter Open-Access Multilingual  Model </a:t>
            </a:r>
            <a:r>
              <a:rPr lang="en-US" sz="2200" dirty="0" err="1" smtClean="0">
                <a:latin typeface="+mn-lt"/>
              </a:rPr>
              <a:t>BigScience</a:t>
            </a:r>
            <a:r>
              <a:rPr lang="en-US" sz="2200" dirty="0" smtClean="0">
                <a:latin typeface="+mn-lt"/>
              </a:rPr>
              <a:t> Workshop  </a:t>
            </a:r>
            <a:br>
              <a:rPr lang="en-US" sz="2200" dirty="0" smtClean="0">
                <a:latin typeface="+mn-lt"/>
              </a:rPr>
            </a:br>
            <a:r>
              <a:rPr lang="en-US" sz="2200" dirty="0">
                <a:latin typeface="+mn-lt"/>
              </a:rPr>
              <a:t> </a:t>
            </a:r>
            <a:r>
              <a:rPr lang="en-US" sz="2200" dirty="0" smtClean="0">
                <a:latin typeface="+mn-lt"/>
              </a:rPr>
              <a:t>     </a:t>
            </a:r>
            <a:r>
              <a:rPr lang="en-US" sz="2200" dirty="0" err="1">
                <a:latin typeface="+mn-lt"/>
              </a:rPr>
              <a:t>arXiv</a:t>
            </a:r>
            <a:r>
              <a:rPr lang="en-US" sz="2200" dirty="0">
                <a:latin typeface="+mn-lt"/>
              </a:rPr>
              <a:t> 2211.05100</a:t>
            </a:r>
            <a:r>
              <a:rPr lang="en-US" sz="2200" dirty="0" smtClean="0">
                <a:latin typeface="+mn-lt"/>
              </a:rPr>
              <a:t/>
            </a:r>
            <a:br>
              <a:rPr lang="en-US" sz="2200" dirty="0" smtClean="0">
                <a:latin typeface="+mn-lt"/>
              </a:rPr>
            </a:br>
            <a:r>
              <a:rPr lang="en-US" sz="2200" dirty="0" smtClean="0">
                <a:latin typeface="+mn-lt"/>
              </a:rPr>
              <a:t>[15] </a:t>
            </a:r>
            <a:r>
              <a:rPr lang="en-US" sz="2200" dirty="0" err="1">
                <a:latin typeface="+mn-lt"/>
              </a:rPr>
              <a:t>LLaMA</a:t>
            </a:r>
            <a:r>
              <a:rPr lang="en-US" sz="2200" dirty="0">
                <a:latin typeface="+mn-lt"/>
              </a:rPr>
              <a:t>: Open and Efficient Foundation Language </a:t>
            </a:r>
            <a:r>
              <a:rPr lang="en-US" sz="2200" dirty="0" smtClean="0">
                <a:latin typeface="+mn-lt"/>
              </a:rPr>
              <a:t>Models </a:t>
            </a:r>
            <a:r>
              <a:rPr lang="en-US" sz="2200" dirty="0" err="1" smtClean="0">
                <a:latin typeface="+mn-lt"/>
              </a:rPr>
              <a:t>Touvron</a:t>
            </a:r>
            <a:r>
              <a:rPr lang="en-US" sz="2200" dirty="0" smtClean="0">
                <a:latin typeface="+mn-lt"/>
              </a:rPr>
              <a:t> </a:t>
            </a:r>
            <a:r>
              <a:rPr lang="en-US" sz="2200" dirty="0">
                <a:latin typeface="+mn-lt"/>
              </a:rPr>
              <a:t>et al. arXiv:2302.13971 </a:t>
            </a:r>
            <a:br>
              <a:rPr lang="en-US" sz="2200" dirty="0">
                <a:latin typeface="+mn-lt"/>
              </a:rPr>
            </a:br>
            <a:r>
              <a:rPr lang="en-US" sz="2200" dirty="0" smtClean="0">
                <a:latin typeface="+mn-lt"/>
              </a:rPr>
              <a:t>[16] </a:t>
            </a:r>
            <a:r>
              <a:rPr lang="en-US" sz="2200" dirty="0">
                <a:latin typeface="+mn-lt"/>
              </a:rPr>
              <a:t>GPT-4 Technical Report </a:t>
            </a:r>
            <a:r>
              <a:rPr lang="en-US" sz="2200" dirty="0" err="1">
                <a:latin typeface="+mn-lt"/>
              </a:rPr>
              <a:t>OpenAI</a:t>
            </a:r>
            <a:r>
              <a:rPr lang="en-US" sz="2200" dirty="0">
                <a:latin typeface="+mn-lt"/>
              </a:rPr>
              <a:t> </a:t>
            </a:r>
            <a:r>
              <a:rPr lang="en-US" sz="2200" dirty="0" err="1">
                <a:latin typeface="+mn-lt"/>
              </a:rPr>
              <a:t>arXiv</a:t>
            </a:r>
            <a:r>
              <a:rPr lang="en-US" sz="2200" dirty="0">
                <a:latin typeface="+mn-lt"/>
              </a:rPr>
              <a:t> </a:t>
            </a:r>
            <a:r>
              <a:rPr lang="en-US" sz="2200" dirty="0" smtClean="0">
                <a:latin typeface="+mn-lt"/>
              </a:rPr>
              <a:t>2303.08774</a:t>
            </a:r>
            <a:r>
              <a:rPr lang="da-DK" sz="2200" dirty="0" smtClean="0">
                <a:latin typeface="+mn-lt"/>
              </a:rPr>
              <a:t/>
            </a:r>
            <a:br>
              <a:rPr lang="da-DK" sz="2200" dirty="0" smtClean="0">
                <a:latin typeface="+mn-lt"/>
              </a:rPr>
            </a:br>
            <a:r>
              <a:rPr lang="da-DK" sz="2200" dirty="0" smtClean="0">
                <a:latin typeface="+mn-lt"/>
              </a:rPr>
              <a:t>[17] </a:t>
            </a:r>
            <a:r>
              <a:rPr lang="fr-FR" sz="2200" dirty="0" err="1">
                <a:latin typeface="+mn-lt"/>
              </a:rPr>
              <a:t>Baichuan</a:t>
            </a:r>
            <a:r>
              <a:rPr lang="fr-FR" sz="2200" dirty="0">
                <a:latin typeface="+mn-lt"/>
              </a:rPr>
              <a:t> 2 Open Large-</a:t>
            </a:r>
            <a:r>
              <a:rPr lang="fr-FR" sz="2200" dirty="0" err="1">
                <a:latin typeface="+mn-lt"/>
              </a:rPr>
              <a:t>scale</a:t>
            </a:r>
            <a:r>
              <a:rPr lang="fr-FR" sz="2200" dirty="0">
                <a:latin typeface="+mn-lt"/>
              </a:rPr>
              <a:t> </a:t>
            </a:r>
            <a:r>
              <a:rPr lang="fr-FR" sz="2200" dirty="0" err="1">
                <a:latin typeface="+mn-lt"/>
              </a:rPr>
              <a:t>Language</a:t>
            </a:r>
            <a:r>
              <a:rPr lang="fr-FR" sz="2200" dirty="0">
                <a:latin typeface="+mn-lt"/>
              </a:rPr>
              <a:t> </a:t>
            </a:r>
            <a:r>
              <a:rPr lang="fr-FR" sz="2200" dirty="0" err="1">
                <a:latin typeface="+mn-lt"/>
              </a:rPr>
              <a:t>Models</a:t>
            </a:r>
            <a:r>
              <a:rPr lang="fr-FR" sz="2200" dirty="0">
                <a:latin typeface="+mn-lt"/>
              </a:rPr>
              <a:t> Yang  et al </a:t>
            </a:r>
            <a:r>
              <a:rPr lang="fr-FR" sz="2200" dirty="0" err="1">
                <a:latin typeface="+mn-lt"/>
              </a:rPr>
              <a:t>arXiv</a:t>
            </a:r>
            <a:r>
              <a:rPr lang="fr-FR" sz="2200" dirty="0">
                <a:latin typeface="+mn-lt"/>
              </a:rPr>
              <a:t> </a:t>
            </a:r>
            <a:r>
              <a:rPr lang="fr-FR" sz="2200" dirty="0" smtClean="0">
                <a:latin typeface="+mn-lt"/>
              </a:rPr>
              <a:t>2309.10305</a:t>
            </a:r>
            <a:br>
              <a:rPr lang="fr-FR" sz="2200" dirty="0" smtClean="0">
                <a:latin typeface="+mn-lt"/>
              </a:rPr>
            </a:br>
            <a:r>
              <a:rPr lang="da-DK" sz="2200" dirty="0" smtClean="0">
                <a:latin typeface="+mn-lt"/>
              </a:rPr>
              <a:t>[18] </a:t>
            </a:r>
            <a:r>
              <a:rPr lang="da-DK" sz="2200" dirty="0">
                <a:latin typeface="+mn-lt"/>
              </a:rPr>
              <a:t>Mistral 7B Jiang et al arXIv 2310.06825</a:t>
            </a:r>
            <a:r>
              <a:rPr lang="da-DK" sz="2200" dirty="0" smtClean="0">
                <a:latin typeface="+mn-lt"/>
              </a:rPr>
              <a:t/>
            </a:r>
            <a:br>
              <a:rPr lang="da-DK" sz="2200" dirty="0" smtClean="0">
                <a:latin typeface="+mn-lt"/>
              </a:rPr>
            </a:br>
            <a:r>
              <a:rPr lang="en-US" sz="2200" dirty="0" smtClean="0">
                <a:latin typeface="+mn-lt"/>
              </a:rPr>
              <a:t>[19] </a:t>
            </a:r>
            <a:r>
              <a:rPr lang="en-US" sz="2200" dirty="0">
                <a:latin typeface="+mn-lt"/>
              </a:rPr>
              <a:t>Mamba: Linear-Time Sequence Modeling with Selective State Spaces, </a:t>
            </a:r>
            <a:r>
              <a:rPr lang="en-US" sz="2200" dirty="0" err="1">
                <a:latin typeface="+mn-lt"/>
              </a:rPr>
              <a:t>Gu</a:t>
            </a:r>
            <a:r>
              <a:rPr lang="en-US" sz="2200" dirty="0">
                <a:latin typeface="+mn-lt"/>
              </a:rPr>
              <a:t> et al </a:t>
            </a:r>
            <a:r>
              <a:rPr lang="en-US" sz="2200" dirty="0" err="1">
                <a:latin typeface="+mn-lt"/>
              </a:rPr>
              <a:t>arXiv</a:t>
            </a:r>
            <a:r>
              <a:rPr lang="en-US" sz="2200" dirty="0">
                <a:latin typeface="+mn-lt"/>
              </a:rPr>
              <a:t> 2312.00752</a:t>
            </a:r>
            <a:r>
              <a:rPr lang="da-DK" sz="2200" dirty="0" smtClean="0">
                <a:latin typeface="+mn-lt"/>
              </a:rPr>
              <a:t>[   [20] </a:t>
            </a:r>
            <a:r>
              <a:rPr lang="en-US" sz="2200" dirty="0">
                <a:latin typeface="+mn-lt"/>
              </a:rPr>
              <a:t>Gemini: A Family of Highly Capable Multimodal </a:t>
            </a:r>
            <a:r>
              <a:rPr lang="en-US" sz="2200" dirty="0" smtClean="0">
                <a:latin typeface="+mn-lt"/>
              </a:rPr>
              <a:t>Models, </a:t>
            </a:r>
            <a:r>
              <a:rPr lang="en-US" sz="2200" dirty="0">
                <a:latin typeface="+mn-lt"/>
              </a:rPr>
              <a:t>Gemini Team </a:t>
            </a:r>
            <a:r>
              <a:rPr lang="en-US" sz="2200" dirty="0" smtClean="0">
                <a:latin typeface="+mn-lt"/>
              </a:rPr>
              <a:t>arXiv:2312.11805v2 </a:t>
            </a:r>
            <a:r>
              <a:rPr lang="en-US" sz="2200" dirty="0">
                <a:latin typeface="+mn-lt"/>
              </a:rPr>
              <a:t/>
            </a:r>
            <a:br>
              <a:rPr lang="en-US" sz="2200" dirty="0">
                <a:latin typeface="+mn-lt"/>
              </a:rPr>
            </a:br>
            <a:r>
              <a:rPr lang="en-US" sz="2200" dirty="0" smtClean="0">
                <a:latin typeface="+mn-lt"/>
              </a:rPr>
              <a:t>[21] </a:t>
            </a:r>
            <a:r>
              <a:rPr lang="en-US" sz="2200" dirty="0">
                <a:latin typeface="+mn-lt"/>
              </a:rPr>
              <a:t>Gemma: Open Models Based on Gemini Research and </a:t>
            </a:r>
            <a:r>
              <a:rPr lang="en-US" sz="2200" dirty="0" smtClean="0">
                <a:latin typeface="+mn-lt"/>
              </a:rPr>
              <a:t>Technology, </a:t>
            </a:r>
            <a:r>
              <a:rPr lang="en-US" sz="2200" dirty="0" err="1" smtClean="0">
                <a:latin typeface="+mn-lt"/>
              </a:rPr>
              <a:t>Mesnard</a:t>
            </a:r>
            <a:r>
              <a:rPr lang="en-US" sz="2200" dirty="0" smtClean="0">
                <a:latin typeface="+mn-lt"/>
              </a:rPr>
              <a:t> et </a:t>
            </a:r>
            <a:r>
              <a:rPr lang="en-US" sz="2200" dirty="0">
                <a:latin typeface="+mn-lt"/>
              </a:rPr>
              <a:t>al. </a:t>
            </a:r>
            <a:r>
              <a:rPr lang="en-US" sz="2200" dirty="0" smtClean="0">
                <a:latin typeface="+mn-lt"/>
              </a:rPr>
              <a:t/>
            </a:r>
            <a:br>
              <a:rPr lang="en-US" sz="2200" dirty="0" smtClean="0">
                <a:latin typeface="+mn-lt"/>
              </a:rPr>
            </a:br>
            <a:r>
              <a:rPr lang="en-US" sz="2200" dirty="0">
                <a:latin typeface="+mn-lt"/>
              </a:rPr>
              <a:t> </a:t>
            </a:r>
            <a:r>
              <a:rPr lang="en-US" sz="2200" dirty="0" smtClean="0">
                <a:latin typeface="+mn-lt"/>
              </a:rPr>
              <a:t>       arXiv:2403.08295v4 </a:t>
            </a:r>
            <a:r>
              <a:rPr lang="da-DK" sz="2200" dirty="0" smtClean="0">
                <a:latin typeface="+mn-lt"/>
              </a:rPr>
              <a:t/>
            </a:r>
            <a:br>
              <a:rPr lang="da-DK" sz="2200" dirty="0" smtClean="0">
                <a:latin typeface="+mn-lt"/>
              </a:rPr>
            </a:br>
            <a:r>
              <a:rPr lang="da-DK" sz="2200" dirty="0" smtClean="0">
                <a:latin typeface="+mn-lt"/>
              </a:rPr>
              <a:t>[22] </a:t>
            </a:r>
            <a:r>
              <a:rPr lang="da-DK" sz="2200" dirty="0">
                <a:latin typeface="+mn-lt"/>
              </a:rPr>
              <a:t>Jamba: A Hybrid Transformer-Mamba Language </a:t>
            </a:r>
            <a:r>
              <a:rPr lang="da-DK" sz="2200" dirty="0" smtClean="0">
                <a:latin typeface="+mn-lt"/>
              </a:rPr>
              <a:t>Model, Lieber et al</a:t>
            </a:r>
            <a:r>
              <a:rPr lang="da-DK" sz="2200" dirty="0">
                <a:latin typeface="+mn-lt"/>
              </a:rPr>
              <a:t>, 	arXiv:2403.19887 </a:t>
            </a:r>
            <a:r>
              <a:rPr lang="en-IN" sz="2200" dirty="0">
                <a:latin typeface="+mn-lt"/>
              </a:rPr>
              <a:t/>
            </a:r>
            <a:br>
              <a:rPr lang="en-IN" sz="2200" dirty="0">
                <a:latin typeface="+mn-lt"/>
              </a:rPr>
            </a:br>
            <a:r>
              <a:rPr lang="en-IN" sz="2400" dirty="0">
                <a:latin typeface="+mn-lt"/>
              </a:rPr>
              <a:t/>
            </a:r>
            <a:br>
              <a:rPr lang="en-IN" sz="2400" dirty="0">
                <a:latin typeface="+mn-lt"/>
              </a:rPr>
            </a:br>
            <a:r>
              <a:rPr lang="en-IN" sz="2400" dirty="0">
                <a:latin typeface="+mn-lt"/>
              </a:rPr>
              <a:t/>
            </a:r>
            <a:br>
              <a:rPr lang="en-IN" sz="2400" dirty="0">
                <a:latin typeface="+mn-lt"/>
              </a:rPr>
            </a:br>
            <a:r>
              <a:rPr lang="en-IN" sz="2400" dirty="0">
                <a:latin typeface="+mn-lt"/>
              </a:rPr>
              <a:t/>
            </a:r>
            <a:br>
              <a:rPr lang="en-IN" sz="2400" dirty="0">
                <a:latin typeface="+mn-lt"/>
              </a:rPr>
            </a:br>
            <a:r>
              <a:rPr lang="en-IN" sz="2400" dirty="0">
                <a:latin typeface="+mn-lt"/>
              </a:rPr>
              <a:t/>
            </a:r>
            <a:br>
              <a:rPr lang="en-IN" sz="2400" dirty="0">
                <a:latin typeface="+mn-lt"/>
              </a:rPr>
            </a:br>
            <a:r>
              <a:rPr lang="en-IN" sz="2400" dirty="0">
                <a:latin typeface="+mn-lt"/>
              </a:rPr>
              <a:t/>
            </a:r>
            <a:br>
              <a:rPr lang="en-IN" sz="2400" dirty="0">
                <a:latin typeface="+mn-lt"/>
              </a:rPr>
            </a:br>
            <a:endParaRPr lang="en-IN" sz="2400" dirty="0">
              <a:latin typeface="+mn-lt"/>
            </a:endParaRPr>
          </a:p>
        </p:txBody>
      </p:sp>
      <p:sp>
        <p:nvSpPr>
          <p:cNvPr id="3" name="Text Placeholder 2"/>
          <p:cNvSpPr>
            <a:spLocks noGrp="1"/>
          </p:cNvSpPr>
          <p:nvPr>
            <p:ph type="body" idx="1"/>
          </p:nvPr>
        </p:nvSpPr>
        <p:spPr>
          <a:xfrm>
            <a:off x="1859839" y="164638"/>
            <a:ext cx="8568333" cy="574453"/>
          </a:xfrm>
        </p:spPr>
        <p:txBody>
          <a:bodyPr/>
          <a:lstStyle/>
          <a:p>
            <a:r>
              <a:rPr lang="en-US" sz="3733" dirty="0"/>
              <a:t>                          References </a:t>
            </a:r>
            <a:endParaRPr lang="en-IN" sz="3733" dirty="0"/>
          </a:p>
        </p:txBody>
      </p:sp>
      <p:pic>
        <p:nvPicPr>
          <p:cNvPr id="4" name="Picture 3"/>
          <p:cNvPicPr>
            <a:picLocks noChangeAspect="1"/>
          </p:cNvPicPr>
          <p:nvPr/>
        </p:nvPicPr>
        <p:blipFill>
          <a:blip r:embed="rId2"/>
          <a:stretch>
            <a:fillRect/>
          </a:stretch>
        </p:blipFill>
        <p:spPr>
          <a:xfrm>
            <a:off x="11010756" y="70831"/>
            <a:ext cx="749873" cy="762066"/>
          </a:xfrm>
          <a:prstGeom prst="rect">
            <a:avLst/>
          </a:prstGeom>
        </p:spPr>
      </p:pic>
    </p:spTree>
    <p:extLst>
      <p:ext uri="{BB962C8B-B14F-4D97-AF65-F5344CB8AC3E}">
        <p14:creationId xmlns:p14="http://schemas.microsoft.com/office/powerpoint/2010/main" val="1666130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55" y="237805"/>
            <a:ext cx="11207000" cy="492443"/>
          </a:xfrm>
        </p:spPr>
        <p:txBody>
          <a:bodyPr/>
          <a:lstStyle/>
          <a:p>
            <a:r>
              <a:rPr lang="en-US" sz="3200" dirty="0" smtClean="0"/>
              <a:t>                                    Basic Concepts</a:t>
            </a:r>
            <a:endParaRPr lang="en-IN" sz="3200" dirty="0"/>
          </a:p>
        </p:txBody>
      </p:sp>
      <p:pic>
        <p:nvPicPr>
          <p:cNvPr id="4" name="Picture 3"/>
          <p:cNvPicPr>
            <a:picLocks noChangeAspect="1"/>
          </p:cNvPicPr>
          <p:nvPr/>
        </p:nvPicPr>
        <p:blipFill>
          <a:blip r:embed="rId2"/>
          <a:stretch>
            <a:fillRect/>
          </a:stretch>
        </p:blipFill>
        <p:spPr>
          <a:xfrm>
            <a:off x="11117650" y="696191"/>
            <a:ext cx="678872" cy="1018308"/>
          </a:xfrm>
          <a:prstGeom prst="rect">
            <a:avLst/>
          </a:prstGeom>
        </p:spPr>
      </p:pic>
      <p:sp>
        <p:nvSpPr>
          <p:cNvPr id="3" name="Text Placeholder 2"/>
          <p:cNvSpPr>
            <a:spLocks noGrp="1"/>
          </p:cNvSpPr>
          <p:nvPr>
            <p:ph type="body" idx="1"/>
          </p:nvPr>
        </p:nvSpPr>
        <p:spPr>
          <a:xfrm>
            <a:off x="503555" y="696191"/>
            <a:ext cx="11404427" cy="5447645"/>
          </a:xfrm>
        </p:spPr>
        <p:txBody>
          <a:bodyPr/>
          <a:lstStyle/>
          <a:p>
            <a:r>
              <a:rPr lang="en-US" b="1" dirty="0" err="1" smtClean="0"/>
              <a:t>SoftMax</a:t>
            </a:r>
            <a:r>
              <a:rPr lang="en-US" b="1" dirty="0"/>
              <a:t> </a:t>
            </a:r>
            <a:r>
              <a:rPr lang="en-US" dirty="0"/>
              <a:t>– </a:t>
            </a:r>
            <a:r>
              <a:rPr lang="en-US" dirty="0" err="1"/>
              <a:t>Softmax</a:t>
            </a:r>
            <a:r>
              <a:rPr lang="en-US" dirty="0"/>
              <a:t> </a:t>
            </a:r>
            <a:r>
              <a:rPr lang="en-US" dirty="0" smtClean="0"/>
              <a:t>Activation Function </a:t>
            </a:r>
            <a:r>
              <a:rPr lang="en-US" dirty="0"/>
              <a:t>is a popular </a:t>
            </a:r>
            <a:r>
              <a:rPr lang="en-US" dirty="0" smtClean="0"/>
              <a:t>name in Deep Learning</a:t>
            </a:r>
          </a:p>
          <a:p>
            <a:r>
              <a:rPr lang="en-US" dirty="0"/>
              <a:t> </a:t>
            </a:r>
            <a:r>
              <a:rPr lang="en-US" dirty="0" smtClean="0"/>
              <a:t>                   Usually </a:t>
            </a:r>
            <a:r>
              <a:rPr lang="en-US" dirty="0"/>
              <a:t>placed as the last layer in the deep learning </a:t>
            </a:r>
            <a:r>
              <a:rPr lang="en-US" dirty="0" smtClean="0"/>
              <a:t>model</a:t>
            </a:r>
          </a:p>
          <a:p>
            <a:r>
              <a:rPr lang="en-US" dirty="0"/>
              <a:t>                    </a:t>
            </a:r>
            <a:r>
              <a:rPr lang="en-US" dirty="0" smtClean="0"/>
              <a:t>It </a:t>
            </a:r>
            <a:r>
              <a:rPr lang="en-US" b="1" dirty="0" smtClean="0"/>
              <a:t>normalizes </a:t>
            </a:r>
            <a:r>
              <a:rPr lang="en-US" dirty="0"/>
              <a:t>the </a:t>
            </a:r>
            <a:r>
              <a:rPr lang="en-US" b="1" dirty="0"/>
              <a:t>output of a network </a:t>
            </a:r>
            <a:r>
              <a:rPr lang="en-US" dirty="0"/>
              <a:t>to a probability distribution over predicted output classes</a:t>
            </a:r>
            <a:endParaRPr lang="en-US" dirty="0" smtClean="0"/>
          </a:p>
          <a:p>
            <a:r>
              <a:rPr lang="en-US" dirty="0"/>
              <a:t> </a:t>
            </a:r>
            <a:r>
              <a:rPr lang="en-US" dirty="0" smtClean="0"/>
              <a:t>                  The </a:t>
            </a:r>
            <a:r>
              <a:rPr lang="en-US" dirty="0" err="1"/>
              <a:t>softmax</a:t>
            </a:r>
            <a:r>
              <a:rPr lang="en-US" dirty="0"/>
              <a:t> function takes as input a vector z of K real </a:t>
            </a:r>
            <a:r>
              <a:rPr lang="en-US" dirty="0" smtClean="0"/>
              <a:t>numbers </a:t>
            </a:r>
          </a:p>
          <a:p>
            <a:r>
              <a:rPr lang="en-US" dirty="0"/>
              <a:t> </a:t>
            </a:r>
            <a:r>
              <a:rPr lang="en-US" dirty="0" smtClean="0"/>
              <a:t>                  Normalizes </a:t>
            </a:r>
            <a:r>
              <a:rPr lang="en-US" dirty="0"/>
              <a:t>it into a probability distribution consisting of K probabilities proportional </a:t>
            </a:r>
            <a:r>
              <a:rPr lang="en-US" dirty="0" smtClean="0"/>
              <a:t>t</a:t>
            </a:r>
          </a:p>
          <a:p>
            <a:r>
              <a:rPr lang="en-US" dirty="0"/>
              <a:t> </a:t>
            </a:r>
            <a:r>
              <a:rPr lang="en-US" dirty="0" smtClean="0"/>
              <a:t>                   to the  exponentials </a:t>
            </a:r>
            <a:r>
              <a:rPr lang="en-US" dirty="0"/>
              <a:t>of the input </a:t>
            </a:r>
            <a:r>
              <a:rPr lang="en-US" dirty="0" smtClean="0"/>
              <a:t>numbers</a:t>
            </a:r>
          </a:p>
          <a:p>
            <a:r>
              <a:rPr lang="en-US" dirty="0"/>
              <a:t>                 </a:t>
            </a:r>
            <a:r>
              <a:rPr lang="en-US" dirty="0" smtClean="0"/>
              <a:t>  </a:t>
            </a:r>
            <a:r>
              <a:rPr lang="en-US" dirty="0"/>
              <a:t>Formally, the standard (unit) </a:t>
            </a:r>
            <a:r>
              <a:rPr lang="en-US" dirty="0" err="1"/>
              <a:t>softmax</a:t>
            </a:r>
            <a:r>
              <a:rPr lang="en-US" dirty="0"/>
              <a:t> function </a:t>
            </a:r>
            <a:r>
              <a:rPr lang="el-GR" dirty="0" smtClean="0"/>
              <a:t>σ</a:t>
            </a:r>
            <a:r>
              <a:rPr lang="en-US" dirty="0" smtClean="0"/>
              <a:t> :R</a:t>
            </a:r>
            <a:r>
              <a:rPr lang="en-US" baseline="30000" dirty="0" smtClean="0"/>
              <a:t>K</a:t>
            </a:r>
            <a:r>
              <a:rPr lang="en-US" dirty="0" smtClean="0"/>
              <a:t> -&gt; (0,1)</a:t>
            </a:r>
            <a:r>
              <a:rPr lang="en-US" baseline="30000" dirty="0" smtClean="0"/>
              <a:t>K</a:t>
            </a:r>
            <a:r>
              <a:rPr lang="en-US" dirty="0" smtClean="0"/>
              <a:t> where K &gt;= 1</a:t>
            </a:r>
          </a:p>
          <a:p>
            <a:r>
              <a:rPr lang="en-US" baseline="30000" dirty="0" smtClean="0"/>
              <a:t>                                                                                                    </a:t>
            </a:r>
            <a:endParaRPr lang="en-US" baseline="30000" dirty="0"/>
          </a:p>
          <a:p>
            <a:r>
              <a:rPr lang="en-US" dirty="0" smtClean="0"/>
              <a:t>                                                    K</a:t>
            </a:r>
          </a:p>
          <a:p>
            <a:r>
              <a:rPr lang="en-US" dirty="0"/>
              <a:t> </a:t>
            </a:r>
            <a:r>
              <a:rPr lang="en-US" dirty="0" smtClean="0"/>
              <a:t>                                  (z)</a:t>
            </a:r>
            <a:r>
              <a:rPr lang="en-US" baseline="-25000" dirty="0" err="1" smtClean="0"/>
              <a:t>i</a:t>
            </a:r>
            <a:r>
              <a:rPr lang="en-US" dirty="0" smtClean="0"/>
              <a:t> </a:t>
            </a:r>
            <a:r>
              <a:rPr lang="en-US" dirty="0"/>
              <a:t>= </a:t>
            </a:r>
            <a:r>
              <a:rPr lang="en-US" dirty="0" smtClean="0"/>
              <a:t>e</a:t>
            </a:r>
            <a:r>
              <a:rPr lang="en-US" baseline="30000" dirty="0" smtClean="0"/>
              <a:t>zi </a:t>
            </a:r>
            <a:r>
              <a:rPr lang="en-US" dirty="0" smtClean="0"/>
              <a:t>/ </a:t>
            </a:r>
            <a:r>
              <a:rPr lang="el-GR" dirty="0" smtClean="0"/>
              <a:t>Σ</a:t>
            </a:r>
            <a:r>
              <a:rPr lang="en-US" dirty="0"/>
              <a:t> </a:t>
            </a:r>
            <a:r>
              <a:rPr lang="en-US" dirty="0" err="1" smtClean="0"/>
              <a:t>e</a:t>
            </a:r>
            <a:r>
              <a:rPr lang="en-US" baseline="30000" dirty="0" err="1" smtClean="0"/>
              <a:t>zj</a:t>
            </a:r>
            <a:r>
              <a:rPr lang="en-US" baseline="30000" dirty="0" smtClean="0"/>
              <a:t>  </a:t>
            </a:r>
            <a:r>
              <a:rPr lang="en-US" dirty="0" smtClean="0"/>
              <a:t> for </a:t>
            </a:r>
            <a:r>
              <a:rPr lang="en-US" dirty="0" err="1" smtClean="0"/>
              <a:t>i</a:t>
            </a:r>
            <a:r>
              <a:rPr lang="en-US" dirty="0" smtClean="0"/>
              <a:t>=1,2,…K  and z= (z</a:t>
            </a:r>
            <a:r>
              <a:rPr lang="en-US" baseline="-25000" dirty="0" smtClean="0"/>
              <a:t>1,</a:t>
            </a:r>
            <a:r>
              <a:rPr lang="en-US" dirty="0" smtClean="0"/>
              <a:t> z</a:t>
            </a:r>
            <a:r>
              <a:rPr lang="en-US" baseline="-25000" dirty="0" smtClean="0"/>
              <a:t>2</a:t>
            </a:r>
            <a:r>
              <a:rPr lang="en-US" dirty="0" smtClean="0"/>
              <a:t> ,….</a:t>
            </a:r>
            <a:r>
              <a:rPr lang="en-US" dirty="0" err="1" smtClean="0"/>
              <a:t>z</a:t>
            </a:r>
            <a:r>
              <a:rPr lang="en-US" baseline="-25000" dirty="0" err="1" smtClean="0"/>
              <a:t>k</a:t>
            </a:r>
            <a:r>
              <a:rPr lang="en-US" dirty="0" smtClean="0"/>
              <a:t>)  </a:t>
            </a:r>
            <a:r>
              <a:rPr lang="el-GR" dirty="0" smtClean="0"/>
              <a:t>ε</a:t>
            </a:r>
            <a:r>
              <a:rPr lang="en-US" dirty="0" smtClean="0"/>
              <a:t> </a:t>
            </a:r>
            <a:r>
              <a:rPr lang="en-US" dirty="0" err="1" smtClean="0"/>
              <a:t>R</a:t>
            </a:r>
            <a:r>
              <a:rPr lang="en-US" baseline="30000" dirty="0" err="1" smtClean="0"/>
              <a:t>k</a:t>
            </a:r>
            <a:endParaRPr lang="en-US" baseline="30000" dirty="0" smtClean="0"/>
          </a:p>
          <a:p>
            <a:r>
              <a:rPr lang="en-US" baseline="30000" dirty="0" smtClean="0"/>
              <a:t> </a:t>
            </a:r>
            <a:r>
              <a:rPr lang="en-US" dirty="0" smtClean="0"/>
              <a:t>                                               j=1</a:t>
            </a:r>
          </a:p>
          <a:p>
            <a:r>
              <a:rPr lang="en-US" dirty="0"/>
              <a:t> </a:t>
            </a:r>
            <a:endParaRPr lang="en-US" dirty="0" smtClean="0"/>
          </a:p>
          <a:p>
            <a:r>
              <a:rPr lang="en-US" b="1" dirty="0"/>
              <a:t>Word Embedding </a:t>
            </a:r>
            <a:r>
              <a:rPr lang="en-US" dirty="0"/>
              <a:t>is an approach for representing words and </a:t>
            </a:r>
            <a:r>
              <a:rPr lang="en-US" dirty="0" smtClean="0"/>
              <a:t>documents</a:t>
            </a:r>
          </a:p>
          <a:p>
            <a:r>
              <a:rPr lang="en-US" dirty="0"/>
              <a:t> </a:t>
            </a:r>
            <a:r>
              <a:rPr lang="en-US" dirty="0" smtClean="0"/>
              <a:t>                                </a:t>
            </a:r>
            <a:r>
              <a:rPr lang="en-US" b="1" dirty="0"/>
              <a:t>Word Embedding </a:t>
            </a:r>
            <a:r>
              <a:rPr lang="en-US" dirty="0"/>
              <a:t>or Word Vector is a </a:t>
            </a:r>
            <a:r>
              <a:rPr lang="en-US" b="1" dirty="0"/>
              <a:t>numeric vector input</a:t>
            </a:r>
            <a:r>
              <a:rPr lang="en-US" dirty="0"/>
              <a:t> that </a:t>
            </a:r>
            <a:r>
              <a:rPr lang="en-US" b="1" dirty="0"/>
              <a:t>represents a word in a </a:t>
            </a:r>
            <a:r>
              <a:rPr lang="en-US" b="1" dirty="0" smtClean="0"/>
              <a:t>lower-  </a:t>
            </a:r>
          </a:p>
          <a:p>
            <a:r>
              <a:rPr lang="en-US" b="1" dirty="0"/>
              <a:t> </a:t>
            </a:r>
            <a:r>
              <a:rPr lang="en-US" b="1" dirty="0" smtClean="0"/>
              <a:t>                                 dimensional space</a:t>
            </a:r>
            <a:endParaRPr lang="en-US" dirty="0"/>
          </a:p>
          <a:p>
            <a:r>
              <a:rPr lang="en-US" dirty="0" smtClean="0"/>
              <a:t>                                  </a:t>
            </a:r>
            <a:r>
              <a:rPr lang="en-US" dirty="0"/>
              <a:t>It </a:t>
            </a:r>
            <a:r>
              <a:rPr lang="en-US" b="1" dirty="0"/>
              <a:t>allows words </a:t>
            </a:r>
            <a:r>
              <a:rPr lang="en-US" dirty="0"/>
              <a:t>with </a:t>
            </a:r>
            <a:r>
              <a:rPr lang="en-US" b="1" dirty="0"/>
              <a:t>similar meanings </a:t>
            </a:r>
            <a:r>
              <a:rPr lang="en-US" dirty="0"/>
              <a:t>to have a </a:t>
            </a:r>
            <a:r>
              <a:rPr lang="en-US" b="1" dirty="0"/>
              <a:t>similar </a:t>
            </a:r>
            <a:r>
              <a:rPr lang="en-US" b="1" dirty="0" smtClean="0"/>
              <a:t>representation </a:t>
            </a:r>
          </a:p>
          <a:p>
            <a:r>
              <a:rPr lang="en-US" b="1" dirty="0"/>
              <a:t>  Need for Word Embedding?</a:t>
            </a:r>
          </a:p>
          <a:p>
            <a:r>
              <a:rPr lang="en-US" dirty="0" smtClean="0"/>
              <a:t>            To </a:t>
            </a:r>
            <a:r>
              <a:rPr lang="en-US" dirty="0"/>
              <a:t>reduce dimensionality</a:t>
            </a:r>
          </a:p>
          <a:p>
            <a:r>
              <a:rPr lang="en-US" dirty="0" smtClean="0"/>
              <a:t>            To </a:t>
            </a:r>
            <a:r>
              <a:rPr lang="en-US" dirty="0"/>
              <a:t>use a word to predict the words around </a:t>
            </a:r>
            <a:r>
              <a:rPr lang="en-US" dirty="0" smtClean="0"/>
              <a:t>it</a:t>
            </a:r>
            <a:endParaRPr lang="en-US" dirty="0"/>
          </a:p>
          <a:p>
            <a:r>
              <a:rPr lang="en-US" dirty="0"/>
              <a:t> </a:t>
            </a:r>
            <a:r>
              <a:rPr lang="en-US" dirty="0" smtClean="0"/>
              <a:t>           Inter-word </a:t>
            </a:r>
            <a:r>
              <a:rPr lang="en-US" dirty="0"/>
              <a:t>semantics must be </a:t>
            </a:r>
            <a:r>
              <a:rPr lang="en-US" dirty="0" smtClean="0"/>
              <a:t>captured</a:t>
            </a:r>
            <a:endParaRPr lang="en-IN" dirty="0"/>
          </a:p>
        </p:txBody>
      </p:sp>
    </p:spTree>
    <p:extLst>
      <p:ext uri="{BB962C8B-B14F-4D97-AF65-F5344CB8AC3E}">
        <p14:creationId xmlns:p14="http://schemas.microsoft.com/office/powerpoint/2010/main" val="3707859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73" y="175460"/>
            <a:ext cx="9063989" cy="492443"/>
          </a:xfrm>
        </p:spPr>
        <p:txBody>
          <a:bodyPr/>
          <a:lstStyle/>
          <a:p>
            <a:r>
              <a:rPr lang="en-US" dirty="0" smtClean="0"/>
              <a:t>                                                              </a:t>
            </a:r>
            <a:r>
              <a:rPr lang="en-US" sz="3200" dirty="0" smtClean="0"/>
              <a:t>Basic Concepts </a:t>
            </a:r>
            <a:endParaRPr lang="en-IN" sz="3200" dirty="0"/>
          </a:p>
        </p:txBody>
      </p:sp>
      <p:sp>
        <p:nvSpPr>
          <p:cNvPr id="3" name="Text Placeholder 2"/>
          <p:cNvSpPr>
            <a:spLocks noGrp="1"/>
          </p:cNvSpPr>
          <p:nvPr>
            <p:ph type="body" idx="1"/>
          </p:nvPr>
        </p:nvSpPr>
        <p:spPr>
          <a:xfrm>
            <a:off x="503556" y="909659"/>
            <a:ext cx="11373254" cy="1384995"/>
          </a:xfrm>
        </p:spPr>
        <p:txBody>
          <a:bodyPr/>
          <a:lstStyle/>
          <a:p>
            <a:r>
              <a:rPr lang="en-US" b="1" dirty="0"/>
              <a:t>Layer Normalization </a:t>
            </a:r>
            <a:r>
              <a:rPr lang="en-US" dirty="0"/>
              <a:t>directly </a:t>
            </a:r>
            <a:r>
              <a:rPr lang="en-US" b="1" dirty="0"/>
              <a:t>estimates the normalization statistics </a:t>
            </a:r>
            <a:r>
              <a:rPr lang="en-US" dirty="0"/>
              <a:t>from the </a:t>
            </a:r>
            <a:r>
              <a:rPr lang="en-US" b="1" dirty="0"/>
              <a:t>summed inputs to the neurons </a:t>
            </a:r>
            <a:endParaRPr lang="en-US" b="1" dirty="0" smtClean="0"/>
          </a:p>
          <a:p>
            <a:r>
              <a:rPr lang="en-US" b="1" dirty="0" smtClean="0"/>
              <a:t>within </a:t>
            </a:r>
            <a:r>
              <a:rPr lang="en-US" b="1" dirty="0"/>
              <a:t>a hidden layer</a:t>
            </a:r>
            <a:r>
              <a:rPr lang="en-US" dirty="0"/>
              <a:t> so the </a:t>
            </a:r>
            <a:r>
              <a:rPr lang="en-US" b="1" dirty="0"/>
              <a:t>normalization does not introduce any new dependencies between training </a:t>
            </a:r>
            <a:r>
              <a:rPr lang="en-US" b="1" dirty="0" smtClean="0"/>
              <a:t>cases </a:t>
            </a:r>
          </a:p>
          <a:p>
            <a:endParaRPr lang="en-US" dirty="0"/>
          </a:p>
          <a:p>
            <a:r>
              <a:rPr lang="en-US" b="1" dirty="0" smtClean="0"/>
              <a:t>Add&amp; </a:t>
            </a:r>
            <a:r>
              <a:rPr lang="en-US" b="1" dirty="0"/>
              <a:t>Norm </a:t>
            </a:r>
            <a:r>
              <a:rPr lang="en-US" dirty="0"/>
              <a:t>-</a:t>
            </a:r>
            <a:r>
              <a:rPr lang="en-US" dirty="0" smtClean="0"/>
              <a:t>This </a:t>
            </a:r>
            <a:r>
              <a:rPr lang="en-US" b="1" dirty="0" smtClean="0"/>
              <a:t>adds </a:t>
            </a:r>
            <a:r>
              <a:rPr lang="en-US" b="1" dirty="0"/>
              <a:t>the residual </a:t>
            </a:r>
            <a:r>
              <a:rPr lang="en-US" b="1" dirty="0" smtClean="0"/>
              <a:t>connection </a:t>
            </a:r>
            <a:r>
              <a:rPr lang="en-US" dirty="0" smtClean="0"/>
              <a:t>for each neural </a:t>
            </a:r>
            <a:r>
              <a:rPr lang="en-US" b="1" dirty="0" smtClean="0"/>
              <a:t>network </a:t>
            </a:r>
            <a:r>
              <a:rPr lang="en-US" b="1" dirty="0"/>
              <a:t>l</a:t>
            </a:r>
            <a:r>
              <a:rPr lang="en-US" b="1" dirty="0" smtClean="0"/>
              <a:t>ayer  </a:t>
            </a:r>
            <a:r>
              <a:rPr lang="en-US" dirty="0"/>
              <a:t>and </a:t>
            </a:r>
            <a:r>
              <a:rPr lang="en-US" b="1" dirty="0" smtClean="0"/>
              <a:t>applies layer normalization</a:t>
            </a:r>
          </a:p>
          <a:p>
            <a:r>
              <a:rPr lang="en-US" dirty="0"/>
              <a:t> </a:t>
            </a:r>
            <a:r>
              <a:rPr lang="en-US" dirty="0" smtClean="0"/>
              <a:t>                       The </a:t>
            </a:r>
            <a:r>
              <a:rPr lang="en-US" dirty="0"/>
              <a:t>Transformer model utilizes " Add &amp; Norm " blocks to facilitate efficient training</a:t>
            </a:r>
            <a:endParaRPr lang="en-IN" dirty="0"/>
          </a:p>
        </p:txBody>
      </p:sp>
      <p:pic>
        <p:nvPicPr>
          <p:cNvPr id="4" name="Picture 3"/>
          <p:cNvPicPr>
            <a:picLocks noChangeAspect="1"/>
          </p:cNvPicPr>
          <p:nvPr/>
        </p:nvPicPr>
        <p:blipFill>
          <a:blip r:embed="rId2"/>
          <a:stretch>
            <a:fillRect/>
          </a:stretch>
        </p:blipFill>
        <p:spPr>
          <a:xfrm>
            <a:off x="10901044" y="909659"/>
            <a:ext cx="678872" cy="1018308"/>
          </a:xfrm>
          <a:prstGeom prst="rect">
            <a:avLst/>
          </a:prstGeom>
        </p:spPr>
      </p:pic>
      <p:pic>
        <p:nvPicPr>
          <p:cNvPr id="8" name="Picture 7"/>
          <p:cNvPicPr>
            <a:picLocks noChangeAspect="1"/>
          </p:cNvPicPr>
          <p:nvPr/>
        </p:nvPicPr>
        <p:blipFill>
          <a:blip r:embed="rId3"/>
          <a:stretch>
            <a:fillRect/>
          </a:stretch>
        </p:blipFill>
        <p:spPr>
          <a:xfrm>
            <a:off x="2951019" y="2536410"/>
            <a:ext cx="6362606" cy="4009863"/>
          </a:xfrm>
          <a:prstGeom prst="rect">
            <a:avLst/>
          </a:prstGeom>
        </p:spPr>
      </p:pic>
    </p:spTree>
    <p:extLst>
      <p:ext uri="{BB962C8B-B14F-4D97-AF65-F5344CB8AC3E}">
        <p14:creationId xmlns:p14="http://schemas.microsoft.com/office/powerpoint/2010/main" val="3492005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8493"/>
          </a:xfrm>
        </p:spPr>
        <p:txBody>
          <a:bodyPr>
            <a:noAutofit/>
          </a:bodyPr>
          <a:lstStyle/>
          <a:p>
            <a:pPr algn="ctr"/>
            <a:r>
              <a:rPr lang="en-GB" sz="3400" dirty="0"/>
              <a:t>What is Attention and Self Attention?</a:t>
            </a:r>
            <a:endParaRPr lang="en-IN" sz="3400" dirty="0"/>
          </a:p>
        </p:txBody>
      </p:sp>
      <p:sp>
        <p:nvSpPr>
          <p:cNvPr id="3" name="Content Placeholder 2"/>
          <p:cNvSpPr>
            <a:spLocks noGrp="1"/>
          </p:cNvSpPr>
          <p:nvPr>
            <p:ph idx="1"/>
          </p:nvPr>
        </p:nvSpPr>
        <p:spPr>
          <a:xfrm>
            <a:off x="519545" y="893617"/>
            <a:ext cx="11405755" cy="5200219"/>
          </a:xfrm>
        </p:spPr>
        <p:txBody>
          <a:bodyPr>
            <a:normAutofit fontScale="77500" lnSpcReduction="20000"/>
          </a:bodyPr>
          <a:lstStyle/>
          <a:p>
            <a:pPr marL="0" indent="0">
              <a:buNone/>
            </a:pPr>
            <a:r>
              <a:rPr lang="en-GB" sz="2533" b="1" dirty="0">
                <a:solidFill>
                  <a:srgbClr val="222222"/>
                </a:solidFill>
                <a:latin typeface="Calibri" panose="020F0502020204030204" pitchFamily="34" charset="0"/>
                <a:cs typeface="Calibri" panose="020F0502020204030204" pitchFamily="34" charset="0"/>
              </a:rPr>
              <a:t>Attention</a:t>
            </a:r>
          </a:p>
          <a:p>
            <a:r>
              <a:rPr lang="en-GB" sz="2533" dirty="0">
                <a:solidFill>
                  <a:srgbClr val="222222"/>
                </a:solidFill>
                <a:cs typeface="Calibri" panose="020F0502020204030204" pitchFamily="34" charset="0"/>
              </a:rPr>
              <a:t>In </a:t>
            </a:r>
            <a:r>
              <a:rPr lang="en-GB" sz="2533" b="1" dirty="0">
                <a:solidFill>
                  <a:srgbClr val="222222"/>
                </a:solidFill>
                <a:cs typeface="Calibri" panose="020F0502020204030204" pitchFamily="34" charset="0"/>
              </a:rPr>
              <a:t>psychology</a:t>
            </a:r>
            <a:r>
              <a:rPr lang="en-GB" sz="2533" dirty="0">
                <a:solidFill>
                  <a:srgbClr val="222222"/>
                </a:solidFill>
                <a:cs typeface="Calibri" panose="020F0502020204030204" pitchFamily="34" charset="0"/>
              </a:rPr>
              <a:t>, </a:t>
            </a:r>
            <a:r>
              <a:rPr lang="en-GB" sz="2533" b="1" dirty="0">
                <a:solidFill>
                  <a:srgbClr val="222222"/>
                </a:solidFill>
                <a:cs typeface="Calibri" panose="020F0502020204030204" pitchFamily="34" charset="0"/>
              </a:rPr>
              <a:t>attention</a:t>
            </a:r>
            <a:r>
              <a:rPr lang="en-GB" sz="2533" dirty="0">
                <a:solidFill>
                  <a:srgbClr val="222222"/>
                </a:solidFill>
                <a:cs typeface="Calibri" panose="020F0502020204030204" pitchFamily="34" charset="0"/>
              </a:rPr>
              <a:t> is the </a:t>
            </a:r>
            <a:r>
              <a:rPr lang="en-GB" sz="2533" b="1" dirty="0">
                <a:solidFill>
                  <a:srgbClr val="222222"/>
                </a:solidFill>
                <a:cs typeface="Calibri" panose="020F0502020204030204" pitchFamily="34" charset="0"/>
              </a:rPr>
              <a:t>cognitive process of selectively concentrating </a:t>
            </a:r>
            <a:r>
              <a:rPr lang="en-GB" sz="2533" dirty="0">
                <a:solidFill>
                  <a:srgbClr val="222222"/>
                </a:solidFill>
                <a:cs typeface="Calibri" panose="020F0502020204030204" pitchFamily="34" charset="0"/>
              </a:rPr>
              <a:t>on one or a few things while ignoring others</a:t>
            </a:r>
          </a:p>
          <a:p>
            <a:r>
              <a:rPr lang="en-GB" sz="2533" dirty="0"/>
              <a:t>A </a:t>
            </a:r>
            <a:r>
              <a:rPr lang="en-GB" sz="2533" b="1" dirty="0"/>
              <a:t>neural network </a:t>
            </a:r>
            <a:r>
              <a:rPr lang="en-GB" sz="2533" dirty="0"/>
              <a:t>is considered to be an </a:t>
            </a:r>
            <a:r>
              <a:rPr lang="en-GB" sz="2533" b="1" dirty="0"/>
              <a:t>effort to mimic human brain actions in a simplified manner</a:t>
            </a:r>
          </a:p>
          <a:p>
            <a:r>
              <a:rPr lang="en-GB" sz="2533" b="1" dirty="0"/>
              <a:t>Attention Mechanism </a:t>
            </a:r>
            <a:r>
              <a:rPr lang="en-GB" sz="2533" dirty="0"/>
              <a:t>is also an </a:t>
            </a:r>
            <a:r>
              <a:rPr lang="en-GB" sz="2533" b="1" dirty="0"/>
              <a:t>attempt to implement the same action of selectively concentrating on a few relevant things, while ignoring others in deep neural networks</a:t>
            </a:r>
          </a:p>
          <a:p>
            <a:r>
              <a:rPr lang="en-GB" sz="2533" dirty="0"/>
              <a:t>. The main </a:t>
            </a:r>
            <a:r>
              <a:rPr lang="en-GB" sz="2533" b="1" dirty="0"/>
              <a:t>idea behind attention </a:t>
            </a:r>
            <a:r>
              <a:rPr lang="en-GB" sz="2533" dirty="0"/>
              <a:t>technique is that it </a:t>
            </a:r>
            <a:r>
              <a:rPr lang="en-GB" sz="2533" b="1" dirty="0"/>
              <a:t>allows the decoder to "look back” at the complete input and extracts significant information that is useful in decoding</a:t>
            </a:r>
          </a:p>
          <a:p>
            <a:pPr marL="0" indent="0">
              <a:buNone/>
            </a:pPr>
            <a:endParaRPr lang="en-GB" sz="2533" dirty="0"/>
          </a:p>
          <a:p>
            <a:pPr marL="0" indent="0">
              <a:buNone/>
            </a:pPr>
            <a:r>
              <a:rPr lang="en-GB" sz="2533" b="1" dirty="0"/>
              <a:t>Self Attention</a:t>
            </a:r>
          </a:p>
          <a:p>
            <a:r>
              <a:rPr lang="en-GB" sz="2533" dirty="0"/>
              <a:t>Let us take the example of a sentence as stated below</a:t>
            </a:r>
          </a:p>
          <a:p>
            <a:pPr marL="0" indent="0">
              <a:buNone/>
            </a:pPr>
            <a:r>
              <a:rPr lang="en-GB" sz="2533" dirty="0"/>
              <a:t>   </a:t>
            </a:r>
            <a:r>
              <a:rPr lang="en-GB" sz="2533" b="1" dirty="0" err="1"/>
              <a:t>Pandava</a:t>
            </a:r>
            <a:r>
              <a:rPr lang="en-GB" sz="2533" b="1" dirty="0"/>
              <a:t> brothers and </a:t>
            </a:r>
            <a:r>
              <a:rPr lang="en-GB" sz="2533" b="1" dirty="0" err="1"/>
              <a:t>Kunthi</a:t>
            </a:r>
            <a:r>
              <a:rPr lang="en-GB" sz="2533" b="1" dirty="0"/>
              <a:t> </a:t>
            </a:r>
            <a:r>
              <a:rPr lang="en-GB" sz="2533" dirty="0"/>
              <a:t>went to the </a:t>
            </a:r>
            <a:r>
              <a:rPr lang="en-GB" sz="2533" b="1" dirty="0"/>
              <a:t>forest</a:t>
            </a:r>
            <a:r>
              <a:rPr lang="en-GB" sz="2533" dirty="0"/>
              <a:t> , and </a:t>
            </a:r>
            <a:r>
              <a:rPr lang="en-GB" sz="2533" b="1" dirty="0"/>
              <a:t>they</a:t>
            </a:r>
            <a:r>
              <a:rPr lang="en-GB" sz="2533" dirty="0"/>
              <a:t> stayed </a:t>
            </a:r>
            <a:r>
              <a:rPr lang="en-GB" sz="2533" b="1" dirty="0"/>
              <a:t>there</a:t>
            </a:r>
            <a:r>
              <a:rPr lang="en-GB" sz="2533" dirty="0"/>
              <a:t> for nearly 14 years </a:t>
            </a:r>
          </a:p>
          <a:p>
            <a:r>
              <a:rPr lang="en-GB" sz="2533" dirty="0"/>
              <a:t>As a human being we can infer </a:t>
            </a:r>
            <a:r>
              <a:rPr lang="en-GB" sz="2533" dirty="0" err="1"/>
              <a:t>Pandava</a:t>
            </a:r>
            <a:r>
              <a:rPr lang="en-GB" sz="2533" dirty="0"/>
              <a:t> brothers and </a:t>
            </a:r>
            <a:r>
              <a:rPr lang="en-GB" sz="2533" dirty="0" err="1"/>
              <a:t>Kunthi</a:t>
            </a:r>
            <a:r>
              <a:rPr lang="en-GB" sz="2533" dirty="0"/>
              <a:t> as </a:t>
            </a:r>
            <a:r>
              <a:rPr lang="en-GB" sz="2533" b="1" dirty="0"/>
              <a:t>they</a:t>
            </a:r>
            <a:r>
              <a:rPr lang="en-GB" sz="2533" dirty="0"/>
              <a:t>  and </a:t>
            </a:r>
            <a:r>
              <a:rPr lang="en-GB" sz="2533" b="1" dirty="0"/>
              <a:t>there</a:t>
            </a:r>
            <a:r>
              <a:rPr lang="en-GB" sz="2533" dirty="0"/>
              <a:t> as </a:t>
            </a:r>
            <a:r>
              <a:rPr lang="en-GB" sz="2533" b="1" dirty="0"/>
              <a:t>forest</a:t>
            </a:r>
            <a:r>
              <a:rPr lang="en-GB" sz="2533" dirty="0"/>
              <a:t> but the computing systems cannot do</a:t>
            </a:r>
          </a:p>
          <a:p>
            <a:r>
              <a:rPr lang="en-GB" sz="2533" dirty="0"/>
              <a:t>In 2017, the paper entitled “ Attention is all that matters” by </a:t>
            </a:r>
            <a:r>
              <a:rPr lang="en-GB" sz="2533" dirty="0" err="1"/>
              <a:t>Vaswani</a:t>
            </a:r>
            <a:r>
              <a:rPr lang="en-GB" sz="2533" dirty="0"/>
              <a:t> et al., brought the concept of</a:t>
            </a:r>
          </a:p>
          <a:p>
            <a:pPr marL="0" indent="0">
              <a:buNone/>
            </a:pPr>
            <a:r>
              <a:rPr lang="en-GB" sz="2533" dirty="0"/>
              <a:t>   Self Attention to address this issue</a:t>
            </a:r>
            <a:endParaRPr lang="en-IN" sz="2533" dirty="0"/>
          </a:p>
        </p:txBody>
      </p:sp>
      <p:pic>
        <p:nvPicPr>
          <p:cNvPr id="4" name="Picture 3"/>
          <p:cNvPicPr>
            <a:picLocks noChangeAspect="1"/>
          </p:cNvPicPr>
          <p:nvPr/>
        </p:nvPicPr>
        <p:blipFill>
          <a:blip r:embed="rId2"/>
          <a:stretch>
            <a:fillRect/>
          </a:stretch>
        </p:blipFill>
        <p:spPr>
          <a:xfrm>
            <a:off x="10962409" y="105431"/>
            <a:ext cx="710046" cy="1071768"/>
          </a:xfrm>
          <a:prstGeom prst="rect">
            <a:avLst/>
          </a:prstGeom>
        </p:spPr>
      </p:pic>
    </p:spTree>
    <p:extLst>
      <p:ext uri="{BB962C8B-B14F-4D97-AF65-F5344CB8AC3E}">
        <p14:creationId xmlns:p14="http://schemas.microsoft.com/office/powerpoint/2010/main" val="3953573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55" y="175460"/>
            <a:ext cx="9063989" cy="492443"/>
          </a:xfrm>
        </p:spPr>
        <p:txBody>
          <a:bodyPr/>
          <a:lstStyle/>
          <a:p>
            <a:pPr algn="ctr"/>
            <a:r>
              <a:rPr lang="en-US" dirty="0" smtClean="0"/>
              <a:t> </a:t>
            </a:r>
            <a:r>
              <a:rPr lang="en-US" sz="3200" dirty="0" smtClean="0"/>
              <a:t>Example of Attention</a:t>
            </a:r>
            <a:endParaRPr lang="en-IN" sz="3200" dirty="0"/>
          </a:p>
        </p:txBody>
      </p:sp>
      <p:pic>
        <p:nvPicPr>
          <p:cNvPr id="4" name="Picture 3"/>
          <p:cNvPicPr>
            <a:picLocks noChangeAspect="1"/>
          </p:cNvPicPr>
          <p:nvPr/>
        </p:nvPicPr>
        <p:blipFill>
          <a:blip r:embed="rId2"/>
          <a:stretch>
            <a:fillRect/>
          </a:stretch>
        </p:blipFill>
        <p:spPr>
          <a:xfrm>
            <a:off x="2254827" y="1413164"/>
            <a:ext cx="5925826" cy="2926334"/>
          </a:xfrm>
          <a:prstGeom prst="rect">
            <a:avLst/>
          </a:prstGeom>
        </p:spPr>
      </p:pic>
      <p:sp>
        <p:nvSpPr>
          <p:cNvPr id="3" name="Text Placeholder 2"/>
          <p:cNvSpPr>
            <a:spLocks noGrp="1"/>
          </p:cNvSpPr>
          <p:nvPr>
            <p:ph type="body" idx="1"/>
          </p:nvPr>
        </p:nvSpPr>
        <p:spPr>
          <a:xfrm>
            <a:off x="763327" y="4852554"/>
            <a:ext cx="11103090" cy="1107996"/>
          </a:xfrm>
        </p:spPr>
        <p:txBody>
          <a:bodyPr/>
          <a:lstStyle/>
          <a:p>
            <a:r>
              <a:rPr lang="en-US" dirty="0"/>
              <a:t>Dark colors represent higher attention </a:t>
            </a:r>
          </a:p>
          <a:p>
            <a:r>
              <a:rPr lang="en-US" dirty="0"/>
              <a:t>To enable it to handle more nuances about the intent and semantics of the sentence, Transformers include multiple attention scores for each word</a:t>
            </a:r>
          </a:p>
          <a:p>
            <a:endParaRPr lang="en-IN" dirty="0"/>
          </a:p>
        </p:txBody>
      </p:sp>
      <p:pic>
        <p:nvPicPr>
          <p:cNvPr id="5" name="Picture 4"/>
          <p:cNvPicPr>
            <a:picLocks noChangeAspect="1"/>
          </p:cNvPicPr>
          <p:nvPr/>
        </p:nvPicPr>
        <p:blipFill>
          <a:blip r:embed="rId3"/>
          <a:stretch>
            <a:fillRect/>
          </a:stretch>
        </p:blipFill>
        <p:spPr>
          <a:xfrm>
            <a:off x="10613210" y="627288"/>
            <a:ext cx="723271" cy="869004"/>
          </a:xfrm>
          <a:prstGeom prst="rect">
            <a:avLst/>
          </a:prstGeom>
        </p:spPr>
      </p:pic>
    </p:spTree>
    <p:extLst>
      <p:ext uri="{BB962C8B-B14F-4D97-AF65-F5344CB8AC3E}">
        <p14:creationId xmlns:p14="http://schemas.microsoft.com/office/powerpoint/2010/main" val="1706331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cxnSp>
        <p:nvCxnSpPr>
          <p:cNvPr id="317" name="Google Shape;317;p46"/>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318" name="Google Shape;318;p46"/>
          <p:cNvSpPr txBox="1">
            <a:spLocks noGrp="1"/>
          </p:cNvSpPr>
          <p:nvPr>
            <p:ph type="body" idx="1"/>
          </p:nvPr>
        </p:nvSpPr>
        <p:spPr>
          <a:xfrm>
            <a:off x="430800" y="1417933"/>
            <a:ext cx="6818800" cy="4941303"/>
          </a:xfrm>
          <a:prstGeom prst="rect">
            <a:avLst/>
          </a:prstGeom>
          <a:noFill/>
          <a:ln>
            <a:noFill/>
          </a:ln>
        </p:spPr>
        <p:txBody>
          <a:bodyPr spcFirstLastPara="1" wrap="square" lIns="91433" tIns="45700" rIns="91433" bIns="45700" anchor="t" anchorCtr="0">
            <a:normAutofit/>
          </a:bodyPr>
          <a:lstStyle/>
          <a:p>
            <a:pPr marL="457189" indent="-338658">
              <a:lnSpc>
                <a:spcPct val="140000"/>
              </a:lnSpc>
              <a:spcBef>
                <a:spcPts val="0"/>
              </a:spcBef>
              <a:buClr>
                <a:schemeClr val="dk1"/>
              </a:buClr>
              <a:buSzPts val="1400"/>
              <a:buFont typeface="DM Sans"/>
              <a:buChar char="►"/>
            </a:pPr>
            <a:r>
              <a:rPr lang="en" sz="1867" dirty="0">
                <a:solidFill>
                  <a:schemeClr val="dk1"/>
                </a:solidFill>
                <a:latin typeface="DM Sans"/>
                <a:ea typeface="DM Sans"/>
                <a:cs typeface="DM Sans"/>
                <a:sym typeface="DM Sans"/>
              </a:rPr>
              <a:t>Allows to “focus attention” on </a:t>
            </a:r>
            <a:r>
              <a:rPr lang="en" sz="1867" dirty="0">
                <a:solidFill>
                  <a:schemeClr val="dk1"/>
                </a:solidFill>
                <a:latin typeface="Calibri Light" panose="020F0302020204030204" pitchFamily="34" charset="0"/>
                <a:ea typeface="DM Sans"/>
                <a:cs typeface="Calibri Light" panose="020F0302020204030204" pitchFamily="34" charset="0"/>
                <a:sym typeface="DM Sans"/>
              </a:rPr>
              <a:t>particular</a:t>
            </a:r>
            <a:r>
              <a:rPr lang="en" sz="1867" dirty="0">
                <a:solidFill>
                  <a:schemeClr val="dk1"/>
                </a:solidFill>
                <a:latin typeface="DM Sans"/>
                <a:ea typeface="DM Sans"/>
                <a:cs typeface="DM Sans"/>
                <a:sym typeface="DM Sans"/>
              </a:rPr>
              <a:t> aspects of the input text</a:t>
            </a:r>
            <a:endParaRPr sz="1867" dirty="0">
              <a:solidFill>
                <a:schemeClr val="dk1"/>
              </a:solidFill>
              <a:latin typeface="DM Sans"/>
              <a:ea typeface="DM Sans"/>
              <a:cs typeface="DM Sans"/>
              <a:sym typeface="DM Sans"/>
            </a:endParaRPr>
          </a:p>
          <a:p>
            <a:pPr marL="457189" indent="-338658">
              <a:lnSpc>
                <a:spcPct val="140000"/>
              </a:lnSpc>
              <a:spcBef>
                <a:spcPts val="0"/>
              </a:spcBef>
              <a:buClr>
                <a:schemeClr val="dk1"/>
              </a:buClr>
              <a:buSzPts val="1400"/>
              <a:buFont typeface="DM Sans"/>
              <a:buChar char="►"/>
            </a:pPr>
            <a:r>
              <a:rPr lang="en" sz="1867" dirty="0">
                <a:solidFill>
                  <a:schemeClr val="dk1"/>
                </a:solidFill>
                <a:latin typeface="DM Sans"/>
                <a:ea typeface="DM Sans"/>
                <a:cs typeface="DM Sans"/>
                <a:sym typeface="DM Sans"/>
              </a:rPr>
              <a:t>Done by using a set of parameters, called "weights," that determine how much attention should be paid to each input at each time step</a:t>
            </a:r>
            <a:endParaRPr sz="1867" dirty="0">
              <a:solidFill>
                <a:schemeClr val="dk1"/>
              </a:solidFill>
              <a:latin typeface="DM Sans"/>
              <a:ea typeface="DM Sans"/>
              <a:cs typeface="DM Sans"/>
              <a:sym typeface="DM Sans"/>
            </a:endParaRPr>
          </a:p>
          <a:p>
            <a:pPr marL="457189" indent="-338658">
              <a:lnSpc>
                <a:spcPct val="140000"/>
              </a:lnSpc>
              <a:spcBef>
                <a:spcPts val="0"/>
              </a:spcBef>
              <a:buClr>
                <a:schemeClr val="dk1"/>
              </a:buClr>
              <a:buSzPts val="1400"/>
              <a:buFont typeface="DM Sans"/>
              <a:buChar char="►"/>
            </a:pPr>
            <a:r>
              <a:rPr lang="en" sz="1867" dirty="0">
                <a:solidFill>
                  <a:schemeClr val="dk1"/>
                </a:solidFill>
                <a:latin typeface="DM Sans"/>
                <a:ea typeface="DM Sans"/>
                <a:cs typeface="DM Sans"/>
                <a:sym typeface="DM Sans"/>
              </a:rPr>
              <a:t>These weights are computed using a combination of the input and the current hidden state of the model</a:t>
            </a:r>
            <a:endParaRPr sz="1867" dirty="0">
              <a:solidFill>
                <a:schemeClr val="dk1"/>
              </a:solidFill>
              <a:latin typeface="DM Sans"/>
              <a:ea typeface="DM Sans"/>
              <a:cs typeface="DM Sans"/>
              <a:sym typeface="DM Sans"/>
            </a:endParaRPr>
          </a:p>
          <a:p>
            <a:pPr marL="457189" indent="-338658">
              <a:lnSpc>
                <a:spcPct val="140000"/>
              </a:lnSpc>
              <a:spcBef>
                <a:spcPts val="0"/>
              </a:spcBef>
              <a:buClr>
                <a:schemeClr val="dk1"/>
              </a:buClr>
              <a:buSzPts val="1400"/>
              <a:buFont typeface="DM Sans"/>
              <a:buChar char="►"/>
            </a:pPr>
            <a:r>
              <a:rPr lang="en" sz="1867" dirty="0">
                <a:solidFill>
                  <a:schemeClr val="dk1"/>
                </a:solidFill>
                <a:latin typeface="DM Sans"/>
                <a:ea typeface="DM Sans"/>
                <a:cs typeface="DM Sans"/>
                <a:sym typeface="DM Sans"/>
              </a:rPr>
              <a:t>Attention weights are computed (dot product of the query, key and value matrix), then a softmax function is applied to the dot product</a:t>
            </a:r>
            <a:endParaRPr sz="1867" dirty="0">
              <a:solidFill>
                <a:schemeClr val="dk1"/>
              </a:solidFill>
              <a:latin typeface="DM Sans"/>
              <a:ea typeface="DM Sans"/>
              <a:cs typeface="DM Sans"/>
              <a:sym typeface="DM Sans"/>
            </a:endParaRPr>
          </a:p>
        </p:txBody>
      </p:sp>
      <p:sp>
        <p:nvSpPr>
          <p:cNvPr id="319" name="Google Shape;319;p46"/>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15</a:t>
            </a:fld>
            <a:endParaRPr/>
          </a:p>
        </p:txBody>
      </p:sp>
      <p:sp>
        <p:nvSpPr>
          <p:cNvPr id="321" name="Google Shape;321;p46"/>
          <p:cNvSpPr txBox="1">
            <a:spLocks noGrp="1"/>
          </p:cNvSpPr>
          <p:nvPr>
            <p:ph type="title"/>
          </p:nvPr>
        </p:nvSpPr>
        <p:spPr>
          <a:xfrm>
            <a:off x="430800" y="187800"/>
            <a:ext cx="11330400" cy="518782"/>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smtClean="0">
                <a:solidFill>
                  <a:srgbClr val="30888E"/>
                </a:solidFill>
                <a:latin typeface="Calibri" panose="020F0502020204030204" pitchFamily="34" charset="0"/>
                <a:cs typeface="Calibri" panose="020F0502020204030204" pitchFamily="34" charset="0"/>
              </a:rPr>
              <a:t>Attention</a:t>
            </a:r>
            <a:endParaRPr sz="3600" dirty="0">
              <a:solidFill>
                <a:srgbClr val="30888E"/>
              </a:solidFill>
              <a:latin typeface="Calibri" panose="020F0502020204030204" pitchFamily="34" charset="0"/>
              <a:cs typeface="Calibri" panose="020F0502020204030204" pitchFamily="34" charset="0"/>
            </a:endParaRPr>
          </a:p>
        </p:txBody>
      </p:sp>
      <p:pic>
        <p:nvPicPr>
          <p:cNvPr id="322" name="Google Shape;322;p46"/>
          <p:cNvPicPr preferRelativeResize="0"/>
          <p:nvPr/>
        </p:nvPicPr>
        <p:blipFill rotWithShape="1">
          <a:blip r:embed="rId3">
            <a:alphaModFix/>
          </a:blip>
          <a:srcRect/>
          <a:stretch/>
        </p:blipFill>
        <p:spPr>
          <a:xfrm>
            <a:off x="1598048" y="5506726"/>
            <a:ext cx="4603025" cy="852510"/>
          </a:xfrm>
          <a:prstGeom prst="rect">
            <a:avLst/>
          </a:prstGeom>
          <a:noFill/>
          <a:ln>
            <a:noFill/>
          </a:ln>
        </p:spPr>
      </p:pic>
      <p:pic>
        <p:nvPicPr>
          <p:cNvPr id="323" name="Google Shape;323;p46"/>
          <p:cNvPicPr preferRelativeResize="0"/>
          <p:nvPr/>
        </p:nvPicPr>
        <p:blipFill>
          <a:blip r:embed="rId4">
            <a:alphaModFix/>
          </a:blip>
          <a:stretch>
            <a:fillRect/>
          </a:stretch>
        </p:blipFill>
        <p:spPr>
          <a:xfrm>
            <a:off x="7410934" y="1686032"/>
            <a:ext cx="4603033" cy="4350244"/>
          </a:xfrm>
          <a:prstGeom prst="rect">
            <a:avLst/>
          </a:prstGeom>
          <a:noFill/>
          <a:ln>
            <a:noFill/>
          </a:ln>
        </p:spPr>
      </p:pic>
      <p:sp>
        <p:nvSpPr>
          <p:cNvPr id="324" name="Google Shape;324;p46"/>
          <p:cNvSpPr txBox="1"/>
          <p:nvPr/>
        </p:nvSpPr>
        <p:spPr>
          <a:xfrm>
            <a:off x="7970367" y="5978067"/>
            <a:ext cx="4043600" cy="2120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333" u="sng" kern="0">
                <a:solidFill>
                  <a:srgbClr val="0097A7"/>
                </a:solidFill>
                <a:cs typeface="Arial"/>
                <a:sym typeface="Arial"/>
                <a:hlinkClick r:id="rId5"/>
              </a:rPr>
              <a:t>https://arxiv.org/abs/1706.03762</a:t>
            </a:r>
            <a:endParaRPr sz="1333" kern="0">
              <a:solidFill>
                <a:srgbClr val="000000"/>
              </a:solidFill>
              <a:cs typeface="Arial"/>
              <a:sym typeface="Arial"/>
            </a:endParaRPr>
          </a:p>
          <a:p>
            <a:pPr>
              <a:buClr>
                <a:srgbClr val="000000"/>
              </a:buClr>
              <a:buFont typeface="Arial"/>
              <a:buNone/>
            </a:pPr>
            <a:r>
              <a:rPr lang="en" sz="1333" u="sng" kern="0">
                <a:solidFill>
                  <a:srgbClr val="0097A7"/>
                </a:solidFill>
                <a:cs typeface="Arial"/>
                <a:sym typeface="Arial"/>
                <a:hlinkClick r:id="rId6"/>
              </a:rPr>
              <a:t>https://jalammar.github.io/illustrated-transformer/</a:t>
            </a:r>
            <a:endParaRPr sz="1333" kern="0">
              <a:solidFill>
                <a:srgbClr val="595959"/>
              </a:solidFill>
              <a:cs typeface="Arial"/>
              <a:sym typeface="Arial"/>
            </a:endParaRPr>
          </a:p>
          <a:p>
            <a:pPr>
              <a:buClr>
                <a:srgbClr val="000000"/>
              </a:buClr>
              <a:buFont typeface="Arial"/>
              <a:buNone/>
            </a:pPr>
            <a:endParaRPr sz="1333" kern="0">
              <a:solidFill>
                <a:srgbClr val="595959"/>
              </a:solidFill>
              <a:cs typeface="Arial"/>
              <a:sym typeface="Arial"/>
            </a:endParaRPr>
          </a:p>
        </p:txBody>
      </p:sp>
      <p:pic>
        <p:nvPicPr>
          <p:cNvPr id="11" name="Picture 10"/>
          <p:cNvPicPr>
            <a:picLocks noChangeAspect="1"/>
          </p:cNvPicPr>
          <p:nvPr/>
        </p:nvPicPr>
        <p:blipFill>
          <a:blip r:embed="rId7"/>
          <a:stretch>
            <a:fillRect/>
          </a:stretch>
        </p:blipFill>
        <p:spPr>
          <a:xfrm>
            <a:off x="10613210" y="627288"/>
            <a:ext cx="723271" cy="869004"/>
          </a:xfrm>
          <a:prstGeom prst="rect">
            <a:avLst/>
          </a:prstGeom>
        </p:spPr>
      </p:pic>
      <p:sp>
        <p:nvSpPr>
          <p:cNvPr id="2" name="TextBox 1"/>
          <p:cNvSpPr txBox="1"/>
          <p:nvPr/>
        </p:nvSpPr>
        <p:spPr>
          <a:xfrm>
            <a:off x="2161310" y="6190067"/>
            <a:ext cx="3268011" cy="369332"/>
          </a:xfrm>
          <a:prstGeom prst="rect">
            <a:avLst/>
          </a:prstGeom>
          <a:noFill/>
        </p:spPr>
        <p:txBody>
          <a:bodyPr wrap="none" rtlCol="0">
            <a:spAutoFit/>
          </a:bodyPr>
          <a:lstStyle/>
          <a:p>
            <a:r>
              <a:rPr lang="en-US" dirty="0" err="1" smtClean="0">
                <a:latin typeface="Calibri" panose="020F0502020204030204" pitchFamily="34" charset="0"/>
                <a:cs typeface="Calibri" panose="020F0502020204030204" pitchFamily="34" charset="0"/>
              </a:rPr>
              <a:t>d</a:t>
            </a:r>
            <a:r>
              <a:rPr lang="en-US" baseline="-25000" dirty="0" err="1" smtClean="0">
                <a:latin typeface="Calibri" panose="020F0502020204030204" pitchFamily="34" charset="0"/>
                <a:cs typeface="Calibri" panose="020F0502020204030204" pitchFamily="34" charset="0"/>
              </a:rPr>
              <a:t>k</a:t>
            </a:r>
            <a:r>
              <a:rPr lang="en-US" baseline="-25000"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is the dimension of Key Value </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5275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20CB8E-6634-3E4B-944B-6BB712613AF6}"/>
              </a:ext>
            </a:extLst>
          </p:cNvPr>
          <p:cNvSpPr>
            <a:spLocks noGrp="1"/>
          </p:cNvSpPr>
          <p:nvPr>
            <p:ph type="title"/>
          </p:nvPr>
        </p:nvSpPr>
        <p:spPr>
          <a:xfrm>
            <a:off x="838200" y="365129"/>
            <a:ext cx="10515600" cy="779460"/>
          </a:xfrm>
        </p:spPr>
        <p:txBody>
          <a:bodyPr>
            <a:normAutofit/>
          </a:bodyPr>
          <a:lstStyle/>
          <a:p>
            <a:pPr algn="ctr"/>
            <a:r>
              <a:rPr lang="en-US" sz="3600" dirty="0"/>
              <a:t>Soft attention</a:t>
            </a:r>
          </a:p>
        </p:txBody>
      </p:sp>
      <p:sp>
        <p:nvSpPr>
          <p:cNvPr id="3" name="Content Placeholder 2">
            <a:extLst>
              <a:ext uri="{FF2B5EF4-FFF2-40B4-BE49-F238E27FC236}">
                <a16:creationId xmlns="" xmlns:a16="http://schemas.microsoft.com/office/drawing/2014/main" id="{E2C7C973-9045-2746-B9CA-75154DA1CA5B}"/>
              </a:ext>
            </a:extLst>
          </p:cNvPr>
          <p:cNvSpPr>
            <a:spLocks noGrp="1"/>
          </p:cNvSpPr>
          <p:nvPr>
            <p:ph idx="1"/>
          </p:nvPr>
        </p:nvSpPr>
        <p:spPr>
          <a:xfrm>
            <a:off x="706581" y="1825625"/>
            <a:ext cx="10647219" cy="4845339"/>
          </a:xfrm>
        </p:spPr>
        <p:txBody>
          <a:bodyPr/>
          <a:lstStyle/>
          <a:p>
            <a:r>
              <a:rPr lang="en-US" sz="2400" dirty="0"/>
              <a:t>Use a probability distribution over all inputs </a:t>
            </a:r>
          </a:p>
          <a:p>
            <a:pPr lvl="1"/>
            <a:r>
              <a:rPr lang="en-US" sz="2000" dirty="0"/>
              <a:t>Classification assigned probability to all possible outputs</a:t>
            </a:r>
          </a:p>
          <a:p>
            <a:pPr lvl="1"/>
            <a:r>
              <a:rPr lang="en-US" sz="2000" dirty="0"/>
              <a:t>Attention uses probability to weight all possible inputs – learn to weight more relevant parts more heavily</a:t>
            </a:r>
            <a:r>
              <a:rPr lang="en-US" dirty="0"/>
              <a:t>. </a:t>
            </a:r>
          </a:p>
          <a:p>
            <a:endParaRPr lang="en-US" dirty="0"/>
          </a:p>
        </p:txBody>
      </p:sp>
      <p:sp>
        <p:nvSpPr>
          <p:cNvPr id="5" name="TextBox 4">
            <a:extLst>
              <a:ext uri="{FF2B5EF4-FFF2-40B4-BE49-F238E27FC236}">
                <a16:creationId xmlns="" xmlns:a16="http://schemas.microsoft.com/office/drawing/2014/main" id="{FD3F3398-7887-644A-AD4F-922E84074F2E}"/>
              </a:ext>
            </a:extLst>
          </p:cNvPr>
          <p:cNvSpPr txBox="1"/>
          <p:nvPr/>
        </p:nvSpPr>
        <p:spPr>
          <a:xfrm>
            <a:off x="2152650" y="6533149"/>
            <a:ext cx="2796856" cy="276999"/>
          </a:xfrm>
          <a:prstGeom prst="rect">
            <a:avLst/>
          </a:prstGeom>
          <a:noFill/>
        </p:spPr>
        <p:txBody>
          <a:bodyPr wrap="none" rtlCol="0">
            <a:spAutoFit/>
          </a:bodyPr>
          <a:lstStyle/>
          <a:p>
            <a:r>
              <a:rPr lang="en-US" sz="1200" dirty="0">
                <a:solidFill>
                  <a:prstClr val="black"/>
                </a:solidFill>
              </a:rPr>
              <a:t>https://</a:t>
            </a:r>
            <a:r>
              <a:rPr lang="en-US" sz="1200" dirty="0" err="1">
                <a:solidFill>
                  <a:prstClr val="black"/>
                </a:solidFill>
              </a:rPr>
              <a:t>distill.pub</a:t>
            </a:r>
            <a:r>
              <a:rPr lang="en-US" sz="1200" dirty="0">
                <a:solidFill>
                  <a:prstClr val="black"/>
                </a:solidFill>
              </a:rPr>
              <a:t>/2016/augmented-</a:t>
            </a:r>
            <a:r>
              <a:rPr lang="en-US" sz="1200" dirty="0" err="1">
                <a:solidFill>
                  <a:prstClr val="black"/>
                </a:solidFill>
              </a:rPr>
              <a:t>rnns</a:t>
            </a:r>
            <a:r>
              <a:rPr lang="en-US" sz="1200" dirty="0">
                <a:solidFill>
                  <a:prstClr val="black"/>
                </a:solidFill>
              </a:rPr>
              <a:t>/</a:t>
            </a:r>
          </a:p>
        </p:txBody>
      </p:sp>
      <p:pic>
        <p:nvPicPr>
          <p:cNvPr id="2050" name="Picture 2" descr="alignment matrix">
            <a:extLst>
              <a:ext uri="{FF2B5EF4-FFF2-40B4-BE49-F238E27FC236}">
                <a16:creationId xmlns="" xmlns:a16="http://schemas.microsoft.com/office/drawing/2014/main" id="{98E39EFA-B7BE-3E46-972A-2137AE4829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2" y="3310028"/>
            <a:ext cx="3959439" cy="35479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0829" y="3717721"/>
            <a:ext cx="5254337" cy="2862322"/>
          </a:xfrm>
          <a:prstGeom prst="rect">
            <a:avLst/>
          </a:prstGeom>
        </p:spPr>
        <p:txBody>
          <a:bodyPr wrap="square">
            <a:spAutoFit/>
          </a:bodyPr>
          <a:lstStyle/>
          <a:p>
            <a:r>
              <a:rPr lang="en-GB" sz="2000" dirty="0">
                <a:solidFill>
                  <a:prstClr val="black"/>
                </a:solidFill>
              </a:rPr>
              <a:t>Content-based attention</a:t>
            </a:r>
          </a:p>
          <a:p>
            <a:pPr marL="342891" indent="-342891">
              <a:buFont typeface="Arial" panose="020B0604020202020204" pitchFamily="34" charset="0"/>
              <a:buChar char="•"/>
            </a:pPr>
            <a:r>
              <a:rPr lang="en-GB" sz="2000" dirty="0">
                <a:solidFill>
                  <a:prstClr val="black"/>
                </a:solidFill>
              </a:rPr>
              <a:t>Each </a:t>
            </a:r>
            <a:r>
              <a:rPr lang="en-GB" sz="2000" b="1" dirty="0">
                <a:solidFill>
                  <a:prstClr val="black"/>
                </a:solidFill>
              </a:rPr>
              <a:t>position</a:t>
            </a:r>
            <a:r>
              <a:rPr lang="en-GB" sz="2000" dirty="0">
                <a:solidFill>
                  <a:prstClr val="black"/>
                </a:solidFill>
              </a:rPr>
              <a:t> has a </a:t>
            </a:r>
            <a:r>
              <a:rPr lang="en-GB" sz="2000" b="1" dirty="0">
                <a:solidFill>
                  <a:prstClr val="black"/>
                </a:solidFill>
              </a:rPr>
              <a:t>vector encoding content there</a:t>
            </a:r>
          </a:p>
          <a:p>
            <a:r>
              <a:rPr lang="en-GB" sz="2000" dirty="0">
                <a:solidFill>
                  <a:prstClr val="black"/>
                </a:solidFill>
              </a:rPr>
              <a:t>     </a:t>
            </a:r>
            <a:r>
              <a:rPr lang="en-GB" sz="2000" b="1" dirty="0">
                <a:solidFill>
                  <a:prstClr val="black"/>
                </a:solidFill>
              </a:rPr>
              <a:t>Dot product each with a query vector</a:t>
            </a:r>
            <a:r>
              <a:rPr lang="en-GB" sz="2000" dirty="0">
                <a:solidFill>
                  <a:prstClr val="black"/>
                </a:solidFill>
              </a:rPr>
              <a:t>, then </a:t>
            </a:r>
          </a:p>
          <a:p>
            <a:r>
              <a:rPr lang="en-GB" sz="2000" dirty="0">
                <a:solidFill>
                  <a:prstClr val="black"/>
                </a:solidFill>
              </a:rPr>
              <a:t>      </a:t>
            </a:r>
            <a:r>
              <a:rPr lang="en-GB" sz="2000" b="1" dirty="0" err="1">
                <a:solidFill>
                  <a:prstClr val="black"/>
                </a:solidFill>
              </a:rPr>
              <a:t>softmax</a:t>
            </a:r>
            <a:endParaRPr lang="en-GB" sz="2000" dirty="0">
              <a:solidFill>
                <a:prstClr val="black"/>
              </a:solidFill>
            </a:endParaRPr>
          </a:p>
          <a:p>
            <a:r>
              <a:rPr lang="en-GB" sz="2000" dirty="0">
                <a:solidFill>
                  <a:prstClr val="black"/>
                </a:solidFill>
              </a:rPr>
              <a:t>The </a:t>
            </a:r>
            <a:r>
              <a:rPr lang="en-GB" sz="2000" b="1" dirty="0">
                <a:solidFill>
                  <a:prstClr val="black"/>
                </a:solidFill>
              </a:rPr>
              <a:t>attention</a:t>
            </a:r>
            <a:r>
              <a:rPr lang="en-GB" sz="2000" dirty="0">
                <a:solidFill>
                  <a:prstClr val="black"/>
                </a:solidFill>
              </a:rPr>
              <a:t> </a:t>
            </a:r>
            <a:r>
              <a:rPr lang="en-GB" sz="2000" b="1" dirty="0">
                <a:solidFill>
                  <a:prstClr val="black"/>
                </a:solidFill>
              </a:rPr>
              <a:t>mechanism scores each word in the input (via dot product with attention weights),</a:t>
            </a:r>
            <a:r>
              <a:rPr lang="en-GB" sz="2000" dirty="0">
                <a:solidFill>
                  <a:prstClr val="black"/>
                </a:solidFill>
              </a:rPr>
              <a:t> then </a:t>
            </a:r>
            <a:r>
              <a:rPr lang="en-GB" sz="2000" b="1" dirty="0">
                <a:solidFill>
                  <a:prstClr val="black"/>
                </a:solidFill>
              </a:rPr>
              <a:t>passes these scores through the </a:t>
            </a:r>
            <a:r>
              <a:rPr lang="en-GB" sz="2000" b="1" dirty="0" err="1">
                <a:solidFill>
                  <a:prstClr val="black"/>
                </a:solidFill>
              </a:rPr>
              <a:t>softmax</a:t>
            </a:r>
            <a:r>
              <a:rPr lang="en-GB" sz="2000" b="1" dirty="0">
                <a:solidFill>
                  <a:prstClr val="black"/>
                </a:solidFill>
              </a:rPr>
              <a:t> function to create a distribution</a:t>
            </a:r>
          </a:p>
        </p:txBody>
      </p:sp>
      <p:pic>
        <p:nvPicPr>
          <p:cNvPr id="6" name="Picture 5"/>
          <p:cNvPicPr>
            <a:picLocks noChangeAspect="1"/>
          </p:cNvPicPr>
          <p:nvPr/>
        </p:nvPicPr>
        <p:blipFill>
          <a:blip r:embed="rId3"/>
          <a:stretch>
            <a:fillRect/>
          </a:stretch>
        </p:blipFill>
        <p:spPr>
          <a:xfrm>
            <a:off x="10704512" y="754858"/>
            <a:ext cx="861643" cy="1300593"/>
          </a:xfrm>
          <a:prstGeom prst="rect">
            <a:avLst/>
          </a:prstGeom>
        </p:spPr>
      </p:pic>
    </p:spTree>
    <p:extLst>
      <p:ext uri="{BB962C8B-B14F-4D97-AF65-F5344CB8AC3E}">
        <p14:creationId xmlns:p14="http://schemas.microsoft.com/office/powerpoint/2010/main" val="465612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744"/>
            <a:ext cx="10515600" cy="320675"/>
          </a:xfrm>
        </p:spPr>
        <p:txBody>
          <a:bodyPr>
            <a:normAutofit fontScale="90000"/>
          </a:bodyPr>
          <a:lstStyle/>
          <a:p>
            <a:r>
              <a:rPr lang="en-GB" dirty="0" smtClean="0"/>
              <a:t>                             </a:t>
            </a:r>
            <a:r>
              <a:rPr lang="en-GB" sz="4000" dirty="0"/>
              <a:t>Attention</a:t>
            </a:r>
            <a:r>
              <a:rPr lang="en-GB" dirty="0" smtClean="0"/>
              <a:t> </a:t>
            </a:r>
            <a:endParaRPr lang="en-IN" dirty="0"/>
          </a:p>
        </p:txBody>
      </p:sp>
      <p:sp>
        <p:nvSpPr>
          <p:cNvPr id="5" name="Content Placeholder 4"/>
          <p:cNvSpPr>
            <a:spLocks noGrp="1"/>
          </p:cNvSpPr>
          <p:nvPr>
            <p:ph idx="1"/>
          </p:nvPr>
        </p:nvSpPr>
        <p:spPr>
          <a:xfrm>
            <a:off x="838198" y="581893"/>
            <a:ext cx="10922431" cy="6077817"/>
          </a:xfrm>
        </p:spPr>
        <p:txBody>
          <a:bodyPr/>
          <a:lstStyle/>
          <a:p>
            <a:pPr marL="0" indent="0">
              <a:buNone/>
            </a:pPr>
            <a:r>
              <a:rPr lang="en-GB" sz="1800" b="1" dirty="0"/>
              <a:t>Attention</a:t>
            </a:r>
            <a:r>
              <a:rPr lang="en-GB" sz="1800" dirty="0"/>
              <a:t> is </a:t>
            </a:r>
            <a:r>
              <a:rPr lang="en-GB" sz="1800" b="1" dirty="0"/>
              <a:t>used</a:t>
            </a:r>
            <a:r>
              <a:rPr lang="en-GB" sz="1800" dirty="0"/>
              <a:t> in the Transformer in  </a:t>
            </a:r>
            <a:r>
              <a:rPr lang="en-GB" sz="1800" b="1" dirty="0"/>
              <a:t>3 places </a:t>
            </a:r>
            <a:r>
              <a:rPr lang="en-GB" sz="1800" dirty="0"/>
              <a:t>. Here </a:t>
            </a:r>
            <a:r>
              <a:rPr lang="en-GB" sz="1800" b="1" dirty="0"/>
              <a:t>Learning</a:t>
            </a:r>
            <a:r>
              <a:rPr lang="en-GB" sz="1800" dirty="0"/>
              <a:t>  is to Prompt for </a:t>
            </a:r>
            <a:r>
              <a:rPr lang="en-GB" sz="1800" b="1" dirty="0"/>
              <a:t>Continual Learning</a:t>
            </a:r>
          </a:p>
          <a:p>
            <a:r>
              <a:rPr lang="en-GB" sz="1800" b="1" dirty="0"/>
              <a:t>Self-attention in the Encoder </a:t>
            </a:r>
            <a:r>
              <a:rPr lang="en-GB" sz="1800" dirty="0"/>
              <a:t>— the input sequence pays attention to itself</a:t>
            </a:r>
          </a:p>
          <a:p>
            <a:r>
              <a:rPr lang="en-GB" sz="1800" b="1" dirty="0"/>
              <a:t>Self-attention in the Decoder </a:t>
            </a:r>
            <a:r>
              <a:rPr lang="en-GB" sz="1800" dirty="0"/>
              <a:t>— the target sequence pays attention to itself</a:t>
            </a:r>
          </a:p>
          <a:p>
            <a:r>
              <a:rPr lang="en-GB" sz="1800" dirty="0"/>
              <a:t>Encoder-Decoder-attention in the Decoder — the target sequence pays attention to the input sequence</a:t>
            </a:r>
          </a:p>
          <a:p>
            <a:pPr marL="0" indent="0">
              <a:buNone/>
            </a:pPr>
            <a:r>
              <a:rPr lang="en-GB" sz="1800" b="1" dirty="0"/>
              <a:t>Attention Input Parameters — </a:t>
            </a:r>
            <a:r>
              <a:rPr lang="en-GB" sz="1800" b="1" dirty="0" smtClean="0"/>
              <a:t>Query(Q), Key(K), </a:t>
            </a:r>
            <a:r>
              <a:rPr lang="en-GB" sz="1800" b="1" dirty="0"/>
              <a:t>and </a:t>
            </a:r>
            <a:r>
              <a:rPr lang="en-GB" sz="1800" b="1" dirty="0" smtClean="0"/>
              <a:t>Value(V)</a:t>
            </a:r>
            <a:endParaRPr lang="en-GB" sz="1800" b="1" dirty="0"/>
          </a:p>
          <a:p>
            <a:pPr marL="0" indent="0">
              <a:buNone/>
            </a:pPr>
            <a:r>
              <a:rPr lang="en-GB" sz="1800" dirty="0"/>
              <a:t>The Attention layer takes its input in the form of three parameters, known as the </a:t>
            </a:r>
            <a:r>
              <a:rPr lang="en-GB" sz="1800" b="1" dirty="0"/>
              <a:t>Query, Key, and Value</a:t>
            </a:r>
            <a:r>
              <a:rPr lang="en-GB" sz="1800" dirty="0"/>
              <a:t>.</a:t>
            </a:r>
          </a:p>
          <a:p>
            <a:pPr marL="0" indent="0">
              <a:buNone/>
            </a:pPr>
            <a:r>
              <a:rPr lang="en-GB" sz="1800" dirty="0"/>
              <a:t>All three parameters are </a:t>
            </a:r>
            <a:r>
              <a:rPr lang="en-GB" sz="1800" b="1" dirty="0"/>
              <a:t>similar in structure</a:t>
            </a:r>
            <a:r>
              <a:rPr lang="en-GB" sz="1800" dirty="0"/>
              <a:t>, with </a:t>
            </a:r>
            <a:r>
              <a:rPr lang="en-GB" sz="1800" b="1" dirty="0"/>
              <a:t>each word </a:t>
            </a:r>
            <a:r>
              <a:rPr lang="en-GB" sz="1800" dirty="0"/>
              <a:t>in the </a:t>
            </a:r>
            <a:r>
              <a:rPr lang="en-GB" sz="1800" b="1" dirty="0"/>
              <a:t>sequence represented by a vector</a:t>
            </a:r>
          </a:p>
          <a:p>
            <a:pPr marL="0" indent="0">
              <a:buNone/>
            </a:pPr>
            <a:endParaRPr lang="en-GB" dirty="0"/>
          </a:p>
          <a:p>
            <a:pPr marL="0" indent="0">
              <a:buNone/>
            </a:pPr>
            <a:endParaRPr lang="en-GB" dirty="0" smtClean="0"/>
          </a:p>
          <a:p>
            <a:pPr marL="0" indent="0">
              <a:buNone/>
            </a:pPr>
            <a:endParaRPr lang="en-GB" dirty="0"/>
          </a:p>
          <a:p>
            <a:pPr marL="0" indent="0">
              <a:buNone/>
            </a:pPr>
            <a:endParaRPr lang="en-IN" dirty="0"/>
          </a:p>
        </p:txBody>
      </p:sp>
      <p:pic>
        <p:nvPicPr>
          <p:cNvPr id="6" name="Picture 5"/>
          <p:cNvPicPr>
            <a:picLocks noChangeAspect="1"/>
          </p:cNvPicPr>
          <p:nvPr/>
        </p:nvPicPr>
        <p:blipFill>
          <a:blip r:embed="rId2"/>
          <a:stretch>
            <a:fillRect/>
          </a:stretch>
        </p:blipFill>
        <p:spPr>
          <a:xfrm>
            <a:off x="6009844" y="3179619"/>
            <a:ext cx="4619625" cy="3625563"/>
          </a:xfrm>
          <a:prstGeom prst="rect">
            <a:avLst/>
          </a:prstGeom>
        </p:spPr>
      </p:pic>
      <p:pic>
        <p:nvPicPr>
          <p:cNvPr id="3" name="Picture 2"/>
          <p:cNvPicPr>
            <a:picLocks noChangeAspect="1"/>
          </p:cNvPicPr>
          <p:nvPr/>
        </p:nvPicPr>
        <p:blipFill>
          <a:blip r:embed="rId3"/>
          <a:stretch>
            <a:fillRect/>
          </a:stretch>
        </p:blipFill>
        <p:spPr>
          <a:xfrm>
            <a:off x="10532748" y="228848"/>
            <a:ext cx="861643" cy="1300593"/>
          </a:xfrm>
          <a:prstGeom prst="rect">
            <a:avLst/>
          </a:prstGeom>
        </p:spPr>
      </p:pic>
      <p:pic>
        <p:nvPicPr>
          <p:cNvPr id="4" name="Picture 3"/>
          <p:cNvPicPr>
            <a:picLocks noChangeAspect="1"/>
          </p:cNvPicPr>
          <p:nvPr/>
        </p:nvPicPr>
        <p:blipFill>
          <a:blip r:embed="rId4"/>
          <a:stretch>
            <a:fillRect/>
          </a:stretch>
        </p:blipFill>
        <p:spPr>
          <a:xfrm>
            <a:off x="1486994" y="3179619"/>
            <a:ext cx="3523793" cy="3397826"/>
          </a:xfrm>
          <a:prstGeom prst="rect">
            <a:avLst/>
          </a:prstGeom>
        </p:spPr>
      </p:pic>
    </p:spTree>
    <p:extLst>
      <p:ext uri="{BB962C8B-B14F-4D97-AF65-F5344CB8AC3E}">
        <p14:creationId xmlns:p14="http://schemas.microsoft.com/office/powerpoint/2010/main" val="40902766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5365"/>
          </a:xfrm>
        </p:spPr>
        <p:txBody>
          <a:bodyPr>
            <a:normAutofit fontScale="90000"/>
          </a:bodyPr>
          <a:lstStyle/>
          <a:p>
            <a:r>
              <a:rPr lang="en-GB" dirty="0" smtClean="0"/>
              <a:t>                                    </a:t>
            </a:r>
            <a:r>
              <a:rPr lang="en-GB" sz="4000" dirty="0"/>
              <a:t>Attention</a:t>
            </a:r>
            <a:endParaRPr lang="en-IN" sz="4000" dirty="0"/>
          </a:p>
        </p:txBody>
      </p:sp>
      <p:pic>
        <p:nvPicPr>
          <p:cNvPr id="2050" name="Picture 2" descr="https://miro.medium.com/max/1400/1*OYi49Pkg-Vl3D4HleEuu7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0" y="1089602"/>
            <a:ext cx="6858000" cy="5383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1089603"/>
            <a:ext cx="5288973" cy="5355312"/>
          </a:xfrm>
          <a:prstGeom prst="rect">
            <a:avLst/>
          </a:prstGeom>
        </p:spPr>
        <p:txBody>
          <a:bodyPr wrap="square">
            <a:spAutoFit/>
          </a:bodyPr>
          <a:lstStyle/>
          <a:p>
            <a:r>
              <a:rPr lang="en-GB" b="1" dirty="0"/>
              <a:t>Input embedding</a:t>
            </a:r>
          </a:p>
          <a:p>
            <a:r>
              <a:rPr lang="en-GB" dirty="0" err="1"/>
              <a:t>Embeddings</a:t>
            </a:r>
            <a:r>
              <a:rPr lang="en-GB" dirty="0"/>
              <a:t> make it easier to do </a:t>
            </a:r>
            <a:r>
              <a:rPr lang="en-GB" b="1" dirty="0"/>
              <a:t>machine learning on large inputs like sparse vectors representing words</a:t>
            </a:r>
            <a:r>
              <a:rPr lang="en-GB" dirty="0"/>
              <a:t> Ideally, an </a:t>
            </a:r>
            <a:r>
              <a:rPr lang="en-GB" b="1" dirty="0"/>
              <a:t>embedding captures some of the semantics of the input by placing semantically similar inputs close together in the embedding space</a:t>
            </a:r>
            <a:endParaRPr lang="en-GB" dirty="0"/>
          </a:p>
          <a:p>
            <a:r>
              <a:rPr lang="en-GB" b="1" dirty="0"/>
              <a:t>An embedding can be learned and reused across models</a:t>
            </a:r>
          </a:p>
          <a:p>
            <a:r>
              <a:rPr lang="en-GB" b="1" dirty="0"/>
              <a:t>Position Encoding</a:t>
            </a:r>
          </a:p>
          <a:p>
            <a:r>
              <a:rPr lang="en-GB" dirty="0"/>
              <a:t>As </a:t>
            </a:r>
            <a:r>
              <a:rPr lang="en-GB" b="1" dirty="0"/>
              <a:t>each word in a sentence </a:t>
            </a:r>
            <a:r>
              <a:rPr lang="en-GB" dirty="0"/>
              <a:t>simultaneously f</a:t>
            </a:r>
            <a:r>
              <a:rPr lang="en-GB" b="1" dirty="0"/>
              <a:t>lows through the Transformer’s encoder/decoder stack</a:t>
            </a:r>
            <a:r>
              <a:rPr lang="en-GB" dirty="0"/>
              <a:t>, the </a:t>
            </a:r>
            <a:r>
              <a:rPr lang="en-GB" b="1" dirty="0"/>
              <a:t>model itself doesn’t have any sense of position/order for each word</a:t>
            </a:r>
            <a:r>
              <a:rPr lang="en-GB" dirty="0"/>
              <a:t>. Consequently, there’s </a:t>
            </a:r>
            <a:r>
              <a:rPr lang="en-GB" b="1" dirty="0"/>
              <a:t>still the need for a way to incorporate the order of the words into our model</a:t>
            </a:r>
            <a:r>
              <a:rPr lang="en-IN" b="1" dirty="0"/>
              <a:t> </a:t>
            </a:r>
          </a:p>
          <a:p>
            <a:r>
              <a:rPr lang="en-GB" dirty="0"/>
              <a:t>One </a:t>
            </a:r>
            <a:r>
              <a:rPr lang="en-GB" b="1" dirty="0"/>
              <a:t>possible solution to give the model some sense of order is to add a piece of information to each word about its position in the sentence</a:t>
            </a:r>
            <a:r>
              <a:rPr lang="en-GB" dirty="0"/>
              <a:t>. We call this “</a:t>
            </a:r>
            <a:r>
              <a:rPr lang="en-GB" b="1" dirty="0">
                <a:solidFill>
                  <a:srgbClr val="00B050"/>
                </a:solidFill>
              </a:rPr>
              <a:t>piece of information</a:t>
            </a:r>
            <a:r>
              <a:rPr lang="en-GB" dirty="0">
                <a:solidFill>
                  <a:srgbClr val="00B050"/>
                </a:solidFill>
              </a:rPr>
              <a:t>”, the </a:t>
            </a:r>
            <a:r>
              <a:rPr lang="en-GB" b="1" dirty="0">
                <a:solidFill>
                  <a:srgbClr val="00B050"/>
                </a:solidFill>
              </a:rPr>
              <a:t>positional encoding</a:t>
            </a:r>
            <a:r>
              <a:rPr lang="en-GB" dirty="0">
                <a:solidFill>
                  <a:srgbClr val="00B050"/>
                </a:solidFill>
              </a:rPr>
              <a:t>.</a:t>
            </a:r>
            <a:endParaRPr lang="en-IN" dirty="0">
              <a:solidFill>
                <a:srgbClr val="00B050"/>
              </a:solidFill>
            </a:endParaRPr>
          </a:p>
        </p:txBody>
      </p:sp>
      <p:pic>
        <p:nvPicPr>
          <p:cNvPr id="3" name="Picture 2"/>
          <p:cNvPicPr>
            <a:picLocks noChangeAspect="1"/>
          </p:cNvPicPr>
          <p:nvPr/>
        </p:nvPicPr>
        <p:blipFill>
          <a:blip r:embed="rId4"/>
          <a:stretch>
            <a:fillRect/>
          </a:stretch>
        </p:blipFill>
        <p:spPr>
          <a:xfrm>
            <a:off x="11184565" y="-68227"/>
            <a:ext cx="765632" cy="1155672"/>
          </a:xfrm>
          <a:prstGeom prst="rect">
            <a:avLst/>
          </a:prstGeom>
        </p:spPr>
      </p:pic>
    </p:spTree>
    <p:extLst>
      <p:ext uri="{BB962C8B-B14F-4D97-AF65-F5344CB8AC3E}">
        <p14:creationId xmlns:p14="http://schemas.microsoft.com/office/powerpoint/2010/main" val="1459249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3411"/>
          </a:xfrm>
        </p:spPr>
        <p:txBody>
          <a:bodyPr>
            <a:noAutofit/>
          </a:bodyPr>
          <a:lstStyle/>
          <a:p>
            <a:pPr algn="ctr"/>
            <a:r>
              <a:rPr lang="en-GB" sz="3600" dirty="0"/>
              <a:t>Encoder and Decoder Self Attention</a:t>
            </a:r>
            <a:endParaRPr lang="en-IN" sz="3600" dirty="0"/>
          </a:p>
        </p:txBody>
      </p:sp>
      <p:sp>
        <p:nvSpPr>
          <p:cNvPr id="3" name="Content Placeholder 2"/>
          <p:cNvSpPr>
            <a:spLocks noGrp="1"/>
          </p:cNvSpPr>
          <p:nvPr>
            <p:ph idx="1"/>
          </p:nvPr>
        </p:nvSpPr>
        <p:spPr>
          <a:xfrm>
            <a:off x="838200" y="924791"/>
            <a:ext cx="10515600" cy="5252172"/>
          </a:xfrm>
        </p:spPr>
        <p:txBody>
          <a:bodyPr>
            <a:normAutofit/>
          </a:bodyPr>
          <a:lstStyle/>
          <a:p>
            <a:pPr marL="0" indent="0">
              <a:buNone/>
            </a:pPr>
            <a:r>
              <a:rPr lang="en-GB" sz="1800" b="1" dirty="0"/>
              <a:t>Encoder Self-Attention</a:t>
            </a:r>
          </a:p>
          <a:p>
            <a:pPr marL="0" indent="0">
              <a:buNone/>
            </a:pPr>
            <a:r>
              <a:rPr lang="en-GB" sz="1800" dirty="0"/>
              <a:t>The </a:t>
            </a:r>
            <a:r>
              <a:rPr lang="en-GB" sz="1800" b="1" dirty="0"/>
              <a:t>input sequence </a:t>
            </a:r>
            <a:r>
              <a:rPr lang="en-GB" sz="1800" dirty="0"/>
              <a:t>is </a:t>
            </a:r>
            <a:r>
              <a:rPr lang="en-GB" sz="1800" b="1" dirty="0"/>
              <a:t>fed to </a:t>
            </a:r>
            <a:r>
              <a:rPr lang="en-GB" sz="1800" dirty="0"/>
              <a:t>the </a:t>
            </a:r>
            <a:r>
              <a:rPr lang="en-GB" sz="1800" b="1" dirty="0"/>
              <a:t>Input Embedding and Position Encoding</a:t>
            </a:r>
            <a:r>
              <a:rPr lang="en-GB" sz="1800" dirty="0"/>
              <a:t>, which produces</a:t>
            </a:r>
            <a:r>
              <a:rPr lang="en-GB" sz="1800" b="1" dirty="0"/>
              <a:t> an encoded representation for each word in the input sequence that captures the meaning and position of each word</a:t>
            </a:r>
          </a:p>
          <a:p>
            <a:pPr marL="0" indent="0">
              <a:buNone/>
            </a:pPr>
            <a:r>
              <a:rPr lang="en-GB" sz="1800" dirty="0"/>
              <a:t>This is fed to all three parameters, </a:t>
            </a:r>
            <a:r>
              <a:rPr lang="en-GB" sz="1800" b="1" dirty="0"/>
              <a:t>Query, Key, and Value </a:t>
            </a:r>
            <a:r>
              <a:rPr lang="en-GB" sz="1800" dirty="0"/>
              <a:t>in the Self-Attention in the </a:t>
            </a:r>
            <a:r>
              <a:rPr lang="en-GB" sz="1800" b="1" dirty="0"/>
              <a:t>first Encoder </a:t>
            </a:r>
            <a:r>
              <a:rPr lang="en-GB" sz="1800" dirty="0"/>
              <a:t>which then also </a:t>
            </a:r>
            <a:r>
              <a:rPr lang="en-GB" sz="1800" b="1" dirty="0"/>
              <a:t>produces an encoded representation for each word in the input sequence  </a:t>
            </a:r>
            <a:r>
              <a:rPr lang="en-GB" sz="1800" dirty="0"/>
              <a:t>that now </a:t>
            </a:r>
            <a:r>
              <a:rPr lang="en-GB" sz="1800" b="1" dirty="0"/>
              <a:t>incorporates the attention scores for each word as well</a:t>
            </a:r>
          </a:p>
          <a:p>
            <a:pPr marL="0" indent="0">
              <a:buNone/>
            </a:pPr>
            <a:r>
              <a:rPr lang="en-GB" sz="1800" dirty="0"/>
              <a:t>As this passes through all the Encoders in the stack, </a:t>
            </a:r>
            <a:r>
              <a:rPr lang="en-GB" sz="1800" b="1" dirty="0"/>
              <a:t>each Self-Attention module </a:t>
            </a:r>
            <a:r>
              <a:rPr lang="en-GB" sz="1800" dirty="0"/>
              <a:t>also </a:t>
            </a:r>
            <a:r>
              <a:rPr lang="en-GB" sz="1800" b="1" dirty="0"/>
              <a:t>adds its own attention scores into each word’s representation</a:t>
            </a:r>
          </a:p>
          <a:p>
            <a:pPr marL="0" indent="0">
              <a:buNone/>
            </a:pPr>
            <a:r>
              <a:rPr lang="en-GB" sz="1800" b="1" dirty="0"/>
              <a:t>Decoder Self-Attention</a:t>
            </a:r>
          </a:p>
          <a:p>
            <a:r>
              <a:rPr lang="en-GB" sz="1800" dirty="0"/>
              <a:t>Coming to the </a:t>
            </a:r>
            <a:r>
              <a:rPr lang="en-GB" sz="1800" b="1" dirty="0"/>
              <a:t>Decoder stack</a:t>
            </a:r>
            <a:r>
              <a:rPr lang="en-GB" sz="1800" dirty="0"/>
              <a:t>, the </a:t>
            </a:r>
            <a:r>
              <a:rPr lang="en-GB" sz="1800" b="1" dirty="0"/>
              <a:t>target sequence is fed to the Output Embedding and Position Encoding</a:t>
            </a:r>
            <a:r>
              <a:rPr lang="en-GB" sz="1800" dirty="0"/>
              <a:t>, which </a:t>
            </a:r>
            <a:r>
              <a:rPr lang="en-GB" sz="1800" b="1" dirty="0"/>
              <a:t>produces an encoded representation for each word in the target sequence that captures the meaning and position of each word. </a:t>
            </a:r>
            <a:r>
              <a:rPr lang="en-GB" sz="1800" dirty="0"/>
              <a:t>This is fed to all three parameters, </a:t>
            </a:r>
            <a:r>
              <a:rPr lang="en-GB" sz="1800" b="1" dirty="0"/>
              <a:t>Query, Key, and Value </a:t>
            </a:r>
            <a:r>
              <a:rPr lang="en-GB" sz="1800" dirty="0"/>
              <a:t>in the </a:t>
            </a:r>
            <a:r>
              <a:rPr lang="en-GB" sz="1800" b="1" dirty="0"/>
              <a:t>Self-Attention in the first Decoder</a:t>
            </a:r>
            <a:r>
              <a:rPr lang="en-GB" sz="1800" dirty="0"/>
              <a:t> which then also </a:t>
            </a:r>
            <a:r>
              <a:rPr lang="en-GB" sz="1800" b="1" dirty="0"/>
              <a:t>produces an encoded representation for each word </a:t>
            </a:r>
            <a:r>
              <a:rPr lang="en-GB" sz="1800" dirty="0"/>
              <a:t>in the </a:t>
            </a:r>
            <a:r>
              <a:rPr lang="en-GB" sz="1800" b="1" dirty="0"/>
              <a:t>target sequence</a:t>
            </a:r>
            <a:r>
              <a:rPr lang="en-GB" sz="1800" dirty="0"/>
              <a:t>, which now </a:t>
            </a:r>
            <a:r>
              <a:rPr lang="en-GB" sz="1800" b="1" dirty="0"/>
              <a:t>incorporates the attention scores for each word as well</a:t>
            </a:r>
            <a:r>
              <a:rPr lang="en-GB" sz="1800" dirty="0"/>
              <a:t>.</a:t>
            </a:r>
          </a:p>
          <a:p>
            <a:r>
              <a:rPr lang="en-GB" sz="1800" dirty="0"/>
              <a:t>After </a:t>
            </a:r>
            <a:r>
              <a:rPr lang="en-GB" sz="1800" b="1" dirty="0"/>
              <a:t>passing through the Layer Norm</a:t>
            </a:r>
            <a:r>
              <a:rPr lang="en-GB" sz="1800" dirty="0"/>
              <a:t>, this is fed to the Query parameter in the Encoder-Decoder Attention in the first Decoder</a:t>
            </a:r>
            <a:endParaRPr lang="en-IN" sz="1800" dirty="0"/>
          </a:p>
        </p:txBody>
      </p:sp>
      <p:pic>
        <p:nvPicPr>
          <p:cNvPr id="4" name="Picture 3"/>
          <p:cNvPicPr>
            <a:picLocks noChangeAspect="1"/>
          </p:cNvPicPr>
          <p:nvPr/>
        </p:nvPicPr>
        <p:blipFill>
          <a:blip r:embed="rId2"/>
          <a:stretch>
            <a:fillRect/>
          </a:stretch>
        </p:blipFill>
        <p:spPr>
          <a:xfrm>
            <a:off x="10922979" y="588441"/>
            <a:ext cx="861643" cy="1300593"/>
          </a:xfrm>
          <a:prstGeom prst="rect">
            <a:avLst/>
          </a:prstGeom>
        </p:spPr>
      </p:pic>
    </p:spTree>
    <p:extLst>
      <p:ext uri="{BB962C8B-B14F-4D97-AF65-F5344CB8AC3E}">
        <p14:creationId xmlns:p14="http://schemas.microsoft.com/office/powerpoint/2010/main" val="2241901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0057"/>
          </a:xfrm>
        </p:spPr>
        <p:txBody>
          <a:bodyPr>
            <a:noAutofit/>
          </a:bodyPr>
          <a:lstStyle/>
          <a:p>
            <a:r>
              <a:rPr lang="en-US" sz="3600" dirty="0" smtClean="0"/>
              <a:t>Foundation Models –their origin</a:t>
            </a:r>
            <a:endParaRPr lang="en-IN" sz="3600" dirty="0"/>
          </a:p>
        </p:txBody>
      </p:sp>
      <p:sp>
        <p:nvSpPr>
          <p:cNvPr id="3" name="Content Placeholder 2"/>
          <p:cNvSpPr>
            <a:spLocks noGrp="1"/>
          </p:cNvSpPr>
          <p:nvPr>
            <p:ph idx="1"/>
          </p:nvPr>
        </p:nvSpPr>
        <p:spPr>
          <a:xfrm>
            <a:off x="838200" y="1139825"/>
            <a:ext cx="10515600" cy="4351338"/>
          </a:xfrm>
        </p:spPr>
        <p:txBody>
          <a:bodyPr>
            <a:normAutofit/>
          </a:bodyPr>
          <a:lstStyle/>
          <a:p>
            <a:r>
              <a:rPr lang="en-US" sz="2000" dirty="0" smtClean="0"/>
              <a:t>Take </a:t>
            </a:r>
            <a:r>
              <a:rPr lang="en-US" sz="2000" dirty="0"/>
              <a:t>knowledge from one task (e.g. object recognition in images) apply</a:t>
            </a:r>
          </a:p>
          <a:p>
            <a:pPr marL="0" indent="0">
              <a:buNone/>
            </a:pPr>
            <a:r>
              <a:rPr lang="en-US" sz="2000" dirty="0" smtClean="0"/>
              <a:t>     it </a:t>
            </a:r>
            <a:r>
              <a:rPr lang="en-US" sz="2000" dirty="0"/>
              <a:t>to another task (e.g. activity recognition in </a:t>
            </a:r>
            <a:r>
              <a:rPr lang="en-US" sz="2000" dirty="0" smtClean="0"/>
              <a:t>videos)</a:t>
            </a:r>
          </a:p>
          <a:p>
            <a:r>
              <a:rPr lang="en-US" sz="2000" dirty="0" smtClean="0"/>
              <a:t>In </a:t>
            </a:r>
            <a:r>
              <a:rPr lang="en-US" sz="2000" dirty="0"/>
              <a:t>deep learning, the dominant paradigm is </a:t>
            </a:r>
            <a:r>
              <a:rPr lang="en-US" sz="2000" dirty="0" err="1"/>
              <a:t>pretraining</a:t>
            </a:r>
            <a:r>
              <a:rPr lang="en-US" sz="2000" dirty="0"/>
              <a:t>:</a:t>
            </a:r>
          </a:p>
          <a:p>
            <a:r>
              <a:rPr lang="en-US" sz="2000" dirty="0" smtClean="0"/>
              <a:t>train </a:t>
            </a:r>
            <a:r>
              <a:rPr lang="en-US" sz="2000" dirty="0"/>
              <a:t>a model on a </a:t>
            </a:r>
            <a:r>
              <a:rPr lang="en-US" sz="2000" b="1" dirty="0" smtClean="0"/>
              <a:t>surrogate (background) </a:t>
            </a:r>
            <a:r>
              <a:rPr lang="en-US" sz="2000" b="1" dirty="0"/>
              <a:t>task</a:t>
            </a:r>
          </a:p>
          <a:p>
            <a:pPr marL="0" indent="0">
              <a:buNone/>
            </a:pPr>
            <a:r>
              <a:rPr lang="en-US" sz="2000" dirty="0" smtClean="0"/>
              <a:t>•  adapt </a:t>
            </a:r>
            <a:r>
              <a:rPr lang="en-US" sz="2000" dirty="0"/>
              <a:t>by fine-tuning on the task of </a:t>
            </a:r>
            <a:r>
              <a:rPr lang="en-US" sz="2000" dirty="0" smtClean="0"/>
              <a:t>interest</a:t>
            </a:r>
          </a:p>
          <a:p>
            <a:r>
              <a:rPr lang="en-US" sz="2000" dirty="0" smtClean="0"/>
              <a:t>Foundation </a:t>
            </a:r>
            <a:r>
              <a:rPr lang="en-US" sz="2000" dirty="0"/>
              <a:t>models are </a:t>
            </a:r>
            <a:r>
              <a:rPr lang="en-US" sz="2000" b="1" dirty="0"/>
              <a:t>powerful transfer learners </a:t>
            </a:r>
            <a:r>
              <a:rPr lang="en-US" sz="2000" dirty="0"/>
              <a:t>due to their </a:t>
            </a:r>
            <a:r>
              <a:rPr lang="en-US" sz="2000" b="1" dirty="0" smtClean="0"/>
              <a:t>scale</a:t>
            </a:r>
          </a:p>
          <a:p>
            <a:r>
              <a:rPr lang="en-US" sz="2000" dirty="0" smtClean="0"/>
              <a:t>Ingredients </a:t>
            </a:r>
            <a:r>
              <a:rPr lang="en-US" sz="2000" dirty="0"/>
              <a:t>of </a:t>
            </a:r>
            <a:r>
              <a:rPr lang="en-US" sz="2000" b="1" dirty="0" smtClean="0"/>
              <a:t>scaling</a:t>
            </a:r>
            <a:r>
              <a:rPr lang="en-US" sz="2000" dirty="0" smtClean="0"/>
              <a:t>:</a:t>
            </a:r>
          </a:p>
          <a:p>
            <a:pPr marL="0" indent="0">
              <a:buNone/>
            </a:pPr>
            <a:r>
              <a:rPr lang="en-US" sz="2000" dirty="0" smtClean="0"/>
              <a:t>          computer </a:t>
            </a:r>
            <a:r>
              <a:rPr lang="en-US" sz="2000" b="1" dirty="0"/>
              <a:t>hardware improvements </a:t>
            </a:r>
            <a:r>
              <a:rPr lang="en-US" sz="2000" dirty="0"/>
              <a:t>(e.g. GPUs and memory</a:t>
            </a:r>
            <a:r>
              <a:rPr lang="en-US" sz="2000" dirty="0" smtClean="0"/>
              <a:t>)</a:t>
            </a:r>
          </a:p>
          <a:p>
            <a:pPr marL="0" indent="0">
              <a:buNone/>
            </a:pPr>
            <a:r>
              <a:rPr lang="en-US" sz="2000" dirty="0"/>
              <a:t> </a:t>
            </a:r>
            <a:r>
              <a:rPr lang="en-US" sz="2000" dirty="0" smtClean="0"/>
              <a:t>       •</a:t>
            </a:r>
            <a:r>
              <a:rPr lang="en-US" sz="2000" dirty="0"/>
              <a:t>Transformer architectures (leverage </a:t>
            </a:r>
            <a:r>
              <a:rPr lang="en-US" sz="2000" b="1" dirty="0"/>
              <a:t>parallelism</a:t>
            </a:r>
            <a:r>
              <a:rPr lang="en-US" sz="2000" dirty="0"/>
              <a:t>, expressivity</a:t>
            </a:r>
            <a:r>
              <a:rPr lang="en-US" sz="2000" dirty="0" smtClean="0"/>
              <a:t>)</a:t>
            </a:r>
          </a:p>
          <a:p>
            <a:pPr marL="0" indent="0">
              <a:buNone/>
            </a:pPr>
            <a:r>
              <a:rPr lang="en-US" sz="2000" dirty="0"/>
              <a:t> </a:t>
            </a:r>
            <a:r>
              <a:rPr lang="en-US" sz="2000" dirty="0" smtClean="0"/>
              <a:t>       •</a:t>
            </a:r>
            <a:r>
              <a:rPr lang="en-US" sz="2000" dirty="0"/>
              <a:t>Availability of </a:t>
            </a:r>
            <a:r>
              <a:rPr lang="en-US" sz="2000" b="1" dirty="0"/>
              <a:t>training data</a:t>
            </a:r>
            <a:endParaRPr lang="en-IN" sz="2000" b="1" dirty="0"/>
          </a:p>
        </p:txBody>
      </p:sp>
      <p:sp>
        <p:nvSpPr>
          <p:cNvPr id="4" name="Flowchart: Connector 3"/>
          <p:cNvSpPr/>
          <p:nvPr/>
        </p:nvSpPr>
        <p:spPr>
          <a:xfrm>
            <a:off x="1402772" y="4218710"/>
            <a:ext cx="72737" cy="7273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5" name="Picture 4"/>
          <p:cNvPicPr>
            <a:picLocks noChangeAspect="1"/>
          </p:cNvPicPr>
          <p:nvPr/>
        </p:nvPicPr>
        <p:blipFill>
          <a:blip r:embed="rId2"/>
          <a:stretch>
            <a:fillRect/>
          </a:stretch>
        </p:blipFill>
        <p:spPr>
          <a:xfrm>
            <a:off x="11045535" y="690527"/>
            <a:ext cx="643255" cy="971725"/>
          </a:xfrm>
          <a:prstGeom prst="rect">
            <a:avLst/>
          </a:prstGeom>
        </p:spPr>
      </p:pic>
    </p:spTree>
    <p:extLst>
      <p:ext uri="{BB962C8B-B14F-4D97-AF65-F5344CB8AC3E}">
        <p14:creationId xmlns:p14="http://schemas.microsoft.com/office/powerpoint/2010/main" val="2132456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939"/>
          </a:xfrm>
        </p:spPr>
        <p:txBody>
          <a:bodyPr>
            <a:noAutofit/>
          </a:bodyPr>
          <a:lstStyle/>
          <a:p>
            <a:pPr algn="ctr"/>
            <a:r>
              <a:rPr lang="en-GB" sz="3600" dirty="0"/>
              <a:t>Encoder-Decoder Attention </a:t>
            </a:r>
            <a:endParaRPr lang="en-IN" sz="3600" dirty="0"/>
          </a:p>
        </p:txBody>
      </p:sp>
      <p:sp>
        <p:nvSpPr>
          <p:cNvPr id="3" name="Content Placeholder 2"/>
          <p:cNvSpPr>
            <a:spLocks noGrp="1"/>
          </p:cNvSpPr>
          <p:nvPr>
            <p:ph idx="1"/>
          </p:nvPr>
        </p:nvSpPr>
        <p:spPr>
          <a:xfrm>
            <a:off x="838200" y="758537"/>
            <a:ext cx="10515600" cy="5418427"/>
          </a:xfrm>
        </p:spPr>
        <p:txBody>
          <a:bodyPr>
            <a:normAutofit/>
          </a:bodyPr>
          <a:lstStyle/>
          <a:p>
            <a:pPr marL="0" indent="0">
              <a:buNone/>
            </a:pPr>
            <a:r>
              <a:rPr lang="en-GB" sz="2200" b="1" dirty="0"/>
              <a:t>Encoder-Decoder Attention</a:t>
            </a:r>
          </a:p>
          <a:p>
            <a:r>
              <a:rPr lang="en-GB" sz="2400" dirty="0"/>
              <a:t>Along with that, the </a:t>
            </a:r>
            <a:r>
              <a:rPr lang="en-GB" sz="2400" b="1" dirty="0"/>
              <a:t>output of the final Encoder in the stack </a:t>
            </a:r>
            <a:r>
              <a:rPr lang="en-GB" sz="2400" dirty="0"/>
              <a:t>is </a:t>
            </a:r>
            <a:r>
              <a:rPr lang="en-GB" sz="2400" b="1" dirty="0"/>
              <a:t>passed to </a:t>
            </a:r>
            <a:r>
              <a:rPr lang="en-GB" sz="2400" dirty="0"/>
              <a:t>the </a:t>
            </a:r>
            <a:r>
              <a:rPr lang="en-GB" sz="2400" b="1" dirty="0"/>
              <a:t>Value and Key parameters </a:t>
            </a:r>
            <a:r>
              <a:rPr lang="en-GB" sz="2400" dirty="0"/>
              <a:t>in the </a:t>
            </a:r>
            <a:r>
              <a:rPr lang="en-GB" sz="2400" b="1" dirty="0"/>
              <a:t>Encoder-Decoder Attention</a:t>
            </a:r>
          </a:p>
          <a:p>
            <a:r>
              <a:rPr lang="en-GB" sz="2400" dirty="0"/>
              <a:t>The </a:t>
            </a:r>
            <a:r>
              <a:rPr lang="en-GB" sz="2400" b="1" dirty="0"/>
              <a:t>Encoder-Decoder Attention </a:t>
            </a:r>
            <a:r>
              <a:rPr lang="en-GB" sz="2400" dirty="0"/>
              <a:t>is therefore </a:t>
            </a:r>
            <a:r>
              <a:rPr lang="en-GB" sz="2400" b="1" dirty="0"/>
              <a:t>getting a representation of both the target sequence (from the Decoder Self-Attention)</a:t>
            </a:r>
            <a:r>
              <a:rPr lang="en-GB" sz="2400" dirty="0"/>
              <a:t> and a </a:t>
            </a:r>
            <a:r>
              <a:rPr lang="en-GB" sz="2400" b="1" dirty="0"/>
              <a:t>representation of the input sequence (from the Encoder stack)</a:t>
            </a:r>
          </a:p>
          <a:p>
            <a:r>
              <a:rPr lang="en-GB" sz="2400" b="1" dirty="0"/>
              <a:t> </a:t>
            </a:r>
            <a:r>
              <a:rPr lang="en-GB" sz="2400" dirty="0"/>
              <a:t>It, therefore, </a:t>
            </a:r>
            <a:r>
              <a:rPr lang="en-GB" sz="2400" b="1" dirty="0"/>
              <a:t>produces a representation with the attention scores for each target sequence word </a:t>
            </a:r>
            <a:r>
              <a:rPr lang="en-GB" sz="2400" dirty="0"/>
              <a:t>that </a:t>
            </a:r>
            <a:r>
              <a:rPr lang="en-GB" sz="2400" b="1" dirty="0"/>
              <a:t>captures the influence of the attention scores from the input sequence as well</a:t>
            </a:r>
          </a:p>
          <a:p>
            <a:r>
              <a:rPr lang="en-GB" sz="2400" dirty="0"/>
              <a:t>As this passes through </a:t>
            </a:r>
            <a:r>
              <a:rPr lang="en-GB" sz="2400" b="1" dirty="0"/>
              <a:t>all the Decoders in the stack</a:t>
            </a:r>
            <a:r>
              <a:rPr lang="en-GB" sz="2400" dirty="0"/>
              <a:t>, </a:t>
            </a:r>
            <a:r>
              <a:rPr lang="en-GB" sz="2400" b="1" dirty="0"/>
              <a:t>each Self-Attention and each Encoder-Decoder Attention also add their own attention scores into each word’s representation</a:t>
            </a:r>
            <a:endParaRPr lang="en-IN" sz="1800" b="1" dirty="0"/>
          </a:p>
        </p:txBody>
      </p:sp>
      <p:pic>
        <p:nvPicPr>
          <p:cNvPr id="4" name="Picture 3"/>
          <p:cNvPicPr>
            <a:picLocks noChangeAspect="1"/>
          </p:cNvPicPr>
          <p:nvPr/>
        </p:nvPicPr>
        <p:blipFill>
          <a:blip r:embed="rId2"/>
          <a:stretch>
            <a:fillRect/>
          </a:stretch>
        </p:blipFill>
        <p:spPr>
          <a:xfrm>
            <a:off x="11353800" y="613064"/>
            <a:ext cx="717625" cy="1083207"/>
          </a:xfrm>
          <a:prstGeom prst="rect">
            <a:avLst/>
          </a:prstGeom>
        </p:spPr>
      </p:pic>
    </p:spTree>
    <p:extLst>
      <p:ext uri="{BB962C8B-B14F-4D97-AF65-F5344CB8AC3E}">
        <p14:creationId xmlns:p14="http://schemas.microsoft.com/office/powerpoint/2010/main" val="156600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044"/>
            <a:ext cx="10024701" cy="268720"/>
          </a:xfrm>
        </p:spPr>
        <p:txBody>
          <a:bodyPr>
            <a:noAutofit/>
          </a:bodyPr>
          <a:lstStyle/>
          <a:p>
            <a:pPr algn="ctr"/>
            <a:r>
              <a:rPr lang="en-GB" sz="3600" dirty="0"/>
              <a:t>Multi Head Attention</a:t>
            </a:r>
            <a:endParaRPr lang="en-IN" sz="3600" dirty="0"/>
          </a:p>
        </p:txBody>
      </p:sp>
      <p:sp>
        <p:nvSpPr>
          <p:cNvPr id="3" name="Content Placeholder 2"/>
          <p:cNvSpPr>
            <a:spLocks noGrp="1"/>
          </p:cNvSpPr>
          <p:nvPr>
            <p:ph idx="1"/>
          </p:nvPr>
        </p:nvSpPr>
        <p:spPr>
          <a:xfrm>
            <a:off x="103909" y="792554"/>
            <a:ext cx="11804073" cy="5940756"/>
          </a:xfrm>
        </p:spPr>
        <p:txBody>
          <a:bodyPr>
            <a:normAutofit/>
          </a:bodyPr>
          <a:lstStyle/>
          <a:p>
            <a:pPr marL="0" indent="0">
              <a:buNone/>
            </a:pPr>
            <a:r>
              <a:rPr lang="en-GB" sz="2200" dirty="0"/>
              <a:t> </a:t>
            </a:r>
            <a:r>
              <a:rPr lang="en-GB" sz="1800" dirty="0"/>
              <a:t>In the Transformer, the </a:t>
            </a:r>
            <a:r>
              <a:rPr lang="en-GB" sz="1800" b="1" dirty="0"/>
              <a:t>Attention module repeats its computations multiple times in parallel</a:t>
            </a:r>
          </a:p>
          <a:p>
            <a:r>
              <a:rPr lang="en-GB" sz="1800" dirty="0"/>
              <a:t> </a:t>
            </a:r>
            <a:r>
              <a:rPr lang="en-GB" sz="1800" b="1" dirty="0"/>
              <a:t>Each </a:t>
            </a:r>
            <a:r>
              <a:rPr lang="en-GB" sz="1800" dirty="0"/>
              <a:t>of these is called an </a:t>
            </a:r>
            <a:r>
              <a:rPr lang="en-GB" sz="1800" b="1" dirty="0"/>
              <a:t>Attention Head</a:t>
            </a:r>
            <a:r>
              <a:rPr lang="en-GB" sz="1800" dirty="0"/>
              <a:t>. The </a:t>
            </a:r>
            <a:r>
              <a:rPr lang="en-GB" sz="1800" b="1" dirty="0"/>
              <a:t>Attention module splits </a:t>
            </a:r>
            <a:r>
              <a:rPr lang="en-GB" sz="1800" dirty="0"/>
              <a:t>its </a:t>
            </a:r>
            <a:r>
              <a:rPr lang="en-GB" sz="1800" b="1" dirty="0"/>
              <a:t>Query, Key, and Value parameters N-ways and passes each split independently through a separate Head</a:t>
            </a:r>
          </a:p>
          <a:p>
            <a:r>
              <a:rPr lang="en-GB" sz="1800" dirty="0"/>
              <a:t> All of </a:t>
            </a:r>
            <a:r>
              <a:rPr lang="en-GB" sz="1800" b="1" dirty="0"/>
              <a:t>these similar Attention calculations </a:t>
            </a:r>
            <a:r>
              <a:rPr lang="en-GB" sz="1800" dirty="0"/>
              <a:t>are then </a:t>
            </a:r>
            <a:r>
              <a:rPr lang="en-GB" sz="1800" b="1" dirty="0"/>
              <a:t>combined together to produce a final Attention score</a:t>
            </a:r>
            <a:r>
              <a:rPr lang="en-GB" sz="1800" dirty="0"/>
              <a:t>.</a:t>
            </a:r>
          </a:p>
          <a:p>
            <a:r>
              <a:rPr lang="en-GB" sz="1800" dirty="0"/>
              <a:t>This is called </a:t>
            </a:r>
            <a:r>
              <a:rPr lang="en-GB" sz="1800" b="1" dirty="0"/>
              <a:t>Multi-head attention </a:t>
            </a:r>
            <a:r>
              <a:rPr lang="en-GB" sz="1800" dirty="0"/>
              <a:t>and gives the </a:t>
            </a:r>
            <a:r>
              <a:rPr lang="en-GB" sz="1800" b="1" dirty="0"/>
              <a:t>Transformer greater power to encode multiple relationships and nuances for each word </a:t>
            </a:r>
          </a:p>
          <a:p>
            <a:pPr marL="0" indent="0">
              <a:buNone/>
            </a:pPr>
            <a:endParaRPr lang="en-IN" sz="1800" b="1" dirty="0"/>
          </a:p>
        </p:txBody>
      </p:sp>
      <p:pic>
        <p:nvPicPr>
          <p:cNvPr id="4" name="Picture 3"/>
          <p:cNvPicPr>
            <a:picLocks noChangeAspect="1"/>
          </p:cNvPicPr>
          <p:nvPr/>
        </p:nvPicPr>
        <p:blipFill>
          <a:blip r:embed="rId2"/>
          <a:stretch>
            <a:fillRect/>
          </a:stretch>
        </p:blipFill>
        <p:spPr>
          <a:xfrm>
            <a:off x="7540337" y="2587336"/>
            <a:ext cx="4246417" cy="3922136"/>
          </a:xfrm>
          <a:prstGeom prst="rect">
            <a:avLst/>
          </a:prstGeom>
        </p:spPr>
      </p:pic>
      <p:sp>
        <p:nvSpPr>
          <p:cNvPr id="5" name="Rectangle 4"/>
          <p:cNvSpPr/>
          <p:nvPr/>
        </p:nvSpPr>
        <p:spPr>
          <a:xfrm>
            <a:off x="273628" y="2721923"/>
            <a:ext cx="7000009" cy="3416320"/>
          </a:xfrm>
          <a:prstGeom prst="rect">
            <a:avLst/>
          </a:prstGeom>
        </p:spPr>
        <p:txBody>
          <a:bodyPr wrap="square">
            <a:spAutoFit/>
          </a:bodyPr>
          <a:lstStyle/>
          <a:p>
            <a:r>
              <a:rPr lang="en-GB" b="1" dirty="0">
                <a:solidFill>
                  <a:prstClr val="black"/>
                </a:solidFill>
              </a:rPr>
              <a:t>Attention </a:t>
            </a:r>
            <a:r>
              <a:rPr lang="en-GB" b="1" dirty="0" err="1">
                <a:solidFill>
                  <a:prstClr val="black"/>
                </a:solidFill>
              </a:rPr>
              <a:t>Hyperparameters</a:t>
            </a:r>
            <a:endParaRPr lang="en-GB" b="1" dirty="0">
              <a:solidFill>
                <a:prstClr val="black"/>
              </a:solidFill>
            </a:endParaRPr>
          </a:p>
          <a:p>
            <a:r>
              <a:rPr lang="en-GB" dirty="0">
                <a:solidFill>
                  <a:prstClr val="black"/>
                </a:solidFill>
              </a:rPr>
              <a:t>There are </a:t>
            </a:r>
            <a:r>
              <a:rPr lang="en-GB" b="1" dirty="0">
                <a:solidFill>
                  <a:prstClr val="black"/>
                </a:solidFill>
              </a:rPr>
              <a:t>three </a:t>
            </a:r>
            <a:r>
              <a:rPr lang="en-GB" b="1" dirty="0" err="1">
                <a:solidFill>
                  <a:prstClr val="black"/>
                </a:solidFill>
              </a:rPr>
              <a:t>hyperparameters</a:t>
            </a:r>
            <a:r>
              <a:rPr lang="en-GB" b="1" dirty="0">
                <a:solidFill>
                  <a:prstClr val="black"/>
                </a:solidFill>
              </a:rPr>
              <a:t> </a:t>
            </a:r>
            <a:r>
              <a:rPr lang="en-GB" dirty="0">
                <a:solidFill>
                  <a:prstClr val="black"/>
                </a:solidFill>
              </a:rPr>
              <a:t>that </a:t>
            </a:r>
            <a:r>
              <a:rPr lang="en-GB" b="1" dirty="0">
                <a:solidFill>
                  <a:prstClr val="black"/>
                </a:solidFill>
              </a:rPr>
              <a:t>determine the data dimensions</a:t>
            </a:r>
            <a:r>
              <a:rPr lang="en-GB" dirty="0">
                <a:solidFill>
                  <a:prstClr val="black"/>
                </a:solidFill>
              </a:rPr>
              <a:t>:</a:t>
            </a:r>
          </a:p>
          <a:p>
            <a:r>
              <a:rPr lang="en-GB" b="1" dirty="0">
                <a:solidFill>
                  <a:prstClr val="black"/>
                </a:solidFill>
              </a:rPr>
              <a:t>Embedding Size </a:t>
            </a:r>
            <a:r>
              <a:rPr lang="en-GB" dirty="0">
                <a:solidFill>
                  <a:prstClr val="black"/>
                </a:solidFill>
              </a:rPr>
              <a:t>— width of the embedding vector (we use a width of 6 in our example). This dimension is carried forward throughout the Transformer model and hence is sometimes referred to by other names like ‘model size’ etc.</a:t>
            </a:r>
          </a:p>
          <a:p>
            <a:r>
              <a:rPr lang="en-GB" b="1" dirty="0">
                <a:solidFill>
                  <a:prstClr val="black"/>
                </a:solidFill>
              </a:rPr>
              <a:t>Query Size (equal to Key and Value size</a:t>
            </a:r>
            <a:r>
              <a:rPr lang="en-GB" dirty="0">
                <a:solidFill>
                  <a:prstClr val="black"/>
                </a:solidFill>
              </a:rPr>
              <a:t>)— the </a:t>
            </a:r>
            <a:r>
              <a:rPr lang="en-GB" b="1" dirty="0">
                <a:solidFill>
                  <a:prstClr val="black"/>
                </a:solidFill>
              </a:rPr>
              <a:t>size of the weights </a:t>
            </a:r>
            <a:r>
              <a:rPr lang="en-GB" dirty="0">
                <a:solidFill>
                  <a:prstClr val="black"/>
                </a:solidFill>
              </a:rPr>
              <a:t>used by </a:t>
            </a:r>
            <a:r>
              <a:rPr lang="en-GB" b="1" dirty="0">
                <a:solidFill>
                  <a:prstClr val="black"/>
                </a:solidFill>
              </a:rPr>
              <a:t>three Linear layers to produce the Query, Key, and Value matrices </a:t>
            </a:r>
            <a:r>
              <a:rPr lang="en-GB" dirty="0">
                <a:solidFill>
                  <a:prstClr val="black"/>
                </a:solidFill>
              </a:rPr>
              <a:t>respectively (we </a:t>
            </a:r>
            <a:r>
              <a:rPr lang="en-GB" b="1" dirty="0">
                <a:solidFill>
                  <a:prstClr val="black"/>
                </a:solidFill>
              </a:rPr>
              <a:t>use a Query size of 3 in our example</a:t>
            </a:r>
            <a:r>
              <a:rPr lang="en-GB" dirty="0">
                <a:solidFill>
                  <a:prstClr val="black"/>
                </a:solidFill>
              </a:rPr>
              <a:t>)</a:t>
            </a:r>
          </a:p>
          <a:p>
            <a:r>
              <a:rPr lang="en-GB" b="1" dirty="0">
                <a:solidFill>
                  <a:prstClr val="black"/>
                </a:solidFill>
              </a:rPr>
              <a:t>Number of Attention heads </a:t>
            </a:r>
            <a:r>
              <a:rPr lang="en-GB" dirty="0">
                <a:solidFill>
                  <a:prstClr val="black"/>
                </a:solidFill>
              </a:rPr>
              <a:t>(we </a:t>
            </a:r>
            <a:r>
              <a:rPr lang="en-GB" b="1" dirty="0">
                <a:solidFill>
                  <a:prstClr val="black"/>
                </a:solidFill>
              </a:rPr>
              <a:t>use 2 heads in our example</a:t>
            </a:r>
            <a:r>
              <a:rPr lang="en-GB" dirty="0">
                <a:solidFill>
                  <a:prstClr val="black"/>
                </a:solidFill>
              </a:rPr>
              <a:t>)</a:t>
            </a:r>
          </a:p>
          <a:p>
            <a:r>
              <a:rPr lang="en-GB" dirty="0">
                <a:solidFill>
                  <a:prstClr val="black"/>
                </a:solidFill>
              </a:rPr>
              <a:t>In addition, we </a:t>
            </a:r>
            <a:r>
              <a:rPr lang="en-GB" b="1" dirty="0">
                <a:solidFill>
                  <a:prstClr val="black"/>
                </a:solidFill>
              </a:rPr>
              <a:t>also</a:t>
            </a:r>
            <a:r>
              <a:rPr lang="en-GB" dirty="0">
                <a:solidFill>
                  <a:prstClr val="black"/>
                </a:solidFill>
              </a:rPr>
              <a:t> have the </a:t>
            </a:r>
            <a:r>
              <a:rPr lang="en-GB" b="1" dirty="0">
                <a:solidFill>
                  <a:prstClr val="black"/>
                </a:solidFill>
              </a:rPr>
              <a:t>Batch size</a:t>
            </a:r>
            <a:r>
              <a:rPr lang="en-GB" dirty="0">
                <a:solidFill>
                  <a:prstClr val="black"/>
                </a:solidFill>
              </a:rPr>
              <a:t>, giving </a:t>
            </a:r>
            <a:r>
              <a:rPr lang="en-GB" b="1" dirty="0">
                <a:solidFill>
                  <a:prstClr val="black"/>
                </a:solidFill>
              </a:rPr>
              <a:t>us one dimension for the number of samples.</a:t>
            </a:r>
            <a:endParaRPr lang="en-IN" b="1" dirty="0">
              <a:solidFill>
                <a:prstClr val="black"/>
              </a:solidFill>
            </a:endParaRPr>
          </a:p>
        </p:txBody>
      </p:sp>
      <p:pic>
        <p:nvPicPr>
          <p:cNvPr id="6" name="Picture 5"/>
          <p:cNvPicPr>
            <a:picLocks noChangeAspect="1"/>
          </p:cNvPicPr>
          <p:nvPr/>
        </p:nvPicPr>
        <p:blipFill>
          <a:blip r:embed="rId3"/>
          <a:stretch>
            <a:fillRect/>
          </a:stretch>
        </p:blipFill>
        <p:spPr>
          <a:xfrm>
            <a:off x="10954620" y="37693"/>
            <a:ext cx="861643" cy="1300593"/>
          </a:xfrm>
          <a:prstGeom prst="rect">
            <a:avLst/>
          </a:prstGeom>
        </p:spPr>
      </p:pic>
    </p:spTree>
    <p:extLst>
      <p:ext uri="{BB962C8B-B14F-4D97-AF65-F5344CB8AC3E}">
        <p14:creationId xmlns:p14="http://schemas.microsoft.com/office/powerpoint/2010/main" val="377006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825599"/>
            <a:ext cx="12191975" cy="144799"/>
          </a:xfrm>
          <a:prstGeom prst="rect">
            <a:avLst/>
          </a:prstGeom>
          <a:blipFill>
            <a:blip r:embed="rId2" cstate="print"/>
            <a:stretch>
              <a:fillRect/>
            </a:stretch>
          </a:blipFill>
        </p:spPr>
        <p:txBody>
          <a:bodyPr wrap="square" lIns="0" tIns="0" rIns="0" bIns="0" rtlCol="0"/>
          <a:lstStyle/>
          <a:p>
            <a:endParaRPr sz="2400">
              <a:solidFill>
                <a:prstClr val="black"/>
              </a:solidFill>
            </a:endParaRPr>
          </a:p>
        </p:txBody>
      </p:sp>
      <p:sp>
        <p:nvSpPr>
          <p:cNvPr id="3" name="object 3"/>
          <p:cNvSpPr txBox="1">
            <a:spLocks noGrp="1"/>
          </p:cNvSpPr>
          <p:nvPr>
            <p:ph type="title"/>
          </p:nvPr>
        </p:nvSpPr>
        <p:spPr>
          <a:xfrm>
            <a:off x="3049607" y="85263"/>
            <a:ext cx="4798060" cy="571096"/>
          </a:xfrm>
          <a:prstGeom prst="rect">
            <a:avLst/>
          </a:prstGeom>
        </p:spPr>
        <p:txBody>
          <a:bodyPr vert="horz" wrap="square" lIns="0" tIns="16933" rIns="0" bIns="0" rtlCol="0">
            <a:spAutoFit/>
          </a:bodyPr>
          <a:lstStyle/>
          <a:p>
            <a:pPr marL="16933" algn="ctr">
              <a:spcBef>
                <a:spcPts val="133"/>
              </a:spcBef>
            </a:pPr>
            <a:r>
              <a:rPr sz="3600" spc="-100" dirty="0">
                <a:latin typeface="Calibri" panose="020F0502020204030204" pitchFamily="34" charset="0"/>
                <a:cs typeface="Calibri" panose="020F0502020204030204" pitchFamily="34" charset="0"/>
              </a:rPr>
              <a:t>Model</a:t>
            </a:r>
            <a:r>
              <a:rPr sz="3600" spc="-93" dirty="0">
                <a:latin typeface="Calibri" panose="020F0502020204030204" pitchFamily="34" charset="0"/>
                <a:cs typeface="Calibri" panose="020F0502020204030204" pitchFamily="34" charset="0"/>
              </a:rPr>
              <a:t> Architecture</a:t>
            </a:r>
          </a:p>
        </p:txBody>
      </p:sp>
      <p:sp>
        <p:nvSpPr>
          <p:cNvPr id="4" name="object 4"/>
          <p:cNvSpPr/>
          <p:nvPr/>
        </p:nvSpPr>
        <p:spPr>
          <a:xfrm>
            <a:off x="9813282" y="2386828"/>
            <a:ext cx="2238495" cy="2914760"/>
          </a:xfrm>
          <a:prstGeom prst="rect">
            <a:avLst/>
          </a:prstGeom>
          <a:blipFill>
            <a:blip r:embed="rId3" cstate="print"/>
            <a:stretch>
              <a:fillRect/>
            </a:stretch>
          </a:blipFill>
        </p:spPr>
        <p:txBody>
          <a:bodyPr wrap="square" lIns="0" tIns="0" rIns="0" bIns="0" rtlCol="0"/>
          <a:lstStyle/>
          <a:p>
            <a:endParaRPr sz="2400">
              <a:solidFill>
                <a:prstClr val="black"/>
              </a:solidFill>
            </a:endParaRPr>
          </a:p>
        </p:txBody>
      </p:sp>
      <p:sp>
        <p:nvSpPr>
          <p:cNvPr id="5" name="object 5"/>
          <p:cNvSpPr/>
          <p:nvPr/>
        </p:nvSpPr>
        <p:spPr>
          <a:xfrm>
            <a:off x="7590553" y="1960463"/>
            <a:ext cx="2105161" cy="3874492"/>
          </a:xfrm>
          <a:prstGeom prst="rect">
            <a:avLst/>
          </a:prstGeom>
          <a:blipFill>
            <a:blip r:embed="rId4" cstate="print"/>
            <a:stretch>
              <a:fillRect/>
            </a:stretch>
          </a:blipFill>
        </p:spPr>
        <p:txBody>
          <a:bodyPr wrap="square" lIns="0" tIns="0" rIns="0" bIns="0" rtlCol="0"/>
          <a:lstStyle/>
          <a:p>
            <a:endParaRPr sz="2400">
              <a:solidFill>
                <a:prstClr val="black"/>
              </a:solidFill>
            </a:endParaRPr>
          </a:p>
        </p:txBody>
      </p:sp>
      <p:sp>
        <p:nvSpPr>
          <p:cNvPr id="6" name="object 6"/>
          <p:cNvSpPr txBox="1"/>
          <p:nvPr/>
        </p:nvSpPr>
        <p:spPr>
          <a:xfrm>
            <a:off x="293458" y="792229"/>
            <a:ext cx="9048327" cy="4213974"/>
          </a:xfrm>
          <a:prstGeom prst="rect">
            <a:avLst/>
          </a:prstGeom>
        </p:spPr>
        <p:txBody>
          <a:bodyPr vert="horz" wrap="square" lIns="0" tIns="243840" rIns="0" bIns="0" rtlCol="0">
            <a:spAutoFit/>
          </a:bodyPr>
          <a:lstStyle/>
          <a:p>
            <a:pPr marL="3792877">
              <a:spcBef>
                <a:spcPts val="1920"/>
              </a:spcBef>
            </a:pPr>
            <a:r>
              <a:rPr sz="2800" b="1" spc="60" dirty="0">
                <a:solidFill>
                  <a:srgbClr val="424242"/>
                </a:solidFill>
                <a:cs typeface="Arial"/>
              </a:rPr>
              <a:t>Transformer</a:t>
            </a:r>
            <a:r>
              <a:rPr sz="2800" b="1" spc="-287" dirty="0">
                <a:solidFill>
                  <a:srgbClr val="424242"/>
                </a:solidFill>
                <a:cs typeface="Arial"/>
              </a:rPr>
              <a:t> </a:t>
            </a:r>
            <a:r>
              <a:rPr sz="2800" b="1" spc="73" dirty="0">
                <a:solidFill>
                  <a:srgbClr val="424242"/>
                </a:solidFill>
                <a:cs typeface="Arial"/>
              </a:rPr>
              <a:t>encoder</a:t>
            </a:r>
            <a:endParaRPr sz="2800" dirty="0">
              <a:solidFill>
                <a:prstClr val="black"/>
              </a:solidFill>
              <a:cs typeface="Arial"/>
            </a:endParaRPr>
          </a:p>
          <a:p>
            <a:pPr marL="586711" indent="-570624">
              <a:spcBef>
                <a:spcPts val="1547"/>
              </a:spcBef>
              <a:buFont typeface="Arial"/>
              <a:buChar char="●"/>
              <a:tabLst>
                <a:tab pos="586711" algn="l"/>
                <a:tab pos="587557" algn="l"/>
              </a:tabLst>
            </a:pPr>
            <a:r>
              <a:rPr sz="2400" b="1" spc="-140" dirty="0">
                <a:solidFill>
                  <a:srgbClr val="424242"/>
                </a:solidFill>
                <a:cs typeface="Calibri" panose="020F0502020204030204" pitchFamily="34" charset="0"/>
              </a:rPr>
              <a:t>Multi-headed </a:t>
            </a:r>
            <a:r>
              <a:rPr sz="2400" b="1" spc="-120" dirty="0">
                <a:solidFill>
                  <a:srgbClr val="424242"/>
                </a:solidFill>
                <a:cs typeface="Calibri" panose="020F0502020204030204" pitchFamily="34" charset="0"/>
              </a:rPr>
              <a:t>self</a:t>
            </a:r>
            <a:r>
              <a:rPr sz="2400" b="1" dirty="0">
                <a:solidFill>
                  <a:srgbClr val="424242"/>
                </a:solidFill>
                <a:cs typeface="Calibri" panose="020F0502020204030204" pitchFamily="34" charset="0"/>
              </a:rPr>
              <a:t> </a:t>
            </a:r>
            <a:r>
              <a:rPr sz="2400" b="1" spc="-133" dirty="0">
                <a:solidFill>
                  <a:srgbClr val="424242"/>
                </a:solidFill>
                <a:cs typeface="Calibri" panose="020F0502020204030204" pitchFamily="34" charset="0"/>
              </a:rPr>
              <a:t>attention</a:t>
            </a:r>
            <a:endParaRPr sz="2400" b="1" dirty="0">
              <a:solidFill>
                <a:prstClr val="black"/>
              </a:solidFill>
              <a:cs typeface="Calibri" panose="020F0502020204030204" pitchFamily="34" charset="0"/>
            </a:endParaRPr>
          </a:p>
          <a:p>
            <a:pPr marL="1196281" lvl="1" indent="-489349">
              <a:spcBef>
                <a:spcPts val="687"/>
              </a:spcBef>
              <a:buFont typeface="Arial"/>
              <a:buChar char="○"/>
              <a:tabLst>
                <a:tab pos="1196281" algn="l"/>
                <a:tab pos="1197127" algn="l"/>
              </a:tabLst>
            </a:pPr>
            <a:r>
              <a:rPr sz="2200" spc="-47" dirty="0">
                <a:solidFill>
                  <a:srgbClr val="424242"/>
                </a:solidFill>
                <a:cs typeface="Calibri" panose="020F0502020204030204" pitchFamily="34" charset="0"/>
              </a:rPr>
              <a:t>Models</a:t>
            </a:r>
            <a:r>
              <a:rPr sz="2200" spc="-27" dirty="0">
                <a:solidFill>
                  <a:srgbClr val="424242"/>
                </a:solidFill>
                <a:cs typeface="Calibri" panose="020F0502020204030204" pitchFamily="34" charset="0"/>
              </a:rPr>
              <a:t> </a:t>
            </a:r>
            <a:r>
              <a:rPr sz="2200" spc="-47" dirty="0">
                <a:solidFill>
                  <a:srgbClr val="424242"/>
                </a:solidFill>
                <a:cs typeface="Calibri" panose="020F0502020204030204" pitchFamily="34" charset="0"/>
              </a:rPr>
              <a:t>context</a:t>
            </a:r>
            <a:endParaRPr sz="2200" dirty="0">
              <a:solidFill>
                <a:prstClr val="black"/>
              </a:solidFill>
              <a:cs typeface="Calibri" panose="020F0502020204030204" pitchFamily="34" charset="0"/>
            </a:endParaRPr>
          </a:p>
          <a:p>
            <a:pPr marL="586711" indent="-570624">
              <a:spcBef>
                <a:spcPts val="373"/>
              </a:spcBef>
              <a:buFont typeface="Arial"/>
              <a:buChar char="●"/>
              <a:tabLst>
                <a:tab pos="586711" algn="l"/>
                <a:tab pos="587557" algn="l"/>
              </a:tabLst>
            </a:pPr>
            <a:r>
              <a:rPr sz="2400" b="1" spc="-100" dirty="0">
                <a:solidFill>
                  <a:srgbClr val="424242"/>
                </a:solidFill>
                <a:cs typeface="Calibri" panose="020F0502020204030204" pitchFamily="34" charset="0"/>
              </a:rPr>
              <a:t>Feed-forward</a:t>
            </a:r>
            <a:r>
              <a:rPr sz="2400" b="1" spc="-53" dirty="0">
                <a:solidFill>
                  <a:srgbClr val="424242"/>
                </a:solidFill>
                <a:cs typeface="Calibri" panose="020F0502020204030204" pitchFamily="34" charset="0"/>
              </a:rPr>
              <a:t> </a:t>
            </a:r>
            <a:r>
              <a:rPr sz="2400" b="1" spc="-87" dirty="0">
                <a:solidFill>
                  <a:srgbClr val="424242"/>
                </a:solidFill>
                <a:cs typeface="Calibri" panose="020F0502020204030204" pitchFamily="34" charset="0"/>
              </a:rPr>
              <a:t>layers</a:t>
            </a:r>
            <a:endParaRPr sz="2400" b="1" dirty="0">
              <a:solidFill>
                <a:prstClr val="black"/>
              </a:solidFill>
              <a:cs typeface="Calibri" panose="020F0502020204030204" pitchFamily="34" charset="0"/>
            </a:endParaRPr>
          </a:p>
          <a:p>
            <a:pPr marL="1196281" lvl="1" indent="-489349">
              <a:spcBef>
                <a:spcPts val="687"/>
              </a:spcBef>
              <a:buFont typeface="Arial"/>
              <a:buChar char="○"/>
              <a:tabLst>
                <a:tab pos="1196281" algn="l"/>
                <a:tab pos="1197127" algn="l"/>
              </a:tabLst>
            </a:pPr>
            <a:r>
              <a:rPr sz="2200" spc="-67" dirty="0">
                <a:solidFill>
                  <a:srgbClr val="424242"/>
                </a:solidFill>
                <a:cs typeface="Calibri" panose="020F0502020204030204" pitchFamily="34" charset="0"/>
              </a:rPr>
              <a:t>Computes </a:t>
            </a:r>
            <a:r>
              <a:rPr sz="2200" spc="-53" dirty="0">
                <a:solidFill>
                  <a:srgbClr val="424242"/>
                </a:solidFill>
                <a:cs typeface="Calibri" panose="020F0502020204030204" pitchFamily="34" charset="0"/>
              </a:rPr>
              <a:t>non-linear hierarchical</a:t>
            </a:r>
            <a:r>
              <a:rPr sz="2200" spc="33" dirty="0">
                <a:solidFill>
                  <a:srgbClr val="424242"/>
                </a:solidFill>
                <a:cs typeface="Calibri" panose="020F0502020204030204" pitchFamily="34" charset="0"/>
              </a:rPr>
              <a:t> </a:t>
            </a:r>
            <a:r>
              <a:rPr sz="2200" spc="-60" dirty="0">
                <a:solidFill>
                  <a:srgbClr val="424242"/>
                </a:solidFill>
                <a:cs typeface="Calibri" panose="020F0502020204030204" pitchFamily="34" charset="0"/>
              </a:rPr>
              <a:t>features</a:t>
            </a:r>
            <a:endParaRPr sz="2200" dirty="0">
              <a:solidFill>
                <a:prstClr val="black"/>
              </a:solidFill>
              <a:cs typeface="Calibri" panose="020F0502020204030204" pitchFamily="34" charset="0"/>
            </a:endParaRPr>
          </a:p>
          <a:p>
            <a:pPr marL="586711" indent="-570624">
              <a:spcBef>
                <a:spcPts val="373"/>
              </a:spcBef>
              <a:buFont typeface="Arial"/>
              <a:buChar char="●"/>
              <a:tabLst>
                <a:tab pos="586711" algn="l"/>
                <a:tab pos="587557" algn="l"/>
              </a:tabLst>
            </a:pPr>
            <a:r>
              <a:rPr sz="2400" b="1" spc="-80" dirty="0">
                <a:solidFill>
                  <a:srgbClr val="424242"/>
                </a:solidFill>
                <a:cs typeface="Calibri" panose="020F0502020204030204" pitchFamily="34" charset="0"/>
              </a:rPr>
              <a:t>Layer </a:t>
            </a:r>
            <a:r>
              <a:rPr sz="2400" b="1" spc="-93" dirty="0">
                <a:solidFill>
                  <a:srgbClr val="424242"/>
                </a:solidFill>
                <a:cs typeface="Calibri" panose="020F0502020204030204" pitchFamily="34" charset="0"/>
              </a:rPr>
              <a:t>norm </a:t>
            </a:r>
            <a:r>
              <a:rPr sz="2400" b="1" spc="-87" dirty="0">
                <a:solidFill>
                  <a:srgbClr val="424242"/>
                </a:solidFill>
                <a:cs typeface="Calibri" panose="020F0502020204030204" pitchFamily="34" charset="0"/>
              </a:rPr>
              <a:t>and</a:t>
            </a:r>
            <a:r>
              <a:rPr sz="2400" b="1" spc="47" dirty="0">
                <a:solidFill>
                  <a:srgbClr val="424242"/>
                </a:solidFill>
                <a:cs typeface="Calibri" panose="020F0502020204030204" pitchFamily="34" charset="0"/>
              </a:rPr>
              <a:t> </a:t>
            </a:r>
            <a:r>
              <a:rPr sz="2400" b="1" spc="-73" dirty="0">
                <a:solidFill>
                  <a:srgbClr val="424242"/>
                </a:solidFill>
                <a:cs typeface="Calibri" panose="020F0502020204030204" pitchFamily="34" charset="0"/>
              </a:rPr>
              <a:t>residuals</a:t>
            </a:r>
            <a:endParaRPr sz="2400" b="1" dirty="0">
              <a:solidFill>
                <a:prstClr val="black"/>
              </a:solidFill>
              <a:cs typeface="Calibri" panose="020F0502020204030204" pitchFamily="34" charset="0"/>
            </a:endParaRPr>
          </a:p>
          <a:p>
            <a:pPr marL="1196281" lvl="1" indent="-489349">
              <a:spcBef>
                <a:spcPts val="687"/>
              </a:spcBef>
              <a:buFont typeface="Arial"/>
              <a:buChar char="○"/>
              <a:tabLst>
                <a:tab pos="1196281" algn="l"/>
                <a:tab pos="1197127" algn="l"/>
              </a:tabLst>
            </a:pPr>
            <a:r>
              <a:rPr sz="2200" spc="-73" dirty="0">
                <a:solidFill>
                  <a:srgbClr val="424242"/>
                </a:solidFill>
                <a:cs typeface="Calibri" panose="020F0502020204030204" pitchFamily="34" charset="0"/>
              </a:rPr>
              <a:t>Makes </a:t>
            </a:r>
            <a:r>
              <a:rPr sz="2200" spc="-60" dirty="0">
                <a:solidFill>
                  <a:srgbClr val="424242"/>
                </a:solidFill>
                <a:cs typeface="Calibri" panose="020F0502020204030204" pitchFamily="34" charset="0"/>
              </a:rPr>
              <a:t>training </a:t>
            </a:r>
            <a:r>
              <a:rPr sz="2200" spc="-73" dirty="0">
                <a:solidFill>
                  <a:srgbClr val="424242"/>
                </a:solidFill>
                <a:cs typeface="Calibri" panose="020F0502020204030204" pitchFamily="34" charset="0"/>
              </a:rPr>
              <a:t>deep networks</a:t>
            </a:r>
            <a:r>
              <a:rPr sz="2200" spc="67" dirty="0">
                <a:solidFill>
                  <a:srgbClr val="424242"/>
                </a:solidFill>
                <a:cs typeface="Calibri" panose="020F0502020204030204" pitchFamily="34" charset="0"/>
              </a:rPr>
              <a:t> </a:t>
            </a:r>
            <a:r>
              <a:rPr sz="2200" spc="-67" dirty="0">
                <a:solidFill>
                  <a:srgbClr val="424242"/>
                </a:solidFill>
                <a:cs typeface="Calibri" panose="020F0502020204030204" pitchFamily="34" charset="0"/>
              </a:rPr>
              <a:t>healthy</a:t>
            </a:r>
            <a:endParaRPr sz="2200" dirty="0">
              <a:solidFill>
                <a:prstClr val="black"/>
              </a:solidFill>
              <a:cs typeface="Calibri" panose="020F0502020204030204" pitchFamily="34" charset="0"/>
            </a:endParaRPr>
          </a:p>
          <a:p>
            <a:pPr marL="586711" indent="-570624">
              <a:spcBef>
                <a:spcPts val="373"/>
              </a:spcBef>
              <a:buFont typeface="Arial"/>
              <a:buChar char="●"/>
              <a:tabLst>
                <a:tab pos="586711" algn="l"/>
                <a:tab pos="587557" algn="l"/>
              </a:tabLst>
            </a:pPr>
            <a:r>
              <a:rPr sz="2400" b="1" spc="-53" dirty="0">
                <a:solidFill>
                  <a:srgbClr val="424242"/>
                </a:solidFill>
                <a:cs typeface="Calibri" panose="020F0502020204030204" pitchFamily="34" charset="0"/>
              </a:rPr>
              <a:t>Positional</a:t>
            </a:r>
            <a:r>
              <a:rPr sz="2400" b="1" spc="-33" dirty="0">
                <a:solidFill>
                  <a:srgbClr val="424242"/>
                </a:solidFill>
                <a:cs typeface="Calibri" panose="020F0502020204030204" pitchFamily="34" charset="0"/>
              </a:rPr>
              <a:t> </a:t>
            </a:r>
            <a:r>
              <a:rPr sz="2400" b="1" spc="-60" dirty="0">
                <a:solidFill>
                  <a:srgbClr val="424242"/>
                </a:solidFill>
                <a:cs typeface="Calibri" panose="020F0502020204030204" pitchFamily="34" charset="0"/>
              </a:rPr>
              <a:t>embeddings</a:t>
            </a:r>
            <a:endParaRPr sz="2400" b="1" dirty="0">
              <a:solidFill>
                <a:prstClr val="black"/>
              </a:solidFill>
              <a:cs typeface="Calibri" panose="020F0502020204030204" pitchFamily="34" charset="0"/>
            </a:endParaRPr>
          </a:p>
          <a:p>
            <a:pPr marL="1196281" lvl="1" indent="-489349">
              <a:spcBef>
                <a:spcPts val="687"/>
              </a:spcBef>
              <a:buFont typeface="Arial"/>
              <a:buChar char="○"/>
              <a:tabLst>
                <a:tab pos="1196281" algn="l"/>
                <a:tab pos="1197127" algn="l"/>
              </a:tabLst>
            </a:pPr>
            <a:r>
              <a:rPr sz="2200" spc="-87" dirty="0">
                <a:solidFill>
                  <a:srgbClr val="424242"/>
                </a:solidFill>
                <a:cs typeface="Calibri" panose="020F0502020204030204" pitchFamily="34" charset="0"/>
              </a:rPr>
              <a:t>Allows model to </a:t>
            </a:r>
            <a:r>
              <a:rPr sz="2200" spc="-80" dirty="0">
                <a:solidFill>
                  <a:srgbClr val="424242"/>
                </a:solidFill>
                <a:cs typeface="Calibri" panose="020F0502020204030204" pitchFamily="34" charset="0"/>
              </a:rPr>
              <a:t>learn </a:t>
            </a:r>
            <a:r>
              <a:rPr sz="2200" spc="-73" dirty="0">
                <a:solidFill>
                  <a:srgbClr val="424242"/>
                </a:solidFill>
                <a:cs typeface="Calibri" panose="020F0502020204030204" pitchFamily="34" charset="0"/>
              </a:rPr>
              <a:t>relative</a:t>
            </a:r>
            <a:r>
              <a:rPr sz="2200" spc="127" dirty="0">
                <a:solidFill>
                  <a:srgbClr val="424242"/>
                </a:solidFill>
                <a:cs typeface="Calibri" panose="020F0502020204030204" pitchFamily="34" charset="0"/>
              </a:rPr>
              <a:t> </a:t>
            </a:r>
            <a:r>
              <a:rPr sz="2200" spc="-80" dirty="0">
                <a:solidFill>
                  <a:srgbClr val="424242"/>
                </a:solidFill>
                <a:cs typeface="Calibri" panose="020F0502020204030204" pitchFamily="34" charset="0"/>
              </a:rPr>
              <a:t>positioning</a:t>
            </a:r>
            <a:endParaRPr sz="2200" dirty="0">
              <a:solidFill>
                <a:prstClr val="black"/>
              </a:solidFill>
              <a:cs typeface="Calibri" panose="020F0502020204030204" pitchFamily="34" charset="0"/>
            </a:endParaRPr>
          </a:p>
        </p:txBody>
      </p:sp>
      <p:sp>
        <p:nvSpPr>
          <p:cNvPr id="7" name="TextBox 6"/>
          <p:cNvSpPr txBox="1"/>
          <p:nvPr/>
        </p:nvSpPr>
        <p:spPr>
          <a:xfrm>
            <a:off x="3647210" y="5590309"/>
            <a:ext cx="2597506" cy="369332"/>
          </a:xfrm>
          <a:prstGeom prst="rect">
            <a:avLst/>
          </a:prstGeom>
          <a:noFill/>
        </p:spPr>
        <p:txBody>
          <a:bodyPr wrap="none" rtlCol="0">
            <a:spAutoFit/>
          </a:bodyPr>
          <a:lstStyle/>
          <a:p>
            <a:r>
              <a:rPr lang="en-GB" dirty="0">
                <a:solidFill>
                  <a:prstClr val="black"/>
                </a:solidFill>
              </a:rPr>
              <a:t>Q- Query K – Key  V-Value</a:t>
            </a:r>
            <a:endParaRPr lang="en-IN" dirty="0">
              <a:solidFill>
                <a:prstClr val="black"/>
              </a:solidFill>
            </a:endParaRPr>
          </a:p>
        </p:txBody>
      </p:sp>
      <p:pic>
        <p:nvPicPr>
          <p:cNvPr id="8" name="Picture 7"/>
          <p:cNvPicPr>
            <a:picLocks noChangeAspect="1"/>
          </p:cNvPicPr>
          <p:nvPr/>
        </p:nvPicPr>
        <p:blipFill>
          <a:blip r:embed="rId5"/>
          <a:stretch>
            <a:fillRect/>
          </a:stretch>
        </p:blipFill>
        <p:spPr>
          <a:xfrm>
            <a:off x="10463645" y="1037484"/>
            <a:ext cx="769621" cy="1156948"/>
          </a:xfrm>
          <a:prstGeom prst="rect">
            <a:avLst/>
          </a:prstGeom>
        </p:spPr>
      </p:pic>
    </p:spTree>
    <p:extLst>
      <p:ext uri="{BB962C8B-B14F-4D97-AF65-F5344CB8AC3E}">
        <p14:creationId xmlns:p14="http://schemas.microsoft.com/office/powerpoint/2010/main" val="497147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7619"/>
          </a:xfrm>
        </p:spPr>
        <p:txBody>
          <a:bodyPr>
            <a:normAutofit/>
          </a:bodyPr>
          <a:lstStyle/>
          <a:p>
            <a:pPr algn="ctr"/>
            <a:r>
              <a:rPr lang="en-US" sz="2800" dirty="0"/>
              <a:t>Transformer Model Architecture </a:t>
            </a:r>
            <a:endParaRPr lang="en-IN" sz="2800" dirty="0"/>
          </a:p>
        </p:txBody>
      </p:sp>
      <p:pic>
        <p:nvPicPr>
          <p:cNvPr id="4" name="Content Placeholder 3"/>
          <p:cNvPicPr>
            <a:picLocks noGrp="1" noChangeAspect="1"/>
          </p:cNvPicPr>
          <p:nvPr>
            <p:ph idx="1"/>
          </p:nvPr>
        </p:nvPicPr>
        <p:blipFill>
          <a:blip r:embed="rId2"/>
          <a:stretch>
            <a:fillRect/>
          </a:stretch>
        </p:blipFill>
        <p:spPr>
          <a:xfrm>
            <a:off x="3242931" y="1477927"/>
            <a:ext cx="6326372" cy="5039831"/>
          </a:xfrm>
          <a:prstGeom prst="rect">
            <a:avLst/>
          </a:prstGeom>
        </p:spPr>
      </p:pic>
      <p:pic>
        <p:nvPicPr>
          <p:cNvPr id="5" name="Picture 4"/>
          <p:cNvPicPr>
            <a:picLocks noChangeAspect="1"/>
          </p:cNvPicPr>
          <p:nvPr/>
        </p:nvPicPr>
        <p:blipFill>
          <a:blip r:embed="rId3"/>
          <a:stretch>
            <a:fillRect/>
          </a:stretch>
        </p:blipFill>
        <p:spPr>
          <a:xfrm>
            <a:off x="10421032" y="649235"/>
            <a:ext cx="932769" cy="1402203"/>
          </a:xfrm>
          <a:prstGeom prst="rect">
            <a:avLst/>
          </a:prstGeom>
        </p:spPr>
      </p:pic>
      <p:sp>
        <p:nvSpPr>
          <p:cNvPr id="3" name="TextBox 2"/>
          <p:cNvSpPr txBox="1"/>
          <p:nvPr/>
        </p:nvSpPr>
        <p:spPr>
          <a:xfrm>
            <a:off x="8188037" y="5278582"/>
            <a:ext cx="764697" cy="369332"/>
          </a:xfrm>
          <a:prstGeom prst="rect">
            <a:avLst/>
          </a:prstGeom>
          <a:noFill/>
        </p:spPr>
        <p:txBody>
          <a:bodyPr wrap="none" rtlCol="0">
            <a:spAutoFit/>
          </a:bodyPr>
          <a:lstStyle/>
          <a:p>
            <a:r>
              <a:rPr lang="en-US" dirty="0" smtClean="0"/>
              <a:t>Target</a:t>
            </a:r>
            <a:endParaRPr lang="en-IN" dirty="0"/>
          </a:p>
        </p:txBody>
      </p:sp>
    </p:spTree>
    <p:extLst>
      <p:ext uri="{BB962C8B-B14F-4D97-AF65-F5344CB8AC3E}">
        <p14:creationId xmlns:p14="http://schemas.microsoft.com/office/powerpoint/2010/main" val="16421284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19118" y="187525"/>
            <a:ext cx="1796207" cy="624571"/>
          </a:xfrm>
          <a:prstGeom prst="rect">
            <a:avLst/>
          </a:prstGeom>
        </p:spPr>
        <p:txBody>
          <a:bodyPr vert="horz" wrap="square" lIns="0" tIns="8931" rIns="0" bIns="0" rtlCol="0">
            <a:spAutoFit/>
          </a:bodyPr>
          <a:lstStyle/>
          <a:p>
            <a:pPr marL="8929">
              <a:spcBef>
                <a:spcPts val="71"/>
              </a:spcBef>
            </a:pPr>
            <a:r>
              <a:rPr sz="4000" spc="-239" dirty="0">
                <a:latin typeface="+mj-lt"/>
              </a:rPr>
              <a:t>BE</a:t>
            </a:r>
            <a:r>
              <a:rPr sz="4000" spc="-225" dirty="0">
                <a:latin typeface="+mj-lt"/>
              </a:rPr>
              <a:t>R</a:t>
            </a:r>
            <a:r>
              <a:rPr sz="4000" spc="-309" dirty="0">
                <a:latin typeface="+mj-lt"/>
              </a:rPr>
              <a:t>T</a:t>
            </a:r>
          </a:p>
        </p:txBody>
      </p:sp>
      <p:grpSp>
        <p:nvGrpSpPr>
          <p:cNvPr id="4" name="object 4"/>
          <p:cNvGrpSpPr/>
          <p:nvPr/>
        </p:nvGrpSpPr>
        <p:grpSpPr>
          <a:xfrm>
            <a:off x="3889200" y="2788231"/>
            <a:ext cx="451843" cy="284411"/>
            <a:chOff x="3363840" y="3965482"/>
            <a:chExt cx="642620" cy="404495"/>
          </a:xfrm>
        </p:grpSpPr>
        <p:sp>
          <p:nvSpPr>
            <p:cNvPr id="5" name="object 5"/>
            <p:cNvSpPr/>
            <p:nvPr/>
          </p:nvSpPr>
          <p:spPr>
            <a:xfrm>
              <a:off x="3370190"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6" name="object 6"/>
            <p:cNvSpPr/>
            <p:nvPr/>
          </p:nvSpPr>
          <p:spPr>
            <a:xfrm>
              <a:off x="3370190"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7" name="object 7"/>
          <p:cNvSpPr txBox="1"/>
          <p:nvPr/>
        </p:nvSpPr>
        <p:spPr>
          <a:xfrm>
            <a:off x="4051101" y="2857500"/>
            <a:ext cx="131267" cy="138926"/>
          </a:xfrm>
          <a:prstGeom prst="rect">
            <a:avLst/>
          </a:prstGeom>
        </p:spPr>
        <p:txBody>
          <a:bodyPr vert="horz" wrap="square" lIns="0" tIns="8931" rIns="0" bIns="0" rtlCol="0">
            <a:spAutoFit/>
          </a:bodyPr>
          <a:lstStyle/>
          <a:p>
            <a:pPr marL="8929">
              <a:spcBef>
                <a:spcPts val="71"/>
              </a:spcBef>
            </a:pPr>
            <a:r>
              <a:rPr sz="844" spc="-25" dirty="0">
                <a:solidFill>
                  <a:prstClr val="black"/>
                </a:solidFill>
                <a:latin typeface="Arial MT"/>
                <a:cs typeface="Arial MT"/>
              </a:rPr>
              <a:t>he</a:t>
            </a:r>
            <a:endParaRPr sz="844">
              <a:solidFill>
                <a:prstClr val="black"/>
              </a:solidFill>
              <a:latin typeface="Arial MT"/>
              <a:cs typeface="Arial MT"/>
            </a:endParaRPr>
          </a:p>
        </p:txBody>
      </p:sp>
      <p:grpSp>
        <p:nvGrpSpPr>
          <p:cNvPr id="8" name="object 8"/>
          <p:cNvGrpSpPr/>
          <p:nvPr/>
        </p:nvGrpSpPr>
        <p:grpSpPr>
          <a:xfrm>
            <a:off x="4417935" y="2788231"/>
            <a:ext cx="451843" cy="284411"/>
            <a:chOff x="4115818" y="3965482"/>
            <a:chExt cx="642620" cy="404495"/>
          </a:xfrm>
        </p:grpSpPr>
        <p:sp>
          <p:nvSpPr>
            <p:cNvPr id="9" name="object 9"/>
            <p:cNvSpPr/>
            <p:nvPr/>
          </p:nvSpPr>
          <p:spPr>
            <a:xfrm>
              <a:off x="4122168"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10" name="object 10"/>
            <p:cNvSpPr/>
            <p:nvPr/>
          </p:nvSpPr>
          <p:spPr>
            <a:xfrm>
              <a:off x="4122168"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1" name="object 11"/>
          <p:cNvSpPr txBox="1"/>
          <p:nvPr/>
        </p:nvSpPr>
        <p:spPr>
          <a:xfrm>
            <a:off x="4461867" y="2857500"/>
            <a:ext cx="362099" cy="138926"/>
          </a:xfrm>
          <a:prstGeom prst="rect">
            <a:avLst/>
          </a:prstGeom>
        </p:spPr>
        <p:txBody>
          <a:bodyPr vert="horz" wrap="square" lIns="0" tIns="8931" rIns="0" bIns="0" rtlCol="0">
            <a:spAutoFit/>
          </a:bodyPr>
          <a:lstStyle/>
          <a:p>
            <a:pPr marL="8929">
              <a:spcBef>
                <a:spcPts val="71"/>
              </a:spcBef>
            </a:pPr>
            <a:r>
              <a:rPr sz="844" spc="-28" dirty="0">
                <a:solidFill>
                  <a:prstClr val="black"/>
                </a:solidFill>
                <a:latin typeface="Arial MT"/>
                <a:cs typeface="Arial MT"/>
              </a:rPr>
              <a:t>[MASK]</a:t>
            </a:r>
            <a:endParaRPr sz="844">
              <a:solidFill>
                <a:prstClr val="black"/>
              </a:solidFill>
              <a:latin typeface="Arial MT"/>
              <a:cs typeface="Arial MT"/>
            </a:endParaRPr>
          </a:p>
        </p:txBody>
      </p:sp>
      <p:grpSp>
        <p:nvGrpSpPr>
          <p:cNvPr id="12" name="object 12"/>
          <p:cNvGrpSpPr/>
          <p:nvPr/>
        </p:nvGrpSpPr>
        <p:grpSpPr>
          <a:xfrm>
            <a:off x="4946669" y="2788231"/>
            <a:ext cx="451843" cy="284411"/>
            <a:chOff x="4867797" y="3965482"/>
            <a:chExt cx="642620" cy="404495"/>
          </a:xfrm>
        </p:grpSpPr>
        <p:sp>
          <p:nvSpPr>
            <p:cNvPr id="13" name="object 13"/>
            <p:cNvSpPr/>
            <p:nvPr/>
          </p:nvSpPr>
          <p:spPr>
            <a:xfrm>
              <a:off x="4874147"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14" name="object 14"/>
            <p:cNvSpPr/>
            <p:nvPr/>
          </p:nvSpPr>
          <p:spPr>
            <a:xfrm>
              <a:off x="4874147"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5" name="object 15"/>
          <p:cNvSpPr txBox="1"/>
          <p:nvPr/>
        </p:nvSpPr>
        <p:spPr>
          <a:xfrm>
            <a:off x="5104806" y="2857500"/>
            <a:ext cx="135285"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be</a:t>
            </a:r>
            <a:endParaRPr sz="844">
              <a:solidFill>
                <a:prstClr val="black"/>
              </a:solidFill>
              <a:latin typeface="Arial MT"/>
              <a:cs typeface="Arial MT"/>
            </a:endParaRPr>
          </a:p>
        </p:txBody>
      </p:sp>
      <p:grpSp>
        <p:nvGrpSpPr>
          <p:cNvPr id="16" name="object 16"/>
          <p:cNvGrpSpPr/>
          <p:nvPr/>
        </p:nvGrpSpPr>
        <p:grpSpPr>
          <a:xfrm>
            <a:off x="5475404" y="2788231"/>
            <a:ext cx="451843" cy="284411"/>
            <a:chOff x="5619775" y="3965482"/>
            <a:chExt cx="642620" cy="404495"/>
          </a:xfrm>
        </p:grpSpPr>
        <p:sp>
          <p:nvSpPr>
            <p:cNvPr id="17" name="object 17"/>
            <p:cNvSpPr/>
            <p:nvPr/>
          </p:nvSpPr>
          <p:spPr>
            <a:xfrm>
              <a:off x="5626125"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18" name="object 18"/>
            <p:cNvSpPr/>
            <p:nvPr/>
          </p:nvSpPr>
          <p:spPr>
            <a:xfrm>
              <a:off x="5626125"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9" name="object 19"/>
          <p:cNvSpPr txBox="1"/>
          <p:nvPr/>
        </p:nvSpPr>
        <p:spPr>
          <a:xfrm>
            <a:off x="5613797" y="2857500"/>
            <a:ext cx="180827" cy="138926"/>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late</a:t>
            </a:r>
            <a:endParaRPr sz="844">
              <a:solidFill>
                <a:prstClr val="black"/>
              </a:solidFill>
              <a:latin typeface="Arial MT"/>
              <a:cs typeface="Arial MT"/>
            </a:endParaRPr>
          </a:p>
        </p:txBody>
      </p:sp>
      <p:grpSp>
        <p:nvGrpSpPr>
          <p:cNvPr id="20" name="object 20"/>
          <p:cNvGrpSpPr/>
          <p:nvPr/>
        </p:nvGrpSpPr>
        <p:grpSpPr>
          <a:xfrm>
            <a:off x="6004139" y="2788231"/>
            <a:ext cx="451843" cy="284411"/>
            <a:chOff x="6371753" y="3965482"/>
            <a:chExt cx="642620" cy="404495"/>
          </a:xfrm>
        </p:grpSpPr>
        <p:sp>
          <p:nvSpPr>
            <p:cNvPr id="21" name="object 21"/>
            <p:cNvSpPr/>
            <p:nvPr/>
          </p:nvSpPr>
          <p:spPr>
            <a:xfrm>
              <a:off x="6378103"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22" name="object 22"/>
            <p:cNvSpPr/>
            <p:nvPr/>
          </p:nvSpPr>
          <p:spPr>
            <a:xfrm>
              <a:off x="6378103"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3" name="object 23"/>
          <p:cNvSpPr txBox="1"/>
          <p:nvPr/>
        </p:nvSpPr>
        <p:spPr>
          <a:xfrm>
            <a:off x="6096001" y="2857500"/>
            <a:ext cx="268337" cy="138926"/>
          </a:xfrm>
          <a:prstGeom prst="rect">
            <a:avLst/>
          </a:prstGeom>
        </p:spPr>
        <p:txBody>
          <a:bodyPr vert="horz" wrap="square" lIns="0" tIns="8931" rIns="0" bIns="0" rtlCol="0">
            <a:spAutoFit/>
          </a:bodyPr>
          <a:lstStyle/>
          <a:p>
            <a:pPr marL="8929">
              <a:spcBef>
                <a:spcPts val="71"/>
              </a:spcBef>
            </a:pPr>
            <a:r>
              <a:rPr sz="844" spc="-39" dirty="0">
                <a:solidFill>
                  <a:prstClr val="black"/>
                </a:solidFill>
                <a:latin typeface="Arial MT"/>
                <a:cs typeface="Arial MT"/>
              </a:rPr>
              <a:t>[SEP]</a:t>
            </a:r>
            <a:endParaRPr sz="844">
              <a:solidFill>
                <a:prstClr val="black"/>
              </a:solidFill>
              <a:latin typeface="Arial MT"/>
              <a:cs typeface="Arial MT"/>
            </a:endParaRPr>
          </a:p>
        </p:txBody>
      </p:sp>
      <p:grpSp>
        <p:nvGrpSpPr>
          <p:cNvPr id="24" name="object 24"/>
          <p:cNvGrpSpPr/>
          <p:nvPr/>
        </p:nvGrpSpPr>
        <p:grpSpPr>
          <a:xfrm>
            <a:off x="6532873" y="2788231"/>
            <a:ext cx="451843" cy="284411"/>
            <a:chOff x="7123732" y="3965482"/>
            <a:chExt cx="642620" cy="404495"/>
          </a:xfrm>
        </p:grpSpPr>
        <p:sp>
          <p:nvSpPr>
            <p:cNvPr id="25" name="object 25"/>
            <p:cNvSpPr/>
            <p:nvPr/>
          </p:nvSpPr>
          <p:spPr>
            <a:xfrm>
              <a:off x="7130082"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26" name="object 26"/>
            <p:cNvSpPr/>
            <p:nvPr/>
          </p:nvSpPr>
          <p:spPr>
            <a:xfrm>
              <a:off x="7130082"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7" name="object 27"/>
          <p:cNvSpPr txBox="1"/>
          <p:nvPr/>
        </p:nvSpPr>
        <p:spPr>
          <a:xfrm>
            <a:off x="6667500" y="2857500"/>
            <a:ext cx="184845" cy="138926"/>
          </a:xfrm>
          <a:prstGeom prst="rect">
            <a:avLst/>
          </a:prstGeom>
        </p:spPr>
        <p:txBody>
          <a:bodyPr vert="horz" wrap="square" lIns="0" tIns="8931" rIns="0" bIns="0" rtlCol="0">
            <a:spAutoFit/>
          </a:bodyPr>
          <a:lstStyle/>
          <a:p>
            <a:pPr marL="8929">
              <a:spcBef>
                <a:spcPts val="71"/>
              </a:spcBef>
            </a:pPr>
            <a:r>
              <a:rPr sz="844" spc="-19" dirty="0">
                <a:solidFill>
                  <a:prstClr val="black"/>
                </a:solidFill>
                <a:latin typeface="Arial MT"/>
                <a:cs typeface="Arial MT"/>
              </a:rPr>
              <a:t>you</a:t>
            </a:r>
            <a:endParaRPr sz="844">
              <a:solidFill>
                <a:prstClr val="black"/>
              </a:solidFill>
              <a:latin typeface="Arial MT"/>
              <a:cs typeface="Arial MT"/>
            </a:endParaRPr>
          </a:p>
        </p:txBody>
      </p:sp>
      <p:grpSp>
        <p:nvGrpSpPr>
          <p:cNvPr id="28" name="object 28"/>
          <p:cNvGrpSpPr/>
          <p:nvPr/>
        </p:nvGrpSpPr>
        <p:grpSpPr>
          <a:xfrm>
            <a:off x="7061608" y="2788231"/>
            <a:ext cx="451843" cy="284411"/>
            <a:chOff x="7875709" y="3965482"/>
            <a:chExt cx="642620" cy="404495"/>
          </a:xfrm>
        </p:grpSpPr>
        <p:sp>
          <p:nvSpPr>
            <p:cNvPr id="29" name="object 29"/>
            <p:cNvSpPr/>
            <p:nvPr/>
          </p:nvSpPr>
          <p:spPr>
            <a:xfrm>
              <a:off x="7882059"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30" name="object 30"/>
            <p:cNvSpPr/>
            <p:nvPr/>
          </p:nvSpPr>
          <p:spPr>
            <a:xfrm>
              <a:off x="7882059"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31" name="object 31"/>
          <p:cNvSpPr txBox="1"/>
          <p:nvPr/>
        </p:nvSpPr>
        <p:spPr>
          <a:xfrm>
            <a:off x="7105055" y="2857500"/>
            <a:ext cx="362099" cy="138926"/>
          </a:xfrm>
          <a:prstGeom prst="rect">
            <a:avLst/>
          </a:prstGeom>
        </p:spPr>
        <p:txBody>
          <a:bodyPr vert="horz" wrap="square" lIns="0" tIns="8931" rIns="0" bIns="0" rtlCol="0">
            <a:spAutoFit/>
          </a:bodyPr>
          <a:lstStyle/>
          <a:p>
            <a:pPr marL="8929">
              <a:spcBef>
                <a:spcPts val="71"/>
              </a:spcBef>
            </a:pPr>
            <a:r>
              <a:rPr sz="844" spc="-28" dirty="0">
                <a:solidFill>
                  <a:prstClr val="black"/>
                </a:solidFill>
                <a:latin typeface="Arial MT"/>
                <a:cs typeface="Arial MT"/>
              </a:rPr>
              <a:t>[MASK]</a:t>
            </a:r>
            <a:endParaRPr sz="844">
              <a:solidFill>
                <a:prstClr val="black"/>
              </a:solidFill>
              <a:latin typeface="Arial MT"/>
              <a:cs typeface="Arial MT"/>
            </a:endParaRPr>
          </a:p>
        </p:txBody>
      </p:sp>
      <p:grpSp>
        <p:nvGrpSpPr>
          <p:cNvPr id="32" name="object 32"/>
          <p:cNvGrpSpPr/>
          <p:nvPr/>
        </p:nvGrpSpPr>
        <p:grpSpPr>
          <a:xfrm>
            <a:off x="7590343" y="2788231"/>
            <a:ext cx="451843" cy="284411"/>
            <a:chOff x="8627688" y="3965482"/>
            <a:chExt cx="642620" cy="404495"/>
          </a:xfrm>
        </p:grpSpPr>
        <p:sp>
          <p:nvSpPr>
            <p:cNvPr id="33" name="object 33"/>
            <p:cNvSpPr/>
            <p:nvPr/>
          </p:nvSpPr>
          <p:spPr>
            <a:xfrm>
              <a:off x="8634038"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34" name="object 34"/>
            <p:cNvSpPr/>
            <p:nvPr/>
          </p:nvSpPr>
          <p:spPr>
            <a:xfrm>
              <a:off x="8634038"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35" name="object 35"/>
          <p:cNvSpPr txBox="1"/>
          <p:nvPr/>
        </p:nvSpPr>
        <p:spPr>
          <a:xfrm>
            <a:off x="7685484" y="2857500"/>
            <a:ext cx="254496"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leave</a:t>
            </a:r>
            <a:endParaRPr sz="844">
              <a:solidFill>
                <a:prstClr val="black"/>
              </a:solidFill>
              <a:latin typeface="Arial MT"/>
              <a:cs typeface="Arial MT"/>
            </a:endParaRPr>
          </a:p>
        </p:txBody>
      </p:sp>
      <p:grpSp>
        <p:nvGrpSpPr>
          <p:cNvPr id="36" name="object 36"/>
          <p:cNvGrpSpPr/>
          <p:nvPr/>
        </p:nvGrpSpPr>
        <p:grpSpPr>
          <a:xfrm>
            <a:off x="8119077" y="2788231"/>
            <a:ext cx="451843" cy="284411"/>
            <a:chOff x="9379666" y="3965482"/>
            <a:chExt cx="642620" cy="404495"/>
          </a:xfrm>
        </p:grpSpPr>
        <p:sp>
          <p:nvSpPr>
            <p:cNvPr id="37" name="object 37"/>
            <p:cNvSpPr/>
            <p:nvPr/>
          </p:nvSpPr>
          <p:spPr>
            <a:xfrm>
              <a:off x="9386016"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38" name="object 38"/>
            <p:cNvSpPr/>
            <p:nvPr/>
          </p:nvSpPr>
          <p:spPr>
            <a:xfrm>
              <a:off x="9386016"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39" name="object 39"/>
          <p:cNvSpPr txBox="1"/>
          <p:nvPr/>
        </p:nvSpPr>
        <p:spPr>
          <a:xfrm>
            <a:off x="8239126" y="2857500"/>
            <a:ext cx="21475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now</a:t>
            </a:r>
            <a:endParaRPr sz="844">
              <a:solidFill>
                <a:prstClr val="black"/>
              </a:solidFill>
              <a:latin typeface="Arial MT"/>
              <a:cs typeface="Arial MT"/>
            </a:endParaRPr>
          </a:p>
        </p:txBody>
      </p:sp>
      <p:grpSp>
        <p:nvGrpSpPr>
          <p:cNvPr id="40" name="object 40"/>
          <p:cNvGrpSpPr/>
          <p:nvPr/>
        </p:nvGrpSpPr>
        <p:grpSpPr>
          <a:xfrm>
            <a:off x="8647812" y="2788231"/>
            <a:ext cx="451843" cy="284411"/>
            <a:chOff x="10131644" y="3965482"/>
            <a:chExt cx="642620" cy="404495"/>
          </a:xfrm>
        </p:grpSpPr>
        <p:sp>
          <p:nvSpPr>
            <p:cNvPr id="41" name="object 41"/>
            <p:cNvSpPr/>
            <p:nvPr/>
          </p:nvSpPr>
          <p:spPr>
            <a:xfrm>
              <a:off x="10137994"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42" name="object 42"/>
            <p:cNvSpPr/>
            <p:nvPr/>
          </p:nvSpPr>
          <p:spPr>
            <a:xfrm>
              <a:off x="10137994" y="3971832"/>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43" name="object 43"/>
          <p:cNvSpPr txBox="1"/>
          <p:nvPr/>
        </p:nvSpPr>
        <p:spPr>
          <a:xfrm>
            <a:off x="8739189" y="2857500"/>
            <a:ext cx="268337" cy="138926"/>
          </a:xfrm>
          <a:prstGeom prst="rect">
            <a:avLst/>
          </a:prstGeom>
        </p:spPr>
        <p:txBody>
          <a:bodyPr vert="horz" wrap="square" lIns="0" tIns="8931" rIns="0" bIns="0" rtlCol="0">
            <a:spAutoFit/>
          </a:bodyPr>
          <a:lstStyle/>
          <a:p>
            <a:pPr marL="8929">
              <a:spcBef>
                <a:spcPts val="71"/>
              </a:spcBef>
            </a:pPr>
            <a:r>
              <a:rPr sz="844" spc="-39" dirty="0">
                <a:solidFill>
                  <a:prstClr val="black"/>
                </a:solidFill>
                <a:latin typeface="Arial MT"/>
                <a:cs typeface="Arial MT"/>
              </a:rPr>
              <a:t>[SEP]</a:t>
            </a:r>
            <a:endParaRPr sz="844">
              <a:solidFill>
                <a:prstClr val="black"/>
              </a:solidFill>
              <a:latin typeface="Arial MT"/>
              <a:cs typeface="Arial MT"/>
            </a:endParaRPr>
          </a:p>
        </p:txBody>
      </p:sp>
      <p:grpSp>
        <p:nvGrpSpPr>
          <p:cNvPr id="44" name="object 44"/>
          <p:cNvGrpSpPr/>
          <p:nvPr/>
        </p:nvGrpSpPr>
        <p:grpSpPr>
          <a:xfrm>
            <a:off x="3360465" y="3250464"/>
            <a:ext cx="451843" cy="284411"/>
            <a:chOff x="2611861" y="4622881"/>
            <a:chExt cx="642620" cy="404495"/>
          </a:xfrm>
        </p:grpSpPr>
        <p:sp>
          <p:nvSpPr>
            <p:cNvPr id="45" name="object 45"/>
            <p:cNvSpPr/>
            <p:nvPr/>
          </p:nvSpPr>
          <p:spPr>
            <a:xfrm>
              <a:off x="2618211" y="4629231"/>
              <a:ext cx="629920" cy="391795"/>
            </a:xfrm>
            <a:custGeom>
              <a:avLst/>
              <a:gdLst/>
              <a:ahLst/>
              <a:cxnLst/>
              <a:rect l="l" t="t" r="r" b="b"/>
              <a:pathLst>
                <a:path w="629919"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46" name="object 46"/>
            <p:cNvSpPr/>
            <p:nvPr/>
          </p:nvSpPr>
          <p:spPr>
            <a:xfrm>
              <a:off x="2618211" y="4629231"/>
              <a:ext cx="629920" cy="391795"/>
            </a:xfrm>
            <a:custGeom>
              <a:avLst/>
              <a:gdLst/>
              <a:ahLst/>
              <a:cxnLst/>
              <a:rect l="l" t="t" r="r" b="b"/>
              <a:pathLst>
                <a:path w="629919"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47" name="object 47"/>
          <p:cNvSpPr txBox="1"/>
          <p:nvPr/>
        </p:nvSpPr>
        <p:spPr>
          <a:xfrm>
            <a:off x="3551039"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0</a:t>
            </a:r>
            <a:endParaRPr sz="844">
              <a:solidFill>
                <a:prstClr val="black"/>
              </a:solidFill>
              <a:latin typeface="Arial MT"/>
              <a:cs typeface="Arial MT"/>
            </a:endParaRPr>
          </a:p>
        </p:txBody>
      </p:sp>
      <p:grpSp>
        <p:nvGrpSpPr>
          <p:cNvPr id="48" name="object 48"/>
          <p:cNvGrpSpPr/>
          <p:nvPr/>
        </p:nvGrpSpPr>
        <p:grpSpPr>
          <a:xfrm>
            <a:off x="3889200" y="3250464"/>
            <a:ext cx="451843" cy="284411"/>
            <a:chOff x="3363840" y="4622881"/>
            <a:chExt cx="642620" cy="404495"/>
          </a:xfrm>
        </p:grpSpPr>
        <p:sp>
          <p:nvSpPr>
            <p:cNvPr id="49" name="object 49"/>
            <p:cNvSpPr/>
            <p:nvPr/>
          </p:nvSpPr>
          <p:spPr>
            <a:xfrm>
              <a:off x="3370190"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50" name="object 50"/>
            <p:cNvSpPr/>
            <p:nvPr/>
          </p:nvSpPr>
          <p:spPr>
            <a:xfrm>
              <a:off x="3370190"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51" name="object 51"/>
          <p:cNvSpPr txBox="1"/>
          <p:nvPr/>
        </p:nvSpPr>
        <p:spPr>
          <a:xfrm>
            <a:off x="4077891"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1</a:t>
            </a:r>
            <a:endParaRPr sz="844">
              <a:solidFill>
                <a:prstClr val="black"/>
              </a:solidFill>
              <a:latin typeface="Arial MT"/>
              <a:cs typeface="Arial MT"/>
            </a:endParaRPr>
          </a:p>
        </p:txBody>
      </p:sp>
      <p:grpSp>
        <p:nvGrpSpPr>
          <p:cNvPr id="52" name="object 52"/>
          <p:cNvGrpSpPr/>
          <p:nvPr/>
        </p:nvGrpSpPr>
        <p:grpSpPr>
          <a:xfrm>
            <a:off x="4417935" y="3250464"/>
            <a:ext cx="451843" cy="284411"/>
            <a:chOff x="4115818" y="4622881"/>
            <a:chExt cx="642620" cy="404495"/>
          </a:xfrm>
        </p:grpSpPr>
        <p:sp>
          <p:nvSpPr>
            <p:cNvPr id="53" name="object 53"/>
            <p:cNvSpPr/>
            <p:nvPr/>
          </p:nvSpPr>
          <p:spPr>
            <a:xfrm>
              <a:off x="4122168"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54" name="object 54"/>
            <p:cNvSpPr/>
            <p:nvPr/>
          </p:nvSpPr>
          <p:spPr>
            <a:xfrm>
              <a:off x="4122168"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55" name="object 55"/>
          <p:cNvSpPr txBox="1"/>
          <p:nvPr/>
        </p:nvSpPr>
        <p:spPr>
          <a:xfrm>
            <a:off x="4604743"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2</a:t>
            </a:r>
            <a:endParaRPr sz="844">
              <a:solidFill>
                <a:prstClr val="black"/>
              </a:solidFill>
              <a:latin typeface="Arial MT"/>
              <a:cs typeface="Arial MT"/>
            </a:endParaRPr>
          </a:p>
        </p:txBody>
      </p:sp>
      <p:grpSp>
        <p:nvGrpSpPr>
          <p:cNvPr id="56" name="object 56"/>
          <p:cNvGrpSpPr/>
          <p:nvPr/>
        </p:nvGrpSpPr>
        <p:grpSpPr>
          <a:xfrm>
            <a:off x="4946669" y="3250464"/>
            <a:ext cx="451843" cy="284411"/>
            <a:chOff x="4867797" y="4622881"/>
            <a:chExt cx="642620" cy="404495"/>
          </a:xfrm>
        </p:grpSpPr>
        <p:sp>
          <p:nvSpPr>
            <p:cNvPr id="57" name="object 57"/>
            <p:cNvSpPr/>
            <p:nvPr/>
          </p:nvSpPr>
          <p:spPr>
            <a:xfrm>
              <a:off x="4874147"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58" name="object 58"/>
            <p:cNvSpPr/>
            <p:nvPr/>
          </p:nvSpPr>
          <p:spPr>
            <a:xfrm>
              <a:off x="4874147"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59" name="object 59"/>
          <p:cNvSpPr txBox="1"/>
          <p:nvPr/>
        </p:nvSpPr>
        <p:spPr>
          <a:xfrm>
            <a:off x="5131595"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3</a:t>
            </a:r>
            <a:endParaRPr sz="844">
              <a:solidFill>
                <a:prstClr val="black"/>
              </a:solidFill>
              <a:latin typeface="Arial MT"/>
              <a:cs typeface="Arial MT"/>
            </a:endParaRPr>
          </a:p>
        </p:txBody>
      </p:sp>
      <p:grpSp>
        <p:nvGrpSpPr>
          <p:cNvPr id="60" name="object 60"/>
          <p:cNvGrpSpPr/>
          <p:nvPr/>
        </p:nvGrpSpPr>
        <p:grpSpPr>
          <a:xfrm>
            <a:off x="5475404" y="3250464"/>
            <a:ext cx="451843" cy="284411"/>
            <a:chOff x="5619775" y="4622881"/>
            <a:chExt cx="642620" cy="404495"/>
          </a:xfrm>
        </p:grpSpPr>
        <p:sp>
          <p:nvSpPr>
            <p:cNvPr id="61" name="object 61"/>
            <p:cNvSpPr/>
            <p:nvPr/>
          </p:nvSpPr>
          <p:spPr>
            <a:xfrm>
              <a:off x="5626125"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62" name="object 62"/>
            <p:cNvSpPr/>
            <p:nvPr/>
          </p:nvSpPr>
          <p:spPr>
            <a:xfrm>
              <a:off x="5626125"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63" name="object 63"/>
          <p:cNvSpPr txBox="1"/>
          <p:nvPr/>
        </p:nvSpPr>
        <p:spPr>
          <a:xfrm>
            <a:off x="5658445"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4</a:t>
            </a:r>
            <a:endParaRPr sz="844">
              <a:solidFill>
                <a:prstClr val="black"/>
              </a:solidFill>
              <a:latin typeface="Arial MT"/>
              <a:cs typeface="Arial MT"/>
            </a:endParaRPr>
          </a:p>
        </p:txBody>
      </p:sp>
      <p:grpSp>
        <p:nvGrpSpPr>
          <p:cNvPr id="64" name="object 64"/>
          <p:cNvGrpSpPr/>
          <p:nvPr/>
        </p:nvGrpSpPr>
        <p:grpSpPr>
          <a:xfrm>
            <a:off x="6004137" y="3250464"/>
            <a:ext cx="451843" cy="284411"/>
            <a:chOff x="6371752" y="4622881"/>
            <a:chExt cx="642620" cy="404495"/>
          </a:xfrm>
        </p:grpSpPr>
        <p:sp>
          <p:nvSpPr>
            <p:cNvPr id="65" name="object 65"/>
            <p:cNvSpPr/>
            <p:nvPr/>
          </p:nvSpPr>
          <p:spPr>
            <a:xfrm>
              <a:off x="6378102"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66" name="object 66"/>
            <p:cNvSpPr/>
            <p:nvPr/>
          </p:nvSpPr>
          <p:spPr>
            <a:xfrm>
              <a:off x="6378102"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67" name="object 67"/>
          <p:cNvSpPr txBox="1"/>
          <p:nvPr/>
        </p:nvSpPr>
        <p:spPr>
          <a:xfrm>
            <a:off x="6194227"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5</a:t>
            </a:r>
            <a:endParaRPr sz="844">
              <a:solidFill>
                <a:prstClr val="black"/>
              </a:solidFill>
              <a:latin typeface="Arial MT"/>
              <a:cs typeface="Arial MT"/>
            </a:endParaRPr>
          </a:p>
        </p:txBody>
      </p:sp>
      <p:grpSp>
        <p:nvGrpSpPr>
          <p:cNvPr id="68" name="object 68"/>
          <p:cNvGrpSpPr/>
          <p:nvPr/>
        </p:nvGrpSpPr>
        <p:grpSpPr>
          <a:xfrm>
            <a:off x="6532873" y="3250464"/>
            <a:ext cx="451843" cy="284411"/>
            <a:chOff x="7123732" y="4622881"/>
            <a:chExt cx="642620" cy="404495"/>
          </a:xfrm>
        </p:grpSpPr>
        <p:sp>
          <p:nvSpPr>
            <p:cNvPr id="69" name="object 69"/>
            <p:cNvSpPr/>
            <p:nvPr/>
          </p:nvSpPr>
          <p:spPr>
            <a:xfrm>
              <a:off x="7130082"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70" name="object 70"/>
            <p:cNvSpPr/>
            <p:nvPr/>
          </p:nvSpPr>
          <p:spPr>
            <a:xfrm>
              <a:off x="7130082"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71" name="object 71"/>
          <p:cNvSpPr txBox="1"/>
          <p:nvPr/>
        </p:nvSpPr>
        <p:spPr>
          <a:xfrm>
            <a:off x="6721079"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6</a:t>
            </a:r>
            <a:endParaRPr sz="844">
              <a:solidFill>
                <a:prstClr val="black"/>
              </a:solidFill>
              <a:latin typeface="Arial MT"/>
              <a:cs typeface="Arial MT"/>
            </a:endParaRPr>
          </a:p>
        </p:txBody>
      </p:sp>
      <p:grpSp>
        <p:nvGrpSpPr>
          <p:cNvPr id="72" name="object 72"/>
          <p:cNvGrpSpPr/>
          <p:nvPr/>
        </p:nvGrpSpPr>
        <p:grpSpPr>
          <a:xfrm>
            <a:off x="7061608" y="3250464"/>
            <a:ext cx="451843" cy="284411"/>
            <a:chOff x="7875709" y="4622881"/>
            <a:chExt cx="642620" cy="404495"/>
          </a:xfrm>
        </p:grpSpPr>
        <p:sp>
          <p:nvSpPr>
            <p:cNvPr id="73" name="object 73"/>
            <p:cNvSpPr/>
            <p:nvPr/>
          </p:nvSpPr>
          <p:spPr>
            <a:xfrm>
              <a:off x="7882059"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74" name="object 74"/>
            <p:cNvSpPr/>
            <p:nvPr/>
          </p:nvSpPr>
          <p:spPr>
            <a:xfrm>
              <a:off x="7882059"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75" name="object 75"/>
          <p:cNvSpPr txBox="1"/>
          <p:nvPr/>
        </p:nvSpPr>
        <p:spPr>
          <a:xfrm>
            <a:off x="7247931"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7</a:t>
            </a:r>
            <a:endParaRPr sz="844">
              <a:solidFill>
                <a:prstClr val="black"/>
              </a:solidFill>
              <a:latin typeface="Arial MT"/>
              <a:cs typeface="Arial MT"/>
            </a:endParaRPr>
          </a:p>
        </p:txBody>
      </p:sp>
      <p:grpSp>
        <p:nvGrpSpPr>
          <p:cNvPr id="76" name="object 76"/>
          <p:cNvGrpSpPr/>
          <p:nvPr/>
        </p:nvGrpSpPr>
        <p:grpSpPr>
          <a:xfrm>
            <a:off x="7590343" y="3250464"/>
            <a:ext cx="451843" cy="284411"/>
            <a:chOff x="8627688" y="4622881"/>
            <a:chExt cx="642620" cy="404495"/>
          </a:xfrm>
        </p:grpSpPr>
        <p:sp>
          <p:nvSpPr>
            <p:cNvPr id="77" name="object 77"/>
            <p:cNvSpPr/>
            <p:nvPr/>
          </p:nvSpPr>
          <p:spPr>
            <a:xfrm>
              <a:off x="8634038"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78" name="object 78"/>
            <p:cNvSpPr/>
            <p:nvPr/>
          </p:nvSpPr>
          <p:spPr>
            <a:xfrm>
              <a:off x="8634038"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79" name="object 79"/>
          <p:cNvSpPr txBox="1"/>
          <p:nvPr/>
        </p:nvSpPr>
        <p:spPr>
          <a:xfrm>
            <a:off x="7774781"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8</a:t>
            </a:r>
            <a:endParaRPr sz="844">
              <a:solidFill>
                <a:prstClr val="black"/>
              </a:solidFill>
              <a:latin typeface="Arial MT"/>
              <a:cs typeface="Arial MT"/>
            </a:endParaRPr>
          </a:p>
        </p:txBody>
      </p:sp>
      <p:grpSp>
        <p:nvGrpSpPr>
          <p:cNvPr id="80" name="object 80"/>
          <p:cNvGrpSpPr/>
          <p:nvPr/>
        </p:nvGrpSpPr>
        <p:grpSpPr>
          <a:xfrm>
            <a:off x="8119077" y="3250464"/>
            <a:ext cx="451843" cy="284411"/>
            <a:chOff x="9379666" y="4622881"/>
            <a:chExt cx="642620" cy="404495"/>
          </a:xfrm>
        </p:grpSpPr>
        <p:sp>
          <p:nvSpPr>
            <p:cNvPr id="81" name="object 81"/>
            <p:cNvSpPr/>
            <p:nvPr/>
          </p:nvSpPr>
          <p:spPr>
            <a:xfrm>
              <a:off x="9386016"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82" name="object 82"/>
            <p:cNvSpPr/>
            <p:nvPr/>
          </p:nvSpPr>
          <p:spPr>
            <a:xfrm>
              <a:off x="9386016"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83" name="object 83"/>
          <p:cNvSpPr txBox="1"/>
          <p:nvPr/>
        </p:nvSpPr>
        <p:spPr>
          <a:xfrm>
            <a:off x="8310563" y="3321845"/>
            <a:ext cx="77688"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9</a:t>
            </a:r>
            <a:endParaRPr sz="844">
              <a:solidFill>
                <a:prstClr val="black"/>
              </a:solidFill>
              <a:latin typeface="Arial MT"/>
              <a:cs typeface="Arial MT"/>
            </a:endParaRPr>
          </a:p>
        </p:txBody>
      </p:sp>
      <p:sp>
        <p:nvSpPr>
          <p:cNvPr id="84" name="object 84"/>
          <p:cNvSpPr txBox="1"/>
          <p:nvPr/>
        </p:nvSpPr>
        <p:spPr>
          <a:xfrm>
            <a:off x="4077891"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85" name="object 85"/>
          <p:cNvSpPr txBox="1"/>
          <p:nvPr/>
        </p:nvSpPr>
        <p:spPr>
          <a:xfrm>
            <a:off x="4604743"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86" name="object 86"/>
          <p:cNvSpPr txBox="1"/>
          <p:nvPr/>
        </p:nvSpPr>
        <p:spPr>
          <a:xfrm>
            <a:off x="5131595"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87" name="object 87"/>
          <p:cNvSpPr txBox="1"/>
          <p:nvPr/>
        </p:nvSpPr>
        <p:spPr>
          <a:xfrm>
            <a:off x="5658447"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88" name="object 88"/>
          <p:cNvSpPr txBox="1"/>
          <p:nvPr/>
        </p:nvSpPr>
        <p:spPr>
          <a:xfrm>
            <a:off x="6185297"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89" name="object 89"/>
          <p:cNvSpPr txBox="1"/>
          <p:nvPr/>
        </p:nvSpPr>
        <p:spPr>
          <a:xfrm>
            <a:off x="6721079"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90" name="object 90"/>
          <p:cNvSpPr txBox="1"/>
          <p:nvPr/>
        </p:nvSpPr>
        <p:spPr>
          <a:xfrm>
            <a:off x="7247931"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91" name="object 91"/>
          <p:cNvSpPr txBox="1"/>
          <p:nvPr/>
        </p:nvSpPr>
        <p:spPr>
          <a:xfrm>
            <a:off x="7774783"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92" name="object 92"/>
          <p:cNvSpPr txBox="1"/>
          <p:nvPr/>
        </p:nvSpPr>
        <p:spPr>
          <a:xfrm>
            <a:off x="8301633"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93" name="object 93"/>
          <p:cNvSpPr txBox="1"/>
          <p:nvPr/>
        </p:nvSpPr>
        <p:spPr>
          <a:xfrm>
            <a:off x="8828485"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grpSp>
        <p:nvGrpSpPr>
          <p:cNvPr id="94" name="object 94"/>
          <p:cNvGrpSpPr/>
          <p:nvPr/>
        </p:nvGrpSpPr>
        <p:grpSpPr>
          <a:xfrm>
            <a:off x="3360465" y="2551321"/>
            <a:ext cx="5535960" cy="521495"/>
            <a:chOff x="2611861" y="3628544"/>
            <a:chExt cx="7873365" cy="741680"/>
          </a:xfrm>
        </p:grpSpPr>
        <p:sp>
          <p:nvSpPr>
            <p:cNvPr id="95" name="object 95"/>
            <p:cNvSpPr/>
            <p:nvPr/>
          </p:nvSpPr>
          <p:spPr>
            <a:xfrm>
              <a:off x="3701893"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96" name="object 96"/>
            <p:cNvSpPr/>
            <p:nvPr/>
          </p:nvSpPr>
          <p:spPr>
            <a:xfrm>
              <a:off x="3663793"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97" name="object 97"/>
            <p:cNvSpPr/>
            <p:nvPr/>
          </p:nvSpPr>
          <p:spPr>
            <a:xfrm>
              <a:off x="4437025"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98" name="object 98"/>
            <p:cNvSpPr/>
            <p:nvPr/>
          </p:nvSpPr>
          <p:spPr>
            <a:xfrm>
              <a:off x="4398925"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99" name="object 99"/>
            <p:cNvSpPr/>
            <p:nvPr/>
          </p:nvSpPr>
          <p:spPr>
            <a:xfrm>
              <a:off x="5189004"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00" name="object 100"/>
            <p:cNvSpPr/>
            <p:nvPr/>
          </p:nvSpPr>
          <p:spPr>
            <a:xfrm>
              <a:off x="5150904"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01" name="object 101"/>
            <p:cNvSpPr/>
            <p:nvPr/>
          </p:nvSpPr>
          <p:spPr>
            <a:xfrm>
              <a:off x="5940982"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02" name="object 102"/>
            <p:cNvSpPr/>
            <p:nvPr/>
          </p:nvSpPr>
          <p:spPr>
            <a:xfrm>
              <a:off x="5902882"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03" name="object 103"/>
            <p:cNvSpPr/>
            <p:nvPr/>
          </p:nvSpPr>
          <p:spPr>
            <a:xfrm>
              <a:off x="6692961"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04" name="object 104"/>
            <p:cNvSpPr/>
            <p:nvPr/>
          </p:nvSpPr>
          <p:spPr>
            <a:xfrm>
              <a:off x="6654861"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05" name="object 105"/>
            <p:cNvSpPr/>
            <p:nvPr/>
          </p:nvSpPr>
          <p:spPr>
            <a:xfrm>
              <a:off x="7444939"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06" name="object 106"/>
            <p:cNvSpPr/>
            <p:nvPr/>
          </p:nvSpPr>
          <p:spPr>
            <a:xfrm>
              <a:off x="7406839"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07" name="object 107"/>
            <p:cNvSpPr/>
            <p:nvPr/>
          </p:nvSpPr>
          <p:spPr>
            <a:xfrm>
              <a:off x="8196916"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08" name="object 108"/>
            <p:cNvSpPr/>
            <p:nvPr/>
          </p:nvSpPr>
          <p:spPr>
            <a:xfrm>
              <a:off x="8158816"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09" name="object 109"/>
            <p:cNvSpPr/>
            <p:nvPr/>
          </p:nvSpPr>
          <p:spPr>
            <a:xfrm>
              <a:off x="8948895"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10" name="object 110"/>
            <p:cNvSpPr/>
            <p:nvPr/>
          </p:nvSpPr>
          <p:spPr>
            <a:xfrm>
              <a:off x="8910795"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11" name="object 111"/>
            <p:cNvSpPr/>
            <p:nvPr/>
          </p:nvSpPr>
          <p:spPr>
            <a:xfrm>
              <a:off x="9700873"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12" name="object 112"/>
            <p:cNvSpPr/>
            <p:nvPr/>
          </p:nvSpPr>
          <p:spPr>
            <a:xfrm>
              <a:off x="9662773"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13" name="object 113"/>
            <p:cNvSpPr/>
            <p:nvPr/>
          </p:nvSpPr>
          <p:spPr>
            <a:xfrm>
              <a:off x="10446552"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14" name="object 114"/>
            <p:cNvSpPr/>
            <p:nvPr/>
          </p:nvSpPr>
          <p:spPr>
            <a:xfrm>
              <a:off x="10408452"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15" name="object 115"/>
            <p:cNvSpPr/>
            <p:nvPr/>
          </p:nvSpPr>
          <p:spPr>
            <a:xfrm>
              <a:off x="2618211" y="3971832"/>
              <a:ext cx="629920" cy="391795"/>
            </a:xfrm>
            <a:custGeom>
              <a:avLst/>
              <a:gdLst/>
              <a:ahLst/>
              <a:cxnLst/>
              <a:rect l="l" t="t" r="r" b="b"/>
              <a:pathLst>
                <a:path w="629919" h="391795">
                  <a:moveTo>
                    <a:pt x="0" y="0"/>
                  </a:moveTo>
                  <a:lnTo>
                    <a:pt x="629714" y="0"/>
                  </a:lnTo>
                  <a:lnTo>
                    <a:pt x="629714" y="391621"/>
                  </a:lnTo>
                  <a:lnTo>
                    <a:pt x="0" y="391621"/>
                  </a:lnTo>
                  <a:lnTo>
                    <a:pt x="0" y="0"/>
                  </a:lnTo>
                  <a:close/>
                </a:path>
              </a:pathLst>
            </a:custGeom>
            <a:solidFill>
              <a:srgbClr val="FDDAAC"/>
            </a:solidFill>
          </p:spPr>
          <p:txBody>
            <a:bodyPr wrap="square" lIns="0" tIns="0" rIns="0" bIns="0" rtlCol="0"/>
            <a:lstStyle/>
            <a:p>
              <a:endParaRPr sz="1265">
                <a:solidFill>
                  <a:prstClr val="black"/>
                </a:solidFill>
              </a:endParaRPr>
            </a:p>
          </p:txBody>
        </p:sp>
        <p:sp>
          <p:nvSpPr>
            <p:cNvPr id="116" name="object 116"/>
            <p:cNvSpPr/>
            <p:nvPr/>
          </p:nvSpPr>
          <p:spPr>
            <a:xfrm>
              <a:off x="2618211" y="3971832"/>
              <a:ext cx="629920" cy="391795"/>
            </a:xfrm>
            <a:custGeom>
              <a:avLst/>
              <a:gdLst/>
              <a:ahLst/>
              <a:cxnLst/>
              <a:rect l="l" t="t" r="r" b="b"/>
              <a:pathLst>
                <a:path w="629919"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17" name="object 117"/>
          <p:cNvSpPr txBox="1"/>
          <p:nvPr/>
        </p:nvSpPr>
        <p:spPr>
          <a:xfrm>
            <a:off x="3452813" y="2857500"/>
            <a:ext cx="270123" cy="138926"/>
          </a:xfrm>
          <a:prstGeom prst="rect">
            <a:avLst/>
          </a:prstGeom>
        </p:spPr>
        <p:txBody>
          <a:bodyPr vert="horz" wrap="square" lIns="0" tIns="8931" rIns="0" bIns="0" rtlCol="0">
            <a:spAutoFit/>
          </a:bodyPr>
          <a:lstStyle/>
          <a:p>
            <a:pPr marL="8929">
              <a:spcBef>
                <a:spcPts val="71"/>
              </a:spcBef>
            </a:pPr>
            <a:r>
              <a:rPr sz="844" spc="-28" dirty="0">
                <a:solidFill>
                  <a:prstClr val="black"/>
                </a:solidFill>
                <a:latin typeface="Arial MT"/>
                <a:cs typeface="Arial MT"/>
              </a:rPr>
              <a:t>[CLS]</a:t>
            </a:r>
            <a:endParaRPr sz="844">
              <a:solidFill>
                <a:prstClr val="black"/>
              </a:solidFill>
              <a:latin typeface="Arial MT"/>
              <a:cs typeface="Arial MT"/>
            </a:endParaRPr>
          </a:p>
        </p:txBody>
      </p:sp>
      <p:grpSp>
        <p:nvGrpSpPr>
          <p:cNvPr id="118" name="object 118"/>
          <p:cNvGrpSpPr/>
          <p:nvPr/>
        </p:nvGrpSpPr>
        <p:grpSpPr>
          <a:xfrm>
            <a:off x="8636741" y="3250464"/>
            <a:ext cx="451843" cy="284411"/>
            <a:chOff x="10115898" y="4622881"/>
            <a:chExt cx="642620" cy="404495"/>
          </a:xfrm>
        </p:grpSpPr>
        <p:sp>
          <p:nvSpPr>
            <p:cNvPr id="119" name="object 119"/>
            <p:cNvSpPr/>
            <p:nvPr/>
          </p:nvSpPr>
          <p:spPr>
            <a:xfrm>
              <a:off x="10122248"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B4E0F2"/>
            </a:solidFill>
          </p:spPr>
          <p:txBody>
            <a:bodyPr wrap="square" lIns="0" tIns="0" rIns="0" bIns="0" rtlCol="0"/>
            <a:lstStyle/>
            <a:p>
              <a:endParaRPr sz="1265">
                <a:solidFill>
                  <a:prstClr val="black"/>
                </a:solidFill>
              </a:endParaRPr>
            </a:p>
          </p:txBody>
        </p:sp>
        <p:sp>
          <p:nvSpPr>
            <p:cNvPr id="120" name="object 120"/>
            <p:cNvSpPr/>
            <p:nvPr/>
          </p:nvSpPr>
          <p:spPr>
            <a:xfrm>
              <a:off x="10122248" y="4629231"/>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21" name="object 121"/>
          <p:cNvSpPr txBox="1"/>
          <p:nvPr/>
        </p:nvSpPr>
        <p:spPr>
          <a:xfrm>
            <a:off x="8792767" y="3321844"/>
            <a:ext cx="137071"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10</a:t>
            </a:r>
            <a:endParaRPr sz="844">
              <a:solidFill>
                <a:prstClr val="black"/>
              </a:solidFill>
              <a:latin typeface="Arial MT"/>
              <a:cs typeface="Arial MT"/>
            </a:endParaRPr>
          </a:p>
        </p:txBody>
      </p:sp>
      <p:sp>
        <p:nvSpPr>
          <p:cNvPr id="122" name="object 122"/>
          <p:cNvSpPr txBox="1"/>
          <p:nvPr/>
        </p:nvSpPr>
        <p:spPr>
          <a:xfrm>
            <a:off x="3542111" y="3071814"/>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grpSp>
        <p:nvGrpSpPr>
          <p:cNvPr id="123" name="object 123"/>
          <p:cNvGrpSpPr/>
          <p:nvPr/>
        </p:nvGrpSpPr>
        <p:grpSpPr>
          <a:xfrm>
            <a:off x="3559524" y="2551322"/>
            <a:ext cx="53579" cy="247799"/>
            <a:chOff x="2894968" y="3628544"/>
            <a:chExt cx="76200" cy="352425"/>
          </a:xfrm>
        </p:grpSpPr>
        <p:sp>
          <p:nvSpPr>
            <p:cNvPr id="124" name="object 124"/>
            <p:cNvSpPr/>
            <p:nvPr/>
          </p:nvSpPr>
          <p:spPr>
            <a:xfrm>
              <a:off x="2933068" y="3679345"/>
              <a:ext cx="0" cy="295275"/>
            </a:xfrm>
            <a:custGeom>
              <a:avLst/>
              <a:gdLst/>
              <a:ahLst/>
              <a:cxnLst/>
              <a:rect l="l" t="t" r="r" b="b"/>
              <a:pathLst>
                <a:path h="295275">
                  <a:moveTo>
                    <a:pt x="0" y="0"/>
                  </a:moveTo>
                  <a:lnTo>
                    <a:pt x="0" y="295115"/>
                  </a:lnTo>
                </a:path>
              </a:pathLst>
            </a:custGeom>
            <a:ln w="12700">
              <a:solidFill>
                <a:srgbClr val="000000"/>
              </a:solidFill>
            </a:ln>
          </p:spPr>
          <p:txBody>
            <a:bodyPr wrap="square" lIns="0" tIns="0" rIns="0" bIns="0" rtlCol="0"/>
            <a:lstStyle/>
            <a:p>
              <a:endParaRPr sz="1265">
                <a:solidFill>
                  <a:prstClr val="black"/>
                </a:solidFill>
              </a:endParaRPr>
            </a:p>
          </p:txBody>
        </p:sp>
        <p:sp>
          <p:nvSpPr>
            <p:cNvPr id="125" name="object 125"/>
            <p:cNvSpPr/>
            <p:nvPr/>
          </p:nvSpPr>
          <p:spPr>
            <a:xfrm>
              <a:off x="2894968" y="3628544"/>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grpSp>
      <p:sp>
        <p:nvSpPr>
          <p:cNvPr id="126" name="object 126"/>
          <p:cNvSpPr txBox="1"/>
          <p:nvPr/>
        </p:nvSpPr>
        <p:spPr>
          <a:xfrm>
            <a:off x="2506267" y="3250405"/>
            <a:ext cx="591592" cy="273809"/>
          </a:xfrm>
          <a:prstGeom prst="rect">
            <a:avLst/>
          </a:prstGeom>
        </p:spPr>
        <p:txBody>
          <a:bodyPr vert="horz" wrap="square" lIns="0" tIns="3572" rIns="0" bIns="0" rtlCol="0">
            <a:spAutoFit/>
          </a:bodyPr>
          <a:lstStyle/>
          <a:p>
            <a:pPr marL="8929" marR="3572">
              <a:lnSpc>
                <a:spcPct val="104200"/>
              </a:lnSpc>
              <a:spcBef>
                <a:spcPts val="28"/>
              </a:spcBef>
            </a:pPr>
            <a:r>
              <a:rPr sz="844" spc="-19" dirty="0">
                <a:solidFill>
                  <a:prstClr val="black"/>
                </a:solidFill>
                <a:latin typeface="Arial MT"/>
                <a:cs typeface="Arial MT"/>
              </a:rPr>
              <a:t>Positional </a:t>
            </a:r>
            <a:r>
              <a:rPr sz="844" spc="-15" dirty="0">
                <a:solidFill>
                  <a:prstClr val="black"/>
                </a:solidFill>
                <a:latin typeface="Arial MT"/>
                <a:cs typeface="Arial MT"/>
              </a:rPr>
              <a:t> </a:t>
            </a:r>
            <a:r>
              <a:rPr sz="844" spc="-11" dirty="0">
                <a:solidFill>
                  <a:prstClr val="black"/>
                </a:solidFill>
                <a:latin typeface="Arial MT"/>
                <a:cs typeface="Arial MT"/>
              </a:rPr>
              <a:t>embeddings</a:t>
            </a:r>
            <a:endParaRPr sz="844">
              <a:solidFill>
                <a:prstClr val="black"/>
              </a:solidFill>
              <a:latin typeface="Arial MT"/>
              <a:cs typeface="Arial MT"/>
            </a:endParaRPr>
          </a:p>
        </p:txBody>
      </p:sp>
      <p:sp>
        <p:nvSpPr>
          <p:cNvPr id="127" name="object 127"/>
          <p:cNvSpPr txBox="1"/>
          <p:nvPr/>
        </p:nvSpPr>
        <p:spPr>
          <a:xfrm>
            <a:off x="2506267" y="2786062"/>
            <a:ext cx="591592" cy="273809"/>
          </a:xfrm>
          <a:prstGeom prst="rect">
            <a:avLst/>
          </a:prstGeom>
        </p:spPr>
        <p:txBody>
          <a:bodyPr vert="horz" wrap="square" lIns="0" tIns="3572" rIns="0" bIns="0" rtlCol="0">
            <a:spAutoFit/>
          </a:bodyPr>
          <a:lstStyle/>
          <a:p>
            <a:pPr marL="8929" marR="3572">
              <a:lnSpc>
                <a:spcPct val="104200"/>
              </a:lnSpc>
              <a:spcBef>
                <a:spcPts val="28"/>
              </a:spcBef>
            </a:pPr>
            <a:r>
              <a:rPr sz="844" spc="-39" dirty="0">
                <a:solidFill>
                  <a:prstClr val="black"/>
                </a:solidFill>
                <a:latin typeface="Arial MT"/>
                <a:cs typeface="Arial MT"/>
              </a:rPr>
              <a:t>Token </a:t>
            </a:r>
            <a:r>
              <a:rPr sz="844" spc="-35" dirty="0">
                <a:solidFill>
                  <a:prstClr val="black"/>
                </a:solidFill>
                <a:latin typeface="Arial MT"/>
                <a:cs typeface="Arial MT"/>
              </a:rPr>
              <a:t> </a:t>
            </a:r>
            <a:r>
              <a:rPr sz="844" spc="-11" dirty="0">
                <a:solidFill>
                  <a:prstClr val="black"/>
                </a:solidFill>
                <a:latin typeface="Arial MT"/>
                <a:cs typeface="Arial MT"/>
              </a:rPr>
              <a:t>embeddings</a:t>
            </a:r>
            <a:endParaRPr sz="844">
              <a:solidFill>
                <a:prstClr val="black"/>
              </a:solidFill>
              <a:latin typeface="Arial MT"/>
              <a:cs typeface="Arial MT"/>
            </a:endParaRPr>
          </a:p>
        </p:txBody>
      </p:sp>
      <p:sp>
        <p:nvSpPr>
          <p:cNvPr id="128" name="object 128"/>
          <p:cNvSpPr txBox="1"/>
          <p:nvPr/>
        </p:nvSpPr>
        <p:spPr>
          <a:xfrm>
            <a:off x="9185673" y="1455539"/>
            <a:ext cx="676871"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Output</a:t>
            </a:r>
            <a:r>
              <a:rPr sz="844" spc="-43" dirty="0">
                <a:solidFill>
                  <a:prstClr val="black"/>
                </a:solidFill>
                <a:latin typeface="Arial MT"/>
                <a:cs typeface="Arial MT"/>
              </a:rPr>
              <a:t> </a:t>
            </a:r>
            <a:r>
              <a:rPr sz="844" spc="-11" dirty="0">
                <a:solidFill>
                  <a:prstClr val="black"/>
                </a:solidFill>
                <a:latin typeface="Arial MT"/>
                <a:cs typeface="Arial MT"/>
              </a:rPr>
              <a:t>tokens</a:t>
            </a:r>
            <a:endParaRPr sz="844">
              <a:solidFill>
                <a:prstClr val="black"/>
              </a:solidFill>
              <a:latin typeface="Arial MT"/>
              <a:cs typeface="Arial MT"/>
            </a:endParaRPr>
          </a:p>
        </p:txBody>
      </p:sp>
      <p:sp>
        <p:nvSpPr>
          <p:cNvPr id="129" name="object 129"/>
          <p:cNvSpPr txBox="1"/>
          <p:nvPr/>
        </p:nvSpPr>
        <p:spPr>
          <a:xfrm>
            <a:off x="1421544" y="4073068"/>
            <a:ext cx="10569565" cy="2584989"/>
          </a:xfrm>
          <a:prstGeom prst="rect">
            <a:avLst/>
          </a:prstGeom>
        </p:spPr>
        <p:txBody>
          <a:bodyPr vert="horz" wrap="square" lIns="0" tIns="182612" rIns="0" bIns="0" rtlCol="0">
            <a:spAutoFit/>
          </a:bodyPr>
          <a:lstStyle/>
          <a:p>
            <a:pPr marL="26787">
              <a:spcBef>
                <a:spcPts val="1439"/>
              </a:spcBef>
              <a:buSzPct val="145312"/>
              <a:tabLst>
                <a:tab pos="339308" algn="l"/>
              </a:tabLst>
            </a:pPr>
            <a:r>
              <a:rPr sz="2800" b="1" spc="-47" dirty="0">
                <a:solidFill>
                  <a:prstClr val="black"/>
                </a:solidFill>
                <a:cs typeface="Arial"/>
              </a:rPr>
              <a:t>Tasks</a:t>
            </a:r>
            <a:r>
              <a:rPr sz="2800" spc="-47" dirty="0">
                <a:solidFill>
                  <a:prstClr val="black"/>
                </a:solidFill>
                <a:cs typeface="Arial MT"/>
              </a:rPr>
              <a:t>:</a:t>
            </a:r>
            <a:r>
              <a:rPr sz="2800" spc="4" dirty="0">
                <a:solidFill>
                  <a:prstClr val="black"/>
                </a:solidFill>
                <a:cs typeface="Arial MT"/>
              </a:rPr>
              <a:t> </a:t>
            </a:r>
            <a:r>
              <a:rPr lang="en-GB" sz="2800" spc="4" dirty="0">
                <a:solidFill>
                  <a:prstClr val="black"/>
                </a:solidFill>
                <a:cs typeface="Arial MT"/>
              </a:rPr>
              <a:t> </a:t>
            </a:r>
            <a:r>
              <a:rPr sz="2800" spc="-32" dirty="0">
                <a:solidFill>
                  <a:prstClr val="black"/>
                </a:solidFill>
                <a:cs typeface="Arial MT"/>
              </a:rPr>
              <a:t>masked</a:t>
            </a:r>
            <a:r>
              <a:rPr sz="2800" spc="4" dirty="0">
                <a:solidFill>
                  <a:prstClr val="black"/>
                </a:solidFill>
                <a:cs typeface="Arial MT"/>
              </a:rPr>
              <a:t> </a:t>
            </a:r>
            <a:r>
              <a:rPr sz="2800" spc="-35" dirty="0">
                <a:solidFill>
                  <a:prstClr val="black"/>
                </a:solidFill>
                <a:cs typeface="Arial MT"/>
              </a:rPr>
              <a:t>LM</a:t>
            </a:r>
            <a:r>
              <a:rPr sz="2800" spc="4" dirty="0">
                <a:solidFill>
                  <a:prstClr val="black"/>
                </a:solidFill>
                <a:cs typeface="Arial MT"/>
              </a:rPr>
              <a:t> </a:t>
            </a:r>
            <a:r>
              <a:rPr sz="2800" spc="35" dirty="0">
                <a:solidFill>
                  <a:prstClr val="black"/>
                </a:solidFill>
                <a:cs typeface="Arial MT"/>
              </a:rPr>
              <a:t>+</a:t>
            </a:r>
            <a:r>
              <a:rPr sz="2800" spc="4" dirty="0">
                <a:solidFill>
                  <a:prstClr val="black"/>
                </a:solidFill>
                <a:cs typeface="Arial MT"/>
              </a:rPr>
              <a:t> </a:t>
            </a:r>
            <a:r>
              <a:rPr sz="2800" spc="-35" dirty="0">
                <a:solidFill>
                  <a:prstClr val="black"/>
                </a:solidFill>
                <a:cs typeface="Arial MT"/>
              </a:rPr>
              <a:t>next</a:t>
            </a:r>
            <a:r>
              <a:rPr sz="2800" spc="4" dirty="0">
                <a:solidFill>
                  <a:prstClr val="black"/>
                </a:solidFill>
                <a:cs typeface="Arial MT"/>
              </a:rPr>
              <a:t> </a:t>
            </a:r>
            <a:r>
              <a:rPr sz="2800" spc="-39" dirty="0">
                <a:solidFill>
                  <a:prstClr val="black"/>
                </a:solidFill>
                <a:cs typeface="Arial MT"/>
              </a:rPr>
              <a:t>sentence</a:t>
            </a:r>
            <a:r>
              <a:rPr lang="en-GB" sz="2800" spc="-39" dirty="0">
                <a:solidFill>
                  <a:prstClr val="black"/>
                </a:solidFill>
                <a:cs typeface="Arial MT"/>
              </a:rPr>
              <a:t> </a:t>
            </a:r>
            <a:r>
              <a:rPr lang="en-IN" sz="2800" spc="-39" dirty="0">
                <a:solidFill>
                  <a:prstClr val="black"/>
                </a:solidFill>
                <a:cs typeface="Arial MT"/>
              </a:rPr>
              <a:t>Prediction </a:t>
            </a:r>
          </a:p>
          <a:p>
            <a:pPr marL="369679" indent="-342891">
              <a:spcBef>
                <a:spcPts val="1439"/>
              </a:spcBef>
              <a:buSzPct val="145312"/>
              <a:buFont typeface="Arial" panose="020B0604020202020204" pitchFamily="34" charset="0"/>
              <a:buChar char="•"/>
              <a:tabLst>
                <a:tab pos="339308" algn="l"/>
              </a:tabLst>
            </a:pPr>
            <a:r>
              <a:rPr sz="2000" b="1" spc="25" dirty="0">
                <a:solidFill>
                  <a:prstClr val="black"/>
                </a:solidFill>
                <a:cs typeface="Arial"/>
              </a:rPr>
              <a:t>Model</a:t>
            </a:r>
            <a:r>
              <a:rPr sz="2000" spc="25" dirty="0">
                <a:solidFill>
                  <a:prstClr val="black"/>
                </a:solidFill>
                <a:cs typeface="Arial MT"/>
              </a:rPr>
              <a:t>:</a:t>
            </a:r>
            <a:r>
              <a:rPr sz="2000" spc="-15" dirty="0">
                <a:solidFill>
                  <a:prstClr val="black"/>
                </a:solidFill>
                <a:cs typeface="Arial MT"/>
              </a:rPr>
              <a:t> </a:t>
            </a:r>
            <a:r>
              <a:rPr sz="2000" spc="-28" dirty="0">
                <a:solidFill>
                  <a:prstClr val="black"/>
                </a:solidFill>
                <a:cs typeface="Arial MT"/>
              </a:rPr>
              <a:t>self-attention</a:t>
            </a:r>
            <a:r>
              <a:rPr sz="2000" spc="-15" dirty="0">
                <a:solidFill>
                  <a:prstClr val="black"/>
                </a:solidFill>
                <a:cs typeface="Arial MT"/>
              </a:rPr>
              <a:t> </a:t>
            </a:r>
            <a:r>
              <a:rPr sz="2000" spc="-71" dirty="0">
                <a:solidFill>
                  <a:prstClr val="black"/>
                </a:solidFill>
                <a:cs typeface="Arial MT"/>
              </a:rPr>
              <a:t>layers</a:t>
            </a:r>
            <a:r>
              <a:rPr lang="en-GB" sz="2000" spc="-71" dirty="0">
                <a:solidFill>
                  <a:prstClr val="black"/>
                </a:solidFill>
                <a:cs typeface="Arial MT"/>
              </a:rPr>
              <a:t>                        CLS –Special Classification Token</a:t>
            </a:r>
          </a:p>
          <a:p>
            <a:pPr marL="369679" indent="-342891">
              <a:spcBef>
                <a:spcPts val="1439"/>
              </a:spcBef>
              <a:buSzPct val="145312"/>
              <a:buFont typeface="Arial" panose="020B0604020202020204" pitchFamily="34" charset="0"/>
              <a:buChar char="•"/>
              <a:tabLst>
                <a:tab pos="339308" algn="l"/>
              </a:tabLst>
            </a:pPr>
            <a:r>
              <a:rPr lang="en-US" sz="2133" dirty="0">
                <a:solidFill>
                  <a:prstClr val="black"/>
                </a:solidFill>
              </a:rPr>
              <a:t> </a:t>
            </a:r>
            <a:r>
              <a:rPr lang="en-US" sz="2133" b="1" dirty="0">
                <a:solidFill>
                  <a:prstClr val="black"/>
                </a:solidFill>
              </a:rPr>
              <a:t>T</a:t>
            </a:r>
            <a:r>
              <a:rPr sz="2000" b="1" spc="-39" dirty="0">
                <a:solidFill>
                  <a:prstClr val="black"/>
                </a:solidFill>
                <a:cs typeface="Arial"/>
              </a:rPr>
              <a:t>okens</a:t>
            </a:r>
            <a:r>
              <a:rPr sz="2000" spc="-39" dirty="0">
                <a:solidFill>
                  <a:prstClr val="black"/>
                </a:solidFill>
                <a:cs typeface="Arial MT"/>
              </a:rPr>
              <a:t>:</a:t>
            </a:r>
            <a:r>
              <a:rPr sz="2000" spc="-15" dirty="0">
                <a:solidFill>
                  <a:prstClr val="black"/>
                </a:solidFill>
                <a:cs typeface="Arial MT"/>
              </a:rPr>
              <a:t> </a:t>
            </a:r>
            <a:r>
              <a:rPr sz="2000" spc="-15" dirty="0" err="1" smtClean="0">
                <a:solidFill>
                  <a:prstClr val="black"/>
                </a:solidFill>
                <a:cs typeface="Arial MT"/>
              </a:rPr>
              <a:t>subwords</a:t>
            </a:r>
            <a:r>
              <a:rPr lang="en-US" sz="2000" spc="-15" dirty="0" smtClean="0">
                <a:solidFill>
                  <a:prstClr val="black"/>
                </a:solidFill>
                <a:cs typeface="Arial MT"/>
              </a:rPr>
              <a:t>                                      Why bidirection- since it uses context from both sides</a:t>
            </a:r>
            <a:endParaRPr lang="en-GB" sz="2000" spc="-15" dirty="0">
              <a:solidFill>
                <a:prstClr val="black"/>
              </a:solidFill>
              <a:cs typeface="Arial MT"/>
            </a:endParaRPr>
          </a:p>
          <a:p>
            <a:pPr marL="369679" indent="-342891">
              <a:spcBef>
                <a:spcPts val="1439"/>
              </a:spcBef>
              <a:buSzPct val="145312"/>
              <a:buFont typeface="Arial" panose="020B0604020202020204" pitchFamily="34" charset="0"/>
              <a:buChar char="•"/>
              <a:tabLst>
                <a:tab pos="339308" algn="l"/>
              </a:tabLst>
            </a:pPr>
            <a:r>
              <a:rPr lang="en-GB" sz="2000" spc="-15" dirty="0">
                <a:solidFill>
                  <a:prstClr val="black"/>
                </a:solidFill>
                <a:cs typeface="Arial MT"/>
              </a:rPr>
              <a:t>Use </a:t>
            </a:r>
            <a:r>
              <a:rPr lang="en-GB" sz="2000" b="1" spc="-15" dirty="0">
                <a:solidFill>
                  <a:prstClr val="black"/>
                </a:solidFill>
                <a:cs typeface="Arial MT"/>
              </a:rPr>
              <a:t>30,000 </a:t>
            </a:r>
            <a:r>
              <a:rPr lang="en-GB" sz="2000" b="1" spc="-15" dirty="0" err="1">
                <a:solidFill>
                  <a:prstClr val="black"/>
                </a:solidFill>
                <a:cs typeface="Arial MT"/>
              </a:rPr>
              <a:t>WordPiece</a:t>
            </a:r>
            <a:r>
              <a:rPr lang="en-GB" sz="2000" b="1" spc="-15" dirty="0">
                <a:solidFill>
                  <a:prstClr val="black"/>
                </a:solidFill>
                <a:cs typeface="Arial MT"/>
              </a:rPr>
              <a:t> vocabulary</a:t>
            </a:r>
            <a:r>
              <a:rPr lang="en-GB" sz="2000" spc="-15" dirty="0">
                <a:solidFill>
                  <a:prstClr val="black"/>
                </a:solidFill>
                <a:cs typeface="Arial MT"/>
              </a:rPr>
              <a:t> on </a:t>
            </a:r>
            <a:r>
              <a:rPr lang="en-GB" sz="2000" b="1" spc="-15" dirty="0" smtClean="0">
                <a:solidFill>
                  <a:prstClr val="black"/>
                </a:solidFill>
                <a:cs typeface="Arial MT"/>
              </a:rPr>
              <a:t>input</a:t>
            </a:r>
            <a:r>
              <a:rPr lang="en-GB" sz="2000" spc="-15" dirty="0" smtClean="0">
                <a:solidFill>
                  <a:prstClr val="black"/>
                </a:solidFill>
                <a:cs typeface="Arial MT"/>
              </a:rPr>
              <a:t>  Why mask- filtering out irrelevant information</a:t>
            </a:r>
            <a:endParaRPr lang="en-GB" sz="2000" spc="-15" dirty="0">
              <a:solidFill>
                <a:prstClr val="black"/>
              </a:solidFill>
              <a:cs typeface="Arial MT"/>
            </a:endParaRPr>
          </a:p>
          <a:p>
            <a:pPr marL="369679" indent="-342891">
              <a:spcBef>
                <a:spcPts val="1439"/>
              </a:spcBef>
              <a:buSzPct val="145312"/>
              <a:buFont typeface="Arial" panose="020B0604020202020204" pitchFamily="34" charset="0"/>
              <a:buChar char="•"/>
              <a:tabLst>
                <a:tab pos="339308" algn="l"/>
              </a:tabLst>
            </a:pPr>
            <a:r>
              <a:rPr lang="en-GB" sz="2000" b="1" spc="-15" dirty="0">
                <a:solidFill>
                  <a:prstClr val="black"/>
                </a:solidFill>
                <a:cs typeface="Arial MT"/>
              </a:rPr>
              <a:t>Each token </a:t>
            </a:r>
            <a:r>
              <a:rPr lang="en-GB" sz="2000" spc="-15" dirty="0">
                <a:solidFill>
                  <a:prstClr val="black"/>
                </a:solidFill>
                <a:cs typeface="Arial MT"/>
              </a:rPr>
              <a:t>is </a:t>
            </a:r>
            <a:r>
              <a:rPr lang="en-GB" sz="2000" b="1" spc="-15" dirty="0">
                <a:solidFill>
                  <a:prstClr val="black"/>
                </a:solidFill>
                <a:cs typeface="Arial MT"/>
              </a:rPr>
              <a:t>sum of three </a:t>
            </a:r>
            <a:r>
              <a:rPr lang="en-GB" sz="2000" b="1" spc="-15" dirty="0" err="1">
                <a:solidFill>
                  <a:prstClr val="black"/>
                </a:solidFill>
                <a:cs typeface="Arial MT"/>
              </a:rPr>
              <a:t>embeddings</a:t>
            </a:r>
            <a:endParaRPr lang="en-GB" sz="2000" b="1" spc="-15" dirty="0">
              <a:solidFill>
                <a:prstClr val="black"/>
              </a:solidFill>
              <a:cs typeface="Arial MT"/>
            </a:endParaRPr>
          </a:p>
        </p:txBody>
      </p:sp>
      <p:sp>
        <p:nvSpPr>
          <p:cNvPr id="130" name="object 130"/>
          <p:cNvSpPr/>
          <p:nvPr/>
        </p:nvSpPr>
        <p:spPr>
          <a:xfrm>
            <a:off x="3898177" y="3743129"/>
            <a:ext cx="442913" cy="275481"/>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31" name="object 131"/>
          <p:cNvSpPr txBox="1"/>
          <p:nvPr/>
        </p:nvSpPr>
        <p:spPr>
          <a:xfrm>
            <a:off x="4077892" y="3804047"/>
            <a:ext cx="85725"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A</a:t>
            </a:r>
            <a:endParaRPr sz="844">
              <a:solidFill>
                <a:prstClr val="black"/>
              </a:solidFill>
              <a:latin typeface="Arial MT"/>
              <a:cs typeface="Arial MT"/>
            </a:endParaRPr>
          </a:p>
        </p:txBody>
      </p:sp>
      <p:sp>
        <p:nvSpPr>
          <p:cNvPr id="132" name="object 132"/>
          <p:cNvSpPr/>
          <p:nvPr/>
        </p:nvSpPr>
        <p:spPr>
          <a:xfrm>
            <a:off x="4426912" y="3743129"/>
            <a:ext cx="442913" cy="275481"/>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33" name="object 133"/>
          <p:cNvSpPr txBox="1"/>
          <p:nvPr/>
        </p:nvSpPr>
        <p:spPr>
          <a:xfrm>
            <a:off x="4604743" y="3804047"/>
            <a:ext cx="85725"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A</a:t>
            </a:r>
            <a:endParaRPr sz="844">
              <a:solidFill>
                <a:prstClr val="black"/>
              </a:solidFill>
              <a:latin typeface="Arial MT"/>
              <a:cs typeface="Arial MT"/>
            </a:endParaRPr>
          </a:p>
        </p:txBody>
      </p:sp>
      <p:sp>
        <p:nvSpPr>
          <p:cNvPr id="134" name="object 134"/>
          <p:cNvSpPr/>
          <p:nvPr/>
        </p:nvSpPr>
        <p:spPr>
          <a:xfrm>
            <a:off x="4955646" y="3743129"/>
            <a:ext cx="442913" cy="275481"/>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35" name="object 135"/>
          <p:cNvSpPr txBox="1"/>
          <p:nvPr/>
        </p:nvSpPr>
        <p:spPr>
          <a:xfrm>
            <a:off x="5131595" y="3804047"/>
            <a:ext cx="85725"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A</a:t>
            </a:r>
            <a:endParaRPr sz="844">
              <a:solidFill>
                <a:prstClr val="black"/>
              </a:solidFill>
              <a:latin typeface="Arial MT"/>
              <a:cs typeface="Arial MT"/>
            </a:endParaRPr>
          </a:p>
        </p:txBody>
      </p:sp>
      <p:sp>
        <p:nvSpPr>
          <p:cNvPr id="136" name="object 136"/>
          <p:cNvSpPr/>
          <p:nvPr/>
        </p:nvSpPr>
        <p:spPr>
          <a:xfrm>
            <a:off x="5484381" y="3743129"/>
            <a:ext cx="442913" cy="275481"/>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37" name="object 137"/>
          <p:cNvSpPr txBox="1"/>
          <p:nvPr/>
        </p:nvSpPr>
        <p:spPr>
          <a:xfrm>
            <a:off x="5667376" y="3804047"/>
            <a:ext cx="85725"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A</a:t>
            </a:r>
            <a:endParaRPr sz="844">
              <a:solidFill>
                <a:prstClr val="black"/>
              </a:solidFill>
              <a:latin typeface="Arial MT"/>
              <a:cs typeface="Arial MT"/>
            </a:endParaRPr>
          </a:p>
        </p:txBody>
      </p:sp>
      <p:sp>
        <p:nvSpPr>
          <p:cNvPr id="138" name="object 138"/>
          <p:cNvSpPr/>
          <p:nvPr/>
        </p:nvSpPr>
        <p:spPr>
          <a:xfrm>
            <a:off x="6013116" y="3743129"/>
            <a:ext cx="442913" cy="275481"/>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39" name="object 139"/>
          <p:cNvSpPr txBox="1"/>
          <p:nvPr/>
        </p:nvSpPr>
        <p:spPr>
          <a:xfrm>
            <a:off x="6194228" y="3804047"/>
            <a:ext cx="85725"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A</a:t>
            </a:r>
            <a:endParaRPr sz="844">
              <a:solidFill>
                <a:prstClr val="black"/>
              </a:solidFill>
              <a:latin typeface="Arial MT"/>
              <a:cs typeface="Arial MT"/>
            </a:endParaRPr>
          </a:p>
        </p:txBody>
      </p:sp>
      <p:grpSp>
        <p:nvGrpSpPr>
          <p:cNvPr id="140" name="object 140"/>
          <p:cNvGrpSpPr/>
          <p:nvPr/>
        </p:nvGrpSpPr>
        <p:grpSpPr>
          <a:xfrm>
            <a:off x="6537385" y="3738664"/>
            <a:ext cx="451843" cy="284411"/>
            <a:chOff x="7130148" y="5317210"/>
            <a:chExt cx="642620" cy="404495"/>
          </a:xfrm>
        </p:grpSpPr>
        <p:sp>
          <p:nvSpPr>
            <p:cNvPr id="141" name="object 141"/>
            <p:cNvSpPr/>
            <p:nvPr/>
          </p:nvSpPr>
          <p:spPr>
            <a:xfrm>
              <a:off x="7136498" y="5323560"/>
              <a:ext cx="629920" cy="391795"/>
            </a:xfrm>
            <a:custGeom>
              <a:avLst/>
              <a:gdLst/>
              <a:ahLst/>
              <a:cxnLst/>
              <a:rect l="l" t="t" r="r" b="b"/>
              <a:pathLst>
                <a:path w="629920" h="391795">
                  <a:moveTo>
                    <a:pt x="0" y="0"/>
                  </a:moveTo>
                  <a:lnTo>
                    <a:pt x="629712" y="0"/>
                  </a:lnTo>
                  <a:lnTo>
                    <a:pt x="629712" y="391621"/>
                  </a:lnTo>
                  <a:lnTo>
                    <a:pt x="0" y="391621"/>
                  </a:lnTo>
                  <a:lnTo>
                    <a:pt x="0" y="0"/>
                  </a:lnTo>
                  <a:close/>
                </a:path>
              </a:pathLst>
            </a:custGeom>
            <a:solidFill>
              <a:srgbClr val="D0D4E8"/>
            </a:solidFill>
          </p:spPr>
          <p:txBody>
            <a:bodyPr wrap="square" lIns="0" tIns="0" rIns="0" bIns="0" rtlCol="0"/>
            <a:lstStyle/>
            <a:p>
              <a:endParaRPr sz="1265">
                <a:solidFill>
                  <a:prstClr val="black"/>
                </a:solidFill>
              </a:endParaRPr>
            </a:p>
          </p:txBody>
        </p:sp>
        <p:sp>
          <p:nvSpPr>
            <p:cNvPr id="142" name="object 142"/>
            <p:cNvSpPr/>
            <p:nvPr/>
          </p:nvSpPr>
          <p:spPr>
            <a:xfrm>
              <a:off x="7136498"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43" name="object 143"/>
          <p:cNvSpPr txBox="1"/>
          <p:nvPr/>
        </p:nvSpPr>
        <p:spPr>
          <a:xfrm>
            <a:off x="6721081" y="3804047"/>
            <a:ext cx="89743" cy="138926"/>
          </a:xfrm>
          <a:prstGeom prst="rect">
            <a:avLst/>
          </a:prstGeom>
        </p:spPr>
        <p:txBody>
          <a:bodyPr vert="horz" wrap="square" lIns="0" tIns="8931" rIns="0" bIns="0" rtlCol="0">
            <a:spAutoFit/>
          </a:bodyPr>
          <a:lstStyle/>
          <a:p>
            <a:pPr marL="8929">
              <a:spcBef>
                <a:spcPts val="71"/>
              </a:spcBef>
            </a:pPr>
            <a:r>
              <a:rPr sz="844" dirty="0">
                <a:solidFill>
                  <a:prstClr val="black"/>
                </a:solidFill>
                <a:latin typeface="Arial MT"/>
                <a:cs typeface="Arial MT"/>
              </a:rPr>
              <a:t>B</a:t>
            </a:r>
            <a:endParaRPr sz="844">
              <a:solidFill>
                <a:prstClr val="black"/>
              </a:solidFill>
              <a:latin typeface="Arial MT"/>
              <a:cs typeface="Arial MT"/>
            </a:endParaRPr>
          </a:p>
        </p:txBody>
      </p:sp>
      <p:grpSp>
        <p:nvGrpSpPr>
          <p:cNvPr id="144" name="object 144"/>
          <p:cNvGrpSpPr/>
          <p:nvPr/>
        </p:nvGrpSpPr>
        <p:grpSpPr>
          <a:xfrm>
            <a:off x="7066119" y="3738664"/>
            <a:ext cx="451843" cy="284411"/>
            <a:chOff x="7882125" y="5317210"/>
            <a:chExt cx="642620" cy="404495"/>
          </a:xfrm>
        </p:grpSpPr>
        <p:sp>
          <p:nvSpPr>
            <p:cNvPr id="145" name="object 145"/>
            <p:cNvSpPr/>
            <p:nvPr/>
          </p:nvSpPr>
          <p:spPr>
            <a:xfrm>
              <a:off x="7888475"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D0D4E8"/>
            </a:solidFill>
          </p:spPr>
          <p:txBody>
            <a:bodyPr wrap="square" lIns="0" tIns="0" rIns="0" bIns="0" rtlCol="0"/>
            <a:lstStyle/>
            <a:p>
              <a:endParaRPr sz="1265">
                <a:solidFill>
                  <a:prstClr val="black"/>
                </a:solidFill>
              </a:endParaRPr>
            </a:p>
          </p:txBody>
        </p:sp>
        <p:sp>
          <p:nvSpPr>
            <p:cNvPr id="146" name="object 146"/>
            <p:cNvSpPr/>
            <p:nvPr/>
          </p:nvSpPr>
          <p:spPr>
            <a:xfrm>
              <a:off x="7888475"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47" name="object 147"/>
          <p:cNvSpPr txBox="1"/>
          <p:nvPr/>
        </p:nvSpPr>
        <p:spPr>
          <a:xfrm>
            <a:off x="7247931" y="3804047"/>
            <a:ext cx="89743" cy="138926"/>
          </a:xfrm>
          <a:prstGeom prst="rect">
            <a:avLst/>
          </a:prstGeom>
        </p:spPr>
        <p:txBody>
          <a:bodyPr vert="horz" wrap="square" lIns="0" tIns="8931" rIns="0" bIns="0" rtlCol="0">
            <a:spAutoFit/>
          </a:bodyPr>
          <a:lstStyle/>
          <a:p>
            <a:pPr marL="8929">
              <a:spcBef>
                <a:spcPts val="71"/>
              </a:spcBef>
            </a:pPr>
            <a:r>
              <a:rPr sz="844" dirty="0">
                <a:solidFill>
                  <a:prstClr val="black"/>
                </a:solidFill>
                <a:latin typeface="Arial MT"/>
                <a:cs typeface="Arial MT"/>
              </a:rPr>
              <a:t>B</a:t>
            </a:r>
            <a:endParaRPr sz="844">
              <a:solidFill>
                <a:prstClr val="black"/>
              </a:solidFill>
              <a:latin typeface="Arial MT"/>
              <a:cs typeface="Arial MT"/>
            </a:endParaRPr>
          </a:p>
        </p:txBody>
      </p:sp>
      <p:grpSp>
        <p:nvGrpSpPr>
          <p:cNvPr id="148" name="object 148"/>
          <p:cNvGrpSpPr/>
          <p:nvPr/>
        </p:nvGrpSpPr>
        <p:grpSpPr>
          <a:xfrm>
            <a:off x="7594853" y="3738664"/>
            <a:ext cx="451843" cy="284411"/>
            <a:chOff x="8634103" y="5317210"/>
            <a:chExt cx="642620" cy="404495"/>
          </a:xfrm>
        </p:grpSpPr>
        <p:sp>
          <p:nvSpPr>
            <p:cNvPr id="149" name="object 149"/>
            <p:cNvSpPr/>
            <p:nvPr/>
          </p:nvSpPr>
          <p:spPr>
            <a:xfrm>
              <a:off x="8640453"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D0D4E8"/>
            </a:solidFill>
          </p:spPr>
          <p:txBody>
            <a:bodyPr wrap="square" lIns="0" tIns="0" rIns="0" bIns="0" rtlCol="0"/>
            <a:lstStyle/>
            <a:p>
              <a:endParaRPr sz="1265">
                <a:solidFill>
                  <a:prstClr val="black"/>
                </a:solidFill>
              </a:endParaRPr>
            </a:p>
          </p:txBody>
        </p:sp>
        <p:sp>
          <p:nvSpPr>
            <p:cNvPr id="150" name="object 150"/>
            <p:cNvSpPr/>
            <p:nvPr/>
          </p:nvSpPr>
          <p:spPr>
            <a:xfrm>
              <a:off x="8640453"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51" name="object 151"/>
          <p:cNvSpPr txBox="1"/>
          <p:nvPr/>
        </p:nvSpPr>
        <p:spPr>
          <a:xfrm>
            <a:off x="7774783" y="3804047"/>
            <a:ext cx="89743" cy="138926"/>
          </a:xfrm>
          <a:prstGeom prst="rect">
            <a:avLst/>
          </a:prstGeom>
        </p:spPr>
        <p:txBody>
          <a:bodyPr vert="horz" wrap="square" lIns="0" tIns="8931" rIns="0" bIns="0" rtlCol="0">
            <a:spAutoFit/>
          </a:bodyPr>
          <a:lstStyle/>
          <a:p>
            <a:pPr marL="8929">
              <a:spcBef>
                <a:spcPts val="71"/>
              </a:spcBef>
            </a:pPr>
            <a:r>
              <a:rPr sz="844" dirty="0">
                <a:solidFill>
                  <a:prstClr val="black"/>
                </a:solidFill>
                <a:latin typeface="Arial MT"/>
                <a:cs typeface="Arial MT"/>
              </a:rPr>
              <a:t>B</a:t>
            </a:r>
            <a:endParaRPr sz="844">
              <a:solidFill>
                <a:prstClr val="black"/>
              </a:solidFill>
              <a:latin typeface="Arial MT"/>
              <a:cs typeface="Arial MT"/>
            </a:endParaRPr>
          </a:p>
        </p:txBody>
      </p:sp>
      <p:grpSp>
        <p:nvGrpSpPr>
          <p:cNvPr id="152" name="object 152"/>
          <p:cNvGrpSpPr/>
          <p:nvPr/>
        </p:nvGrpSpPr>
        <p:grpSpPr>
          <a:xfrm>
            <a:off x="8123589" y="3738664"/>
            <a:ext cx="451843" cy="284411"/>
            <a:chOff x="9386082" y="5317210"/>
            <a:chExt cx="642620" cy="404495"/>
          </a:xfrm>
        </p:grpSpPr>
        <p:sp>
          <p:nvSpPr>
            <p:cNvPr id="153" name="object 153"/>
            <p:cNvSpPr/>
            <p:nvPr/>
          </p:nvSpPr>
          <p:spPr>
            <a:xfrm>
              <a:off x="9392432"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D0D4E8"/>
            </a:solidFill>
          </p:spPr>
          <p:txBody>
            <a:bodyPr wrap="square" lIns="0" tIns="0" rIns="0" bIns="0" rtlCol="0"/>
            <a:lstStyle/>
            <a:p>
              <a:endParaRPr sz="1265">
                <a:solidFill>
                  <a:prstClr val="black"/>
                </a:solidFill>
              </a:endParaRPr>
            </a:p>
          </p:txBody>
        </p:sp>
        <p:sp>
          <p:nvSpPr>
            <p:cNvPr id="154" name="object 154"/>
            <p:cNvSpPr/>
            <p:nvPr/>
          </p:nvSpPr>
          <p:spPr>
            <a:xfrm>
              <a:off x="9392432"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55" name="object 155"/>
          <p:cNvSpPr txBox="1"/>
          <p:nvPr/>
        </p:nvSpPr>
        <p:spPr>
          <a:xfrm>
            <a:off x="8301634" y="3804047"/>
            <a:ext cx="89743" cy="138926"/>
          </a:xfrm>
          <a:prstGeom prst="rect">
            <a:avLst/>
          </a:prstGeom>
        </p:spPr>
        <p:txBody>
          <a:bodyPr vert="horz" wrap="square" lIns="0" tIns="8931" rIns="0" bIns="0" rtlCol="0">
            <a:spAutoFit/>
          </a:bodyPr>
          <a:lstStyle/>
          <a:p>
            <a:pPr marL="8929">
              <a:spcBef>
                <a:spcPts val="71"/>
              </a:spcBef>
            </a:pPr>
            <a:r>
              <a:rPr sz="844" dirty="0">
                <a:solidFill>
                  <a:prstClr val="black"/>
                </a:solidFill>
                <a:latin typeface="Arial MT"/>
                <a:cs typeface="Arial MT"/>
              </a:rPr>
              <a:t>B</a:t>
            </a:r>
            <a:endParaRPr sz="844">
              <a:solidFill>
                <a:prstClr val="black"/>
              </a:solidFill>
              <a:latin typeface="Arial MT"/>
              <a:cs typeface="Arial MT"/>
            </a:endParaRPr>
          </a:p>
        </p:txBody>
      </p:sp>
      <p:grpSp>
        <p:nvGrpSpPr>
          <p:cNvPr id="156" name="object 156"/>
          <p:cNvGrpSpPr/>
          <p:nvPr/>
        </p:nvGrpSpPr>
        <p:grpSpPr>
          <a:xfrm>
            <a:off x="8652324" y="3738664"/>
            <a:ext cx="451843" cy="284411"/>
            <a:chOff x="10138061" y="5317210"/>
            <a:chExt cx="642620" cy="404495"/>
          </a:xfrm>
        </p:grpSpPr>
        <p:sp>
          <p:nvSpPr>
            <p:cNvPr id="157" name="object 157"/>
            <p:cNvSpPr/>
            <p:nvPr/>
          </p:nvSpPr>
          <p:spPr>
            <a:xfrm>
              <a:off x="10144411"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solidFill>
              <a:srgbClr val="D0D4E8"/>
            </a:solidFill>
          </p:spPr>
          <p:txBody>
            <a:bodyPr wrap="square" lIns="0" tIns="0" rIns="0" bIns="0" rtlCol="0"/>
            <a:lstStyle/>
            <a:p>
              <a:endParaRPr sz="1265">
                <a:solidFill>
                  <a:prstClr val="black"/>
                </a:solidFill>
              </a:endParaRPr>
            </a:p>
          </p:txBody>
        </p:sp>
        <p:sp>
          <p:nvSpPr>
            <p:cNvPr id="158" name="object 158"/>
            <p:cNvSpPr/>
            <p:nvPr/>
          </p:nvSpPr>
          <p:spPr>
            <a:xfrm>
              <a:off x="10144411" y="5323560"/>
              <a:ext cx="629920" cy="391795"/>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59" name="object 159"/>
          <p:cNvSpPr txBox="1"/>
          <p:nvPr/>
        </p:nvSpPr>
        <p:spPr>
          <a:xfrm>
            <a:off x="8837417" y="3804047"/>
            <a:ext cx="89743" cy="138926"/>
          </a:xfrm>
          <a:prstGeom prst="rect">
            <a:avLst/>
          </a:prstGeom>
        </p:spPr>
        <p:txBody>
          <a:bodyPr vert="horz" wrap="square" lIns="0" tIns="8931" rIns="0" bIns="0" rtlCol="0">
            <a:spAutoFit/>
          </a:bodyPr>
          <a:lstStyle/>
          <a:p>
            <a:pPr marL="8929">
              <a:spcBef>
                <a:spcPts val="71"/>
              </a:spcBef>
            </a:pPr>
            <a:r>
              <a:rPr sz="844" dirty="0">
                <a:solidFill>
                  <a:prstClr val="black"/>
                </a:solidFill>
                <a:latin typeface="Arial MT"/>
                <a:cs typeface="Arial MT"/>
              </a:rPr>
              <a:t>B</a:t>
            </a:r>
            <a:endParaRPr sz="844">
              <a:solidFill>
                <a:prstClr val="black"/>
              </a:solidFill>
              <a:latin typeface="Arial MT"/>
              <a:cs typeface="Arial MT"/>
            </a:endParaRPr>
          </a:p>
        </p:txBody>
      </p:sp>
      <p:sp>
        <p:nvSpPr>
          <p:cNvPr id="160" name="object 160"/>
          <p:cNvSpPr/>
          <p:nvPr/>
        </p:nvSpPr>
        <p:spPr>
          <a:xfrm>
            <a:off x="3370449" y="3743129"/>
            <a:ext cx="442913" cy="275481"/>
          </a:xfrm>
          <a:custGeom>
            <a:avLst/>
            <a:gdLst/>
            <a:ahLst/>
            <a:cxnLst/>
            <a:rect l="l" t="t" r="r" b="b"/>
            <a:pathLst>
              <a:path w="629920" h="391795">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61" name="object 161"/>
          <p:cNvSpPr txBox="1"/>
          <p:nvPr/>
        </p:nvSpPr>
        <p:spPr>
          <a:xfrm>
            <a:off x="3551040" y="3804047"/>
            <a:ext cx="85725"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A</a:t>
            </a:r>
            <a:endParaRPr sz="844">
              <a:solidFill>
                <a:prstClr val="black"/>
              </a:solidFill>
              <a:latin typeface="Arial MT"/>
              <a:cs typeface="Arial MT"/>
            </a:endParaRPr>
          </a:p>
        </p:txBody>
      </p:sp>
      <p:sp>
        <p:nvSpPr>
          <p:cNvPr id="162" name="object 162"/>
          <p:cNvSpPr txBox="1"/>
          <p:nvPr/>
        </p:nvSpPr>
        <p:spPr>
          <a:xfrm>
            <a:off x="2506267" y="3741539"/>
            <a:ext cx="591592" cy="273809"/>
          </a:xfrm>
          <a:prstGeom prst="rect">
            <a:avLst/>
          </a:prstGeom>
        </p:spPr>
        <p:txBody>
          <a:bodyPr vert="horz" wrap="square" lIns="0" tIns="3572" rIns="0" bIns="0" rtlCol="0">
            <a:spAutoFit/>
          </a:bodyPr>
          <a:lstStyle/>
          <a:p>
            <a:pPr marL="8929" marR="3572">
              <a:lnSpc>
                <a:spcPct val="104200"/>
              </a:lnSpc>
              <a:spcBef>
                <a:spcPts val="28"/>
              </a:spcBef>
            </a:pPr>
            <a:r>
              <a:rPr sz="844" spc="-15" dirty="0">
                <a:solidFill>
                  <a:prstClr val="black"/>
                </a:solidFill>
                <a:latin typeface="Arial MT"/>
                <a:cs typeface="Arial MT"/>
              </a:rPr>
              <a:t>Segment </a:t>
            </a:r>
            <a:r>
              <a:rPr sz="844" spc="-11" dirty="0">
                <a:solidFill>
                  <a:prstClr val="black"/>
                </a:solidFill>
                <a:latin typeface="Arial MT"/>
                <a:cs typeface="Arial MT"/>
              </a:rPr>
              <a:t> embeddings</a:t>
            </a:r>
            <a:endParaRPr sz="844">
              <a:solidFill>
                <a:prstClr val="black"/>
              </a:solidFill>
              <a:latin typeface="Arial MT"/>
              <a:cs typeface="Arial MT"/>
            </a:endParaRPr>
          </a:p>
        </p:txBody>
      </p:sp>
      <p:sp>
        <p:nvSpPr>
          <p:cNvPr id="163" name="object 163"/>
          <p:cNvSpPr txBox="1"/>
          <p:nvPr/>
        </p:nvSpPr>
        <p:spPr>
          <a:xfrm>
            <a:off x="4068963"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64" name="object 164"/>
          <p:cNvSpPr txBox="1"/>
          <p:nvPr/>
        </p:nvSpPr>
        <p:spPr>
          <a:xfrm>
            <a:off x="4604743"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65" name="object 165"/>
          <p:cNvSpPr txBox="1"/>
          <p:nvPr/>
        </p:nvSpPr>
        <p:spPr>
          <a:xfrm>
            <a:off x="5131595"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66" name="object 166"/>
          <p:cNvSpPr txBox="1"/>
          <p:nvPr/>
        </p:nvSpPr>
        <p:spPr>
          <a:xfrm>
            <a:off x="5658447"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67" name="object 167"/>
          <p:cNvSpPr txBox="1"/>
          <p:nvPr/>
        </p:nvSpPr>
        <p:spPr>
          <a:xfrm>
            <a:off x="6185297"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68" name="object 168"/>
          <p:cNvSpPr txBox="1"/>
          <p:nvPr/>
        </p:nvSpPr>
        <p:spPr>
          <a:xfrm>
            <a:off x="6712149"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69" name="object 169"/>
          <p:cNvSpPr txBox="1"/>
          <p:nvPr/>
        </p:nvSpPr>
        <p:spPr>
          <a:xfrm>
            <a:off x="7247931"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70" name="object 170"/>
          <p:cNvSpPr txBox="1"/>
          <p:nvPr/>
        </p:nvSpPr>
        <p:spPr>
          <a:xfrm>
            <a:off x="7765852"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71" name="object 171"/>
          <p:cNvSpPr txBox="1"/>
          <p:nvPr/>
        </p:nvSpPr>
        <p:spPr>
          <a:xfrm>
            <a:off x="8292704"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72" name="object 172"/>
          <p:cNvSpPr txBox="1"/>
          <p:nvPr/>
        </p:nvSpPr>
        <p:spPr>
          <a:xfrm>
            <a:off x="8828485"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73" name="object 173"/>
          <p:cNvSpPr txBox="1"/>
          <p:nvPr/>
        </p:nvSpPr>
        <p:spPr>
          <a:xfrm>
            <a:off x="3542111" y="3562947"/>
            <a:ext cx="82152"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a:t>
            </a:r>
            <a:endParaRPr sz="844">
              <a:solidFill>
                <a:prstClr val="black"/>
              </a:solidFill>
              <a:latin typeface="Arial MT"/>
              <a:cs typeface="Arial MT"/>
            </a:endParaRPr>
          </a:p>
        </p:txBody>
      </p:sp>
      <p:grpSp>
        <p:nvGrpSpPr>
          <p:cNvPr id="174" name="object 174"/>
          <p:cNvGrpSpPr/>
          <p:nvPr/>
        </p:nvGrpSpPr>
        <p:grpSpPr>
          <a:xfrm>
            <a:off x="3572965" y="1384215"/>
            <a:ext cx="2693195" cy="1012627"/>
            <a:chOff x="2914084" y="1968660"/>
            <a:chExt cx="3830320" cy="1440180"/>
          </a:xfrm>
        </p:grpSpPr>
        <p:sp>
          <p:nvSpPr>
            <p:cNvPr id="175" name="object 175"/>
            <p:cNvSpPr/>
            <p:nvPr/>
          </p:nvSpPr>
          <p:spPr>
            <a:xfrm>
              <a:off x="2952184" y="2942602"/>
              <a:ext cx="0" cy="353695"/>
            </a:xfrm>
            <a:custGeom>
              <a:avLst/>
              <a:gdLst/>
              <a:ahLst/>
              <a:cxnLst/>
              <a:rect l="l" t="t" r="r" b="b"/>
              <a:pathLst>
                <a:path h="353695">
                  <a:moveTo>
                    <a:pt x="0" y="0"/>
                  </a:moveTo>
                  <a:lnTo>
                    <a:pt x="0" y="353521"/>
                  </a:lnTo>
                </a:path>
              </a:pathLst>
            </a:custGeom>
            <a:ln w="12700">
              <a:solidFill>
                <a:srgbClr val="000000"/>
              </a:solidFill>
            </a:ln>
          </p:spPr>
          <p:txBody>
            <a:bodyPr wrap="square" lIns="0" tIns="0" rIns="0" bIns="0" rtlCol="0"/>
            <a:lstStyle/>
            <a:p>
              <a:endParaRPr sz="1265">
                <a:solidFill>
                  <a:prstClr val="black"/>
                </a:solidFill>
              </a:endParaRPr>
            </a:p>
          </p:txBody>
        </p:sp>
        <p:sp>
          <p:nvSpPr>
            <p:cNvPr id="176" name="object 176"/>
            <p:cNvSpPr/>
            <p:nvPr/>
          </p:nvSpPr>
          <p:spPr>
            <a:xfrm>
              <a:off x="2914084" y="2891802"/>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77" name="object 177"/>
            <p:cNvSpPr/>
            <p:nvPr/>
          </p:nvSpPr>
          <p:spPr>
            <a:xfrm>
              <a:off x="3704548" y="2424912"/>
              <a:ext cx="1270" cy="889635"/>
            </a:xfrm>
            <a:custGeom>
              <a:avLst/>
              <a:gdLst/>
              <a:ahLst/>
              <a:cxnLst/>
              <a:rect l="l" t="t" r="r" b="b"/>
              <a:pathLst>
                <a:path w="1270" h="889635">
                  <a:moveTo>
                    <a:pt x="0" y="889208"/>
                  </a:moveTo>
                  <a:lnTo>
                    <a:pt x="947" y="6350"/>
                  </a:lnTo>
                  <a:lnTo>
                    <a:pt x="954" y="0"/>
                  </a:lnTo>
                </a:path>
              </a:pathLst>
            </a:custGeom>
            <a:ln w="12700">
              <a:solidFill>
                <a:srgbClr val="000000"/>
              </a:solidFill>
            </a:ln>
          </p:spPr>
          <p:txBody>
            <a:bodyPr wrap="square" lIns="0" tIns="0" rIns="0" bIns="0" rtlCol="0"/>
            <a:lstStyle/>
            <a:p>
              <a:endParaRPr sz="1265">
                <a:solidFill>
                  <a:prstClr val="black"/>
                </a:solidFill>
              </a:endParaRPr>
            </a:p>
          </p:txBody>
        </p:sp>
        <p:sp>
          <p:nvSpPr>
            <p:cNvPr id="178" name="object 178"/>
            <p:cNvSpPr/>
            <p:nvPr/>
          </p:nvSpPr>
          <p:spPr>
            <a:xfrm>
              <a:off x="3667375" y="2374112"/>
              <a:ext cx="76200" cy="76835"/>
            </a:xfrm>
            <a:custGeom>
              <a:avLst/>
              <a:gdLst/>
              <a:ahLst/>
              <a:cxnLst/>
              <a:rect l="l" t="t" r="r" b="b"/>
              <a:pathLst>
                <a:path w="76200" h="76835">
                  <a:moveTo>
                    <a:pt x="38182" y="0"/>
                  </a:moveTo>
                  <a:lnTo>
                    <a:pt x="0" y="76159"/>
                  </a:lnTo>
                  <a:lnTo>
                    <a:pt x="38120" y="57150"/>
                  </a:lnTo>
                  <a:lnTo>
                    <a:pt x="76200" y="76241"/>
                  </a:lnTo>
                  <a:lnTo>
                    <a:pt x="38182" y="0"/>
                  </a:lnTo>
                  <a:close/>
                </a:path>
              </a:pathLst>
            </a:custGeom>
            <a:solidFill>
              <a:srgbClr val="000000"/>
            </a:solidFill>
          </p:spPr>
          <p:txBody>
            <a:bodyPr wrap="square" lIns="0" tIns="0" rIns="0" bIns="0" rtlCol="0"/>
            <a:lstStyle/>
            <a:p>
              <a:endParaRPr sz="1265">
                <a:solidFill>
                  <a:prstClr val="black"/>
                </a:solidFill>
              </a:endParaRPr>
            </a:p>
          </p:txBody>
        </p:sp>
        <p:sp>
          <p:nvSpPr>
            <p:cNvPr id="179" name="object 179"/>
            <p:cNvSpPr/>
            <p:nvPr/>
          </p:nvSpPr>
          <p:spPr>
            <a:xfrm>
              <a:off x="3389307"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180" name="object 180"/>
            <p:cNvSpPr/>
            <p:nvPr/>
          </p:nvSpPr>
          <p:spPr>
            <a:xfrm>
              <a:off x="3389307"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181" name="object 181"/>
            <p:cNvSpPr/>
            <p:nvPr/>
          </p:nvSpPr>
          <p:spPr>
            <a:xfrm>
              <a:off x="4456525" y="2414918"/>
              <a:ext cx="0" cy="988060"/>
            </a:xfrm>
            <a:custGeom>
              <a:avLst/>
              <a:gdLst/>
              <a:ahLst/>
              <a:cxnLst/>
              <a:rect l="l" t="t" r="r" b="b"/>
              <a:pathLst>
                <a:path h="988060">
                  <a:moveTo>
                    <a:pt x="0" y="0"/>
                  </a:moveTo>
                  <a:lnTo>
                    <a:pt x="0" y="987538"/>
                  </a:lnTo>
                </a:path>
              </a:pathLst>
            </a:custGeom>
            <a:ln w="12700">
              <a:solidFill>
                <a:srgbClr val="000000"/>
              </a:solidFill>
            </a:ln>
          </p:spPr>
          <p:txBody>
            <a:bodyPr wrap="square" lIns="0" tIns="0" rIns="0" bIns="0" rtlCol="0"/>
            <a:lstStyle/>
            <a:p>
              <a:endParaRPr sz="1265">
                <a:solidFill>
                  <a:prstClr val="black"/>
                </a:solidFill>
              </a:endParaRPr>
            </a:p>
          </p:txBody>
        </p:sp>
        <p:sp>
          <p:nvSpPr>
            <p:cNvPr id="182" name="object 182"/>
            <p:cNvSpPr/>
            <p:nvPr/>
          </p:nvSpPr>
          <p:spPr>
            <a:xfrm>
              <a:off x="4418425" y="2364119"/>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83" name="object 183"/>
            <p:cNvSpPr/>
            <p:nvPr/>
          </p:nvSpPr>
          <p:spPr>
            <a:xfrm>
              <a:off x="5208503" y="2414918"/>
              <a:ext cx="0" cy="988060"/>
            </a:xfrm>
            <a:custGeom>
              <a:avLst/>
              <a:gdLst/>
              <a:ahLst/>
              <a:cxnLst/>
              <a:rect l="l" t="t" r="r" b="b"/>
              <a:pathLst>
                <a:path h="988060">
                  <a:moveTo>
                    <a:pt x="0" y="0"/>
                  </a:moveTo>
                  <a:lnTo>
                    <a:pt x="0" y="987538"/>
                  </a:lnTo>
                </a:path>
              </a:pathLst>
            </a:custGeom>
            <a:ln w="12700">
              <a:solidFill>
                <a:srgbClr val="000000"/>
              </a:solidFill>
            </a:ln>
          </p:spPr>
          <p:txBody>
            <a:bodyPr wrap="square" lIns="0" tIns="0" rIns="0" bIns="0" rtlCol="0"/>
            <a:lstStyle/>
            <a:p>
              <a:endParaRPr sz="1265">
                <a:solidFill>
                  <a:prstClr val="black"/>
                </a:solidFill>
              </a:endParaRPr>
            </a:p>
          </p:txBody>
        </p:sp>
        <p:sp>
          <p:nvSpPr>
            <p:cNvPr id="184" name="object 184"/>
            <p:cNvSpPr/>
            <p:nvPr/>
          </p:nvSpPr>
          <p:spPr>
            <a:xfrm>
              <a:off x="5170403" y="2364119"/>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85" name="object 185"/>
            <p:cNvSpPr/>
            <p:nvPr/>
          </p:nvSpPr>
          <p:spPr>
            <a:xfrm>
              <a:off x="5960482" y="2417204"/>
              <a:ext cx="0" cy="897255"/>
            </a:xfrm>
            <a:custGeom>
              <a:avLst/>
              <a:gdLst/>
              <a:ahLst/>
              <a:cxnLst/>
              <a:rect l="l" t="t" r="r" b="b"/>
              <a:pathLst>
                <a:path h="897254">
                  <a:moveTo>
                    <a:pt x="0" y="0"/>
                  </a:moveTo>
                  <a:lnTo>
                    <a:pt x="0" y="896916"/>
                  </a:lnTo>
                </a:path>
              </a:pathLst>
            </a:custGeom>
            <a:ln w="12700">
              <a:solidFill>
                <a:srgbClr val="000000"/>
              </a:solidFill>
            </a:ln>
          </p:spPr>
          <p:txBody>
            <a:bodyPr wrap="square" lIns="0" tIns="0" rIns="0" bIns="0" rtlCol="0"/>
            <a:lstStyle/>
            <a:p>
              <a:endParaRPr sz="1265">
                <a:solidFill>
                  <a:prstClr val="black"/>
                </a:solidFill>
              </a:endParaRPr>
            </a:p>
          </p:txBody>
        </p:sp>
        <p:sp>
          <p:nvSpPr>
            <p:cNvPr id="186" name="object 186"/>
            <p:cNvSpPr/>
            <p:nvPr/>
          </p:nvSpPr>
          <p:spPr>
            <a:xfrm>
              <a:off x="5922382" y="2366405"/>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187" name="object 187"/>
            <p:cNvSpPr/>
            <p:nvPr/>
          </p:nvSpPr>
          <p:spPr>
            <a:xfrm>
              <a:off x="6706161" y="2425836"/>
              <a:ext cx="0" cy="888365"/>
            </a:xfrm>
            <a:custGeom>
              <a:avLst/>
              <a:gdLst/>
              <a:ahLst/>
              <a:cxnLst/>
              <a:rect l="l" t="t" r="r" b="b"/>
              <a:pathLst>
                <a:path h="888364">
                  <a:moveTo>
                    <a:pt x="0" y="0"/>
                  </a:moveTo>
                  <a:lnTo>
                    <a:pt x="0" y="888284"/>
                  </a:lnTo>
                </a:path>
              </a:pathLst>
            </a:custGeom>
            <a:ln w="12700">
              <a:solidFill>
                <a:srgbClr val="000000"/>
              </a:solidFill>
            </a:ln>
          </p:spPr>
          <p:txBody>
            <a:bodyPr wrap="square" lIns="0" tIns="0" rIns="0" bIns="0" rtlCol="0"/>
            <a:lstStyle/>
            <a:p>
              <a:endParaRPr sz="1265">
                <a:solidFill>
                  <a:prstClr val="black"/>
                </a:solidFill>
              </a:endParaRPr>
            </a:p>
          </p:txBody>
        </p:sp>
        <p:sp>
          <p:nvSpPr>
            <p:cNvPr id="188" name="object 188"/>
            <p:cNvSpPr/>
            <p:nvPr/>
          </p:nvSpPr>
          <p:spPr>
            <a:xfrm>
              <a:off x="6668061" y="2375037"/>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grpSp>
      <p:sp>
        <p:nvSpPr>
          <p:cNvPr id="189" name="object 189"/>
          <p:cNvSpPr txBox="1"/>
          <p:nvPr/>
        </p:nvSpPr>
        <p:spPr>
          <a:xfrm>
            <a:off x="4060031" y="1455539"/>
            <a:ext cx="131267" cy="138926"/>
          </a:xfrm>
          <a:prstGeom prst="rect">
            <a:avLst/>
          </a:prstGeom>
        </p:spPr>
        <p:txBody>
          <a:bodyPr vert="horz" wrap="square" lIns="0" tIns="8931" rIns="0" bIns="0" rtlCol="0">
            <a:spAutoFit/>
          </a:bodyPr>
          <a:lstStyle/>
          <a:p>
            <a:pPr marL="8929">
              <a:spcBef>
                <a:spcPts val="71"/>
              </a:spcBef>
            </a:pPr>
            <a:r>
              <a:rPr sz="844" spc="-25" dirty="0">
                <a:solidFill>
                  <a:prstClr val="black"/>
                </a:solidFill>
                <a:latin typeface="Arial MT"/>
                <a:cs typeface="Arial MT"/>
              </a:rPr>
              <a:t>he</a:t>
            </a:r>
            <a:endParaRPr sz="844" dirty="0">
              <a:solidFill>
                <a:prstClr val="black"/>
              </a:solidFill>
              <a:latin typeface="Arial MT"/>
              <a:cs typeface="Arial MT"/>
            </a:endParaRPr>
          </a:p>
        </p:txBody>
      </p:sp>
      <p:grpSp>
        <p:nvGrpSpPr>
          <p:cNvPr id="190" name="object 190"/>
          <p:cNvGrpSpPr/>
          <p:nvPr/>
        </p:nvGrpSpPr>
        <p:grpSpPr>
          <a:xfrm>
            <a:off x="4431376" y="1384215"/>
            <a:ext cx="451843" cy="284411"/>
            <a:chOff x="4134934" y="1968660"/>
            <a:chExt cx="642620" cy="404495"/>
          </a:xfrm>
        </p:grpSpPr>
        <p:sp>
          <p:nvSpPr>
            <p:cNvPr id="191" name="object 191"/>
            <p:cNvSpPr/>
            <p:nvPr/>
          </p:nvSpPr>
          <p:spPr>
            <a:xfrm>
              <a:off x="4141284"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192" name="object 192"/>
            <p:cNvSpPr/>
            <p:nvPr/>
          </p:nvSpPr>
          <p:spPr>
            <a:xfrm>
              <a:off x="4141284"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93" name="object 193"/>
          <p:cNvSpPr txBox="1"/>
          <p:nvPr/>
        </p:nvSpPr>
        <p:spPr>
          <a:xfrm>
            <a:off x="4577953" y="1455539"/>
            <a:ext cx="157163" cy="138926"/>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will</a:t>
            </a:r>
            <a:endParaRPr sz="844">
              <a:solidFill>
                <a:prstClr val="black"/>
              </a:solidFill>
              <a:latin typeface="Arial MT"/>
              <a:cs typeface="Arial MT"/>
            </a:endParaRPr>
          </a:p>
        </p:txBody>
      </p:sp>
      <p:grpSp>
        <p:nvGrpSpPr>
          <p:cNvPr id="194" name="object 194"/>
          <p:cNvGrpSpPr/>
          <p:nvPr/>
        </p:nvGrpSpPr>
        <p:grpSpPr>
          <a:xfrm>
            <a:off x="4960109" y="1384215"/>
            <a:ext cx="451843" cy="284411"/>
            <a:chOff x="4886912" y="1968660"/>
            <a:chExt cx="642620" cy="404495"/>
          </a:xfrm>
        </p:grpSpPr>
        <p:sp>
          <p:nvSpPr>
            <p:cNvPr id="195" name="object 195"/>
            <p:cNvSpPr/>
            <p:nvPr/>
          </p:nvSpPr>
          <p:spPr>
            <a:xfrm>
              <a:off x="4893262"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196" name="object 196"/>
            <p:cNvSpPr/>
            <p:nvPr/>
          </p:nvSpPr>
          <p:spPr>
            <a:xfrm>
              <a:off x="4893262"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197" name="object 197"/>
          <p:cNvSpPr txBox="1"/>
          <p:nvPr/>
        </p:nvSpPr>
        <p:spPr>
          <a:xfrm>
            <a:off x="5131595" y="1455539"/>
            <a:ext cx="113407"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br</a:t>
            </a:r>
            <a:endParaRPr sz="844">
              <a:solidFill>
                <a:prstClr val="black"/>
              </a:solidFill>
              <a:latin typeface="Arial MT"/>
              <a:cs typeface="Arial MT"/>
            </a:endParaRPr>
          </a:p>
        </p:txBody>
      </p:sp>
      <p:grpSp>
        <p:nvGrpSpPr>
          <p:cNvPr id="198" name="object 198"/>
          <p:cNvGrpSpPr/>
          <p:nvPr/>
        </p:nvGrpSpPr>
        <p:grpSpPr>
          <a:xfrm>
            <a:off x="5488845" y="1384215"/>
            <a:ext cx="451843" cy="284411"/>
            <a:chOff x="5638891" y="1968660"/>
            <a:chExt cx="642620" cy="404495"/>
          </a:xfrm>
        </p:grpSpPr>
        <p:sp>
          <p:nvSpPr>
            <p:cNvPr id="199" name="object 199"/>
            <p:cNvSpPr/>
            <p:nvPr/>
          </p:nvSpPr>
          <p:spPr>
            <a:xfrm>
              <a:off x="5645241"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00" name="object 200"/>
            <p:cNvSpPr/>
            <p:nvPr/>
          </p:nvSpPr>
          <p:spPr>
            <a:xfrm>
              <a:off x="5645241"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01" name="object 201"/>
          <p:cNvSpPr txBox="1"/>
          <p:nvPr/>
        </p:nvSpPr>
        <p:spPr>
          <a:xfrm>
            <a:off x="5622727" y="1455539"/>
            <a:ext cx="180827" cy="138926"/>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late</a:t>
            </a:r>
            <a:endParaRPr sz="844">
              <a:solidFill>
                <a:prstClr val="black"/>
              </a:solidFill>
              <a:latin typeface="Arial MT"/>
              <a:cs typeface="Arial MT"/>
            </a:endParaRPr>
          </a:p>
        </p:txBody>
      </p:sp>
      <p:grpSp>
        <p:nvGrpSpPr>
          <p:cNvPr id="202" name="object 202"/>
          <p:cNvGrpSpPr/>
          <p:nvPr/>
        </p:nvGrpSpPr>
        <p:grpSpPr>
          <a:xfrm>
            <a:off x="6011205" y="1384215"/>
            <a:ext cx="451843" cy="284411"/>
            <a:chOff x="6381804" y="1968660"/>
            <a:chExt cx="642620" cy="404495"/>
          </a:xfrm>
        </p:grpSpPr>
        <p:sp>
          <p:nvSpPr>
            <p:cNvPr id="203" name="object 203"/>
            <p:cNvSpPr/>
            <p:nvPr/>
          </p:nvSpPr>
          <p:spPr>
            <a:xfrm>
              <a:off x="6388154"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04" name="object 204"/>
            <p:cNvSpPr/>
            <p:nvPr/>
          </p:nvSpPr>
          <p:spPr>
            <a:xfrm>
              <a:off x="6388154"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05" name="object 205"/>
          <p:cNvSpPr txBox="1"/>
          <p:nvPr/>
        </p:nvSpPr>
        <p:spPr>
          <a:xfrm>
            <a:off x="6104932" y="1455539"/>
            <a:ext cx="268337" cy="138926"/>
          </a:xfrm>
          <a:prstGeom prst="rect">
            <a:avLst/>
          </a:prstGeom>
        </p:spPr>
        <p:txBody>
          <a:bodyPr vert="horz" wrap="square" lIns="0" tIns="8931" rIns="0" bIns="0" rtlCol="0">
            <a:spAutoFit/>
          </a:bodyPr>
          <a:lstStyle/>
          <a:p>
            <a:pPr marL="8929">
              <a:spcBef>
                <a:spcPts val="71"/>
              </a:spcBef>
            </a:pPr>
            <a:r>
              <a:rPr sz="844" spc="-39" dirty="0">
                <a:solidFill>
                  <a:prstClr val="black"/>
                </a:solidFill>
                <a:latin typeface="Arial MT"/>
                <a:cs typeface="Arial MT"/>
              </a:rPr>
              <a:t>[SEP]</a:t>
            </a:r>
            <a:endParaRPr sz="844">
              <a:solidFill>
                <a:prstClr val="black"/>
              </a:solidFill>
              <a:latin typeface="Arial MT"/>
              <a:cs typeface="Arial MT"/>
            </a:endParaRPr>
          </a:p>
        </p:txBody>
      </p:sp>
      <p:grpSp>
        <p:nvGrpSpPr>
          <p:cNvPr id="206" name="object 206"/>
          <p:cNvGrpSpPr/>
          <p:nvPr/>
        </p:nvGrpSpPr>
        <p:grpSpPr>
          <a:xfrm>
            <a:off x="6537385" y="1384215"/>
            <a:ext cx="2368153" cy="1012627"/>
            <a:chOff x="7130146" y="1968660"/>
            <a:chExt cx="3368040" cy="1440180"/>
          </a:xfrm>
        </p:grpSpPr>
        <p:sp>
          <p:nvSpPr>
            <p:cNvPr id="207" name="object 207"/>
            <p:cNvSpPr/>
            <p:nvPr/>
          </p:nvSpPr>
          <p:spPr>
            <a:xfrm>
              <a:off x="7451738" y="2417198"/>
              <a:ext cx="1270" cy="897255"/>
            </a:xfrm>
            <a:custGeom>
              <a:avLst/>
              <a:gdLst/>
              <a:ahLst/>
              <a:cxnLst/>
              <a:rect l="l" t="t" r="r" b="b"/>
              <a:pathLst>
                <a:path w="1270" h="897254">
                  <a:moveTo>
                    <a:pt x="0" y="896922"/>
                  </a:moveTo>
                  <a:lnTo>
                    <a:pt x="755" y="6350"/>
                  </a:lnTo>
                  <a:lnTo>
                    <a:pt x="760" y="0"/>
                  </a:lnTo>
                </a:path>
              </a:pathLst>
            </a:custGeom>
            <a:ln w="12700">
              <a:solidFill>
                <a:srgbClr val="000000"/>
              </a:solidFill>
            </a:ln>
          </p:spPr>
          <p:txBody>
            <a:bodyPr wrap="square" lIns="0" tIns="0" rIns="0" bIns="0" rtlCol="0"/>
            <a:lstStyle/>
            <a:p>
              <a:endParaRPr sz="1265">
                <a:solidFill>
                  <a:prstClr val="black"/>
                </a:solidFill>
              </a:endParaRPr>
            </a:p>
          </p:txBody>
        </p:sp>
        <p:sp>
          <p:nvSpPr>
            <p:cNvPr id="208" name="object 208"/>
            <p:cNvSpPr/>
            <p:nvPr/>
          </p:nvSpPr>
          <p:spPr>
            <a:xfrm>
              <a:off x="7414378" y="2366399"/>
              <a:ext cx="76200" cy="76835"/>
            </a:xfrm>
            <a:custGeom>
              <a:avLst/>
              <a:gdLst/>
              <a:ahLst/>
              <a:cxnLst/>
              <a:rect l="l" t="t" r="r" b="b"/>
              <a:pathLst>
                <a:path w="76200" h="76835">
                  <a:moveTo>
                    <a:pt x="38164" y="0"/>
                  </a:moveTo>
                  <a:lnTo>
                    <a:pt x="0" y="76166"/>
                  </a:lnTo>
                  <a:lnTo>
                    <a:pt x="38116" y="57150"/>
                  </a:lnTo>
                  <a:lnTo>
                    <a:pt x="76200" y="76231"/>
                  </a:lnTo>
                  <a:lnTo>
                    <a:pt x="38164" y="0"/>
                  </a:lnTo>
                  <a:close/>
                </a:path>
              </a:pathLst>
            </a:custGeom>
            <a:solidFill>
              <a:srgbClr val="000000"/>
            </a:solidFill>
          </p:spPr>
          <p:txBody>
            <a:bodyPr wrap="square" lIns="0" tIns="0" rIns="0" bIns="0" rtlCol="0"/>
            <a:lstStyle/>
            <a:p>
              <a:endParaRPr sz="1265">
                <a:solidFill>
                  <a:prstClr val="black"/>
                </a:solidFill>
              </a:endParaRPr>
            </a:p>
          </p:txBody>
        </p:sp>
        <p:sp>
          <p:nvSpPr>
            <p:cNvPr id="209" name="object 209"/>
            <p:cNvSpPr/>
            <p:nvPr/>
          </p:nvSpPr>
          <p:spPr>
            <a:xfrm>
              <a:off x="7136496"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10" name="object 210"/>
            <p:cNvSpPr/>
            <p:nvPr/>
          </p:nvSpPr>
          <p:spPr>
            <a:xfrm>
              <a:off x="7136496"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sp>
          <p:nvSpPr>
            <p:cNvPr id="211" name="object 211"/>
            <p:cNvSpPr/>
            <p:nvPr/>
          </p:nvSpPr>
          <p:spPr>
            <a:xfrm>
              <a:off x="8203717" y="2406697"/>
              <a:ext cx="0" cy="908050"/>
            </a:xfrm>
            <a:custGeom>
              <a:avLst/>
              <a:gdLst/>
              <a:ahLst/>
              <a:cxnLst/>
              <a:rect l="l" t="t" r="r" b="b"/>
              <a:pathLst>
                <a:path h="908050">
                  <a:moveTo>
                    <a:pt x="0" y="0"/>
                  </a:moveTo>
                  <a:lnTo>
                    <a:pt x="0" y="907423"/>
                  </a:lnTo>
                </a:path>
              </a:pathLst>
            </a:custGeom>
            <a:ln w="12700">
              <a:solidFill>
                <a:srgbClr val="000000"/>
              </a:solidFill>
            </a:ln>
          </p:spPr>
          <p:txBody>
            <a:bodyPr wrap="square" lIns="0" tIns="0" rIns="0" bIns="0" rtlCol="0"/>
            <a:lstStyle/>
            <a:p>
              <a:endParaRPr sz="1265">
                <a:solidFill>
                  <a:prstClr val="black"/>
                </a:solidFill>
              </a:endParaRPr>
            </a:p>
          </p:txBody>
        </p:sp>
        <p:sp>
          <p:nvSpPr>
            <p:cNvPr id="212" name="object 212"/>
            <p:cNvSpPr/>
            <p:nvPr/>
          </p:nvSpPr>
          <p:spPr>
            <a:xfrm>
              <a:off x="8165617" y="2355897"/>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213" name="object 213"/>
            <p:cNvSpPr/>
            <p:nvPr/>
          </p:nvSpPr>
          <p:spPr>
            <a:xfrm>
              <a:off x="8955694" y="2412494"/>
              <a:ext cx="1270" cy="901700"/>
            </a:xfrm>
            <a:custGeom>
              <a:avLst/>
              <a:gdLst/>
              <a:ahLst/>
              <a:cxnLst/>
              <a:rect l="l" t="t" r="r" b="b"/>
              <a:pathLst>
                <a:path w="1270" h="901700">
                  <a:moveTo>
                    <a:pt x="0" y="901626"/>
                  </a:moveTo>
                  <a:lnTo>
                    <a:pt x="1173" y="6350"/>
                  </a:lnTo>
                  <a:lnTo>
                    <a:pt x="1181" y="0"/>
                  </a:lnTo>
                </a:path>
              </a:pathLst>
            </a:custGeom>
            <a:ln w="12700">
              <a:solidFill>
                <a:srgbClr val="000000"/>
              </a:solidFill>
            </a:ln>
          </p:spPr>
          <p:txBody>
            <a:bodyPr wrap="square" lIns="0" tIns="0" rIns="0" bIns="0" rtlCol="0"/>
            <a:lstStyle/>
            <a:p>
              <a:endParaRPr sz="1265">
                <a:solidFill>
                  <a:prstClr val="black"/>
                </a:solidFill>
              </a:endParaRPr>
            </a:p>
          </p:txBody>
        </p:sp>
        <p:sp>
          <p:nvSpPr>
            <p:cNvPr id="214" name="object 214"/>
            <p:cNvSpPr/>
            <p:nvPr/>
          </p:nvSpPr>
          <p:spPr>
            <a:xfrm>
              <a:off x="8918742" y="2361695"/>
              <a:ext cx="76200" cy="76835"/>
            </a:xfrm>
            <a:custGeom>
              <a:avLst/>
              <a:gdLst/>
              <a:ahLst/>
              <a:cxnLst/>
              <a:rect l="l" t="t" r="r" b="b"/>
              <a:pathLst>
                <a:path w="76200" h="76835">
                  <a:moveTo>
                    <a:pt x="38200" y="0"/>
                  </a:moveTo>
                  <a:lnTo>
                    <a:pt x="0" y="76150"/>
                  </a:lnTo>
                  <a:lnTo>
                    <a:pt x="38125" y="57150"/>
                  </a:lnTo>
                  <a:lnTo>
                    <a:pt x="76200" y="76249"/>
                  </a:lnTo>
                  <a:lnTo>
                    <a:pt x="38200" y="0"/>
                  </a:lnTo>
                  <a:close/>
                </a:path>
              </a:pathLst>
            </a:custGeom>
            <a:solidFill>
              <a:srgbClr val="000000"/>
            </a:solidFill>
          </p:spPr>
          <p:txBody>
            <a:bodyPr wrap="square" lIns="0" tIns="0" rIns="0" bIns="0" rtlCol="0"/>
            <a:lstStyle/>
            <a:p>
              <a:endParaRPr sz="1265">
                <a:solidFill>
                  <a:prstClr val="black"/>
                </a:solidFill>
              </a:endParaRPr>
            </a:p>
          </p:txBody>
        </p:sp>
        <p:sp>
          <p:nvSpPr>
            <p:cNvPr id="215" name="object 215"/>
            <p:cNvSpPr/>
            <p:nvPr/>
          </p:nvSpPr>
          <p:spPr>
            <a:xfrm>
              <a:off x="9707671" y="2414918"/>
              <a:ext cx="0" cy="988060"/>
            </a:xfrm>
            <a:custGeom>
              <a:avLst/>
              <a:gdLst/>
              <a:ahLst/>
              <a:cxnLst/>
              <a:rect l="l" t="t" r="r" b="b"/>
              <a:pathLst>
                <a:path h="988060">
                  <a:moveTo>
                    <a:pt x="0" y="0"/>
                  </a:moveTo>
                  <a:lnTo>
                    <a:pt x="0" y="987538"/>
                  </a:lnTo>
                </a:path>
              </a:pathLst>
            </a:custGeom>
            <a:ln w="12700">
              <a:solidFill>
                <a:srgbClr val="000000"/>
              </a:solidFill>
            </a:ln>
          </p:spPr>
          <p:txBody>
            <a:bodyPr wrap="square" lIns="0" tIns="0" rIns="0" bIns="0" rtlCol="0"/>
            <a:lstStyle/>
            <a:p>
              <a:endParaRPr sz="1265">
                <a:solidFill>
                  <a:prstClr val="black"/>
                </a:solidFill>
              </a:endParaRPr>
            </a:p>
          </p:txBody>
        </p:sp>
        <p:sp>
          <p:nvSpPr>
            <p:cNvPr id="216" name="object 216"/>
            <p:cNvSpPr/>
            <p:nvPr/>
          </p:nvSpPr>
          <p:spPr>
            <a:xfrm>
              <a:off x="9669571" y="2364119"/>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sp>
          <p:nvSpPr>
            <p:cNvPr id="217" name="object 217"/>
            <p:cNvSpPr/>
            <p:nvPr/>
          </p:nvSpPr>
          <p:spPr>
            <a:xfrm>
              <a:off x="10459649" y="2426277"/>
              <a:ext cx="0" cy="888365"/>
            </a:xfrm>
            <a:custGeom>
              <a:avLst/>
              <a:gdLst/>
              <a:ahLst/>
              <a:cxnLst/>
              <a:rect l="l" t="t" r="r" b="b"/>
              <a:pathLst>
                <a:path h="888364">
                  <a:moveTo>
                    <a:pt x="0" y="0"/>
                  </a:moveTo>
                  <a:lnTo>
                    <a:pt x="0" y="887843"/>
                  </a:lnTo>
                </a:path>
              </a:pathLst>
            </a:custGeom>
            <a:ln w="12700">
              <a:solidFill>
                <a:srgbClr val="000000"/>
              </a:solidFill>
            </a:ln>
          </p:spPr>
          <p:txBody>
            <a:bodyPr wrap="square" lIns="0" tIns="0" rIns="0" bIns="0" rtlCol="0"/>
            <a:lstStyle/>
            <a:p>
              <a:endParaRPr sz="1265">
                <a:solidFill>
                  <a:prstClr val="black"/>
                </a:solidFill>
              </a:endParaRPr>
            </a:p>
          </p:txBody>
        </p:sp>
        <p:sp>
          <p:nvSpPr>
            <p:cNvPr id="218" name="object 218"/>
            <p:cNvSpPr/>
            <p:nvPr/>
          </p:nvSpPr>
          <p:spPr>
            <a:xfrm>
              <a:off x="10421549" y="2375477"/>
              <a:ext cx="76200" cy="76200"/>
            </a:xfrm>
            <a:custGeom>
              <a:avLst/>
              <a:gdLst/>
              <a:ahLst/>
              <a:cxnLst/>
              <a:rect l="l" t="t" r="r" b="b"/>
              <a:pathLst>
                <a:path w="76200" h="76200">
                  <a:moveTo>
                    <a:pt x="38100" y="0"/>
                  </a:moveTo>
                  <a:lnTo>
                    <a:pt x="0" y="76200"/>
                  </a:lnTo>
                  <a:lnTo>
                    <a:pt x="38100" y="57150"/>
                  </a:lnTo>
                  <a:lnTo>
                    <a:pt x="76200" y="76200"/>
                  </a:lnTo>
                  <a:lnTo>
                    <a:pt x="38100" y="0"/>
                  </a:lnTo>
                  <a:close/>
                </a:path>
              </a:pathLst>
            </a:custGeom>
            <a:solidFill>
              <a:srgbClr val="000000"/>
            </a:solidFill>
          </p:spPr>
          <p:txBody>
            <a:bodyPr wrap="square" lIns="0" tIns="0" rIns="0" bIns="0" rtlCol="0"/>
            <a:lstStyle/>
            <a:p>
              <a:endParaRPr sz="1265">
                <a:solidFill>
                  <a:prstClr val="black"/>
                </a:solidFill>
              </a:endParaRPr>
            </a:p>
          </p:txBody>
        </p:sp>
      </p:grpSp>
      <p:sp>
        <p:nvSpPr>
          <p:cNvPr id="219" name="object 219"/>
          <p:cNvSpPr txBox="1"/>
          <p:nvPr/>
        </p:nvSpPr>
        <p:spPr>
          <a:xfrm>
            <a:off x="6667500" y="1455539"/>
            <a:ext cx="184845" cy="138926"/>
          </a:xfrm>
          <a:prstGeom prst="rect">
            <a:avLst/>
          </a:prstGeom>
        </p:spPr>
        <p:txBody>
          <a:bodyPr vert="horz" wrap="square" lIns="0" tIns="8931" rIns="0" bIns="0" rtlCol="0">
            <a:spAutoFit/>
          </a:bodyPr>
          <a:lstStyle/>
          <a:p>
            <a:pPr marL="8929">
              <a:spcBef>
                <a:spcPts val="71"/>
              </a:spcBef>
            </a:pPr>
            <a:r>
              <a:rPr sz="844" spc="-19" dirty="0">
                <a:solidFill>
                  <a:prstClr val="black"/>
                </a:solidFill>
                <a:latin typeface="Arial MT"/>
                <a:cs typeface="Arial MT"/>
              </a:rPr>
              <a:t>you</a:t>
            </a:r>
            <a:endParaRPr sz="844">
              <a:solidFill>
                <a:prstClr val="black"/>
              </a:solidFill>
              <a:latin typeface="Arial MT"/>
              <a:cs typeface="Arial MT"/>
            </a:endParaRPr>
          </a:p>
        </p:txBody>
      </p:sp>
      <p:grpSp>
        <p:nvGrpSpPr>
          <p:cNvPr id="220" name="object 220"/>
          <p:cNvGrpSpPr/>
          <p:nvPr/>
        </p:nvGrpSpPr>
        <p:grpSpPr>
          <a:xfrm>
            <a:off x="7066119" y="1384215"/>
            <a:ext cx="451843" cy="284411"/>
            <a:chOff x="7882125" y="1968660"/>
            <a:chExt cx="642620" cy="404495"/>
          </a:xfrm>
        </p:grpSpPr>
        <p:sp>
          <p:nvSpPr>
            <p:cNvPr id="221" name="object 221"/>
            <p:cNvSpPr/>
            <p:nvPr/>
          </p:nvSpPr>
          <p:spPr>
            <a:xfrm>
              <a:off x="7888475"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22" name="object 222"/>
            <p:cNvSpPr/>
            <p:nvPr/>
          </p:nvSpPr>
          <p:spPr>
            <a:xfrm>
              <a:off x="7888475"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23" name="object 223"/>
          <p:cNvSpPr txBox="1"/>
          <p:nvPr/>
        </p:nvSpPr>
        <p:spPr>
          <a:xfrm>
            <a:off x="7131846" y="1455539"/>
            <a:ext cx="325487" cy="138926"/>
          </a:xfrm>
          <a:prstGeom prst="rect">
            <a:avLst/>
          </a:prstGeom>
        </p:spPr>
        <p:txBody>
          <a:bodyPr vert="horz" wrap="square" lIns="0" tIns="8931" rIns="0" bIns="0" rtlCol="0">
            <a:spAutoFit/>
          </a:bodyPr>
          <a:lstStyle/>
          <a:p>
            <a:pPr marL="8929">
              <a:spcBef>
                <a:spcPts val="71"/>
              </a:spcBef>
            </a:pPr>
            <a:r>
              <a:rPr sz="844" spc="-15" dirty="0">
                <a:solidFill>
                  <a:prstClr val="black"/>
                </a:solidFill>
                <a:latin typeface="Arial MT"/>
                <a:cs typeface="Arial MT"/>
              </a:rPr>
              <a:t>should</a:t>
            </a:r>
            <a:endParaRPr sz="844">
              <a:solidFill>
                <a:prstClr val="black"/>
              </a:solidFill>
              <a:latin typeface="Arial MT"/>
              <a:cs typeface="Arial MT"/>
            </a:endParaRPr>
          </a:p>
        </p:txBody>
      </p:sp>
      <p:grpSp>
        <p:nvGrpSpPr>
          <p:cNvPr id="224" name="object 224"/>
          <p:cNvGrpSpPr/>
          <p:nvPr/>
        </p:nvGrpSpPr>
        <p:grpSpPr>
          <a:xfrm>
            <a:off x="7594853" y="1384215"/>
            <a:ext cx="451843" cy="284411"/>
            <a:chOff x="8634103" y="1968660"/>
            <a:chExt cx="642620" cy="404495"/>
          </a:xfrm>
        </p:grpSpPr>
        <p:sp>
          <p:nvSpPr>
            <p:cNvPr id="225" name="object 225"/>
            <p:cNvSpPr/>
            <p:nvPr/>
          </p:nvSpPr>
          <p:spPr>
            <a:xfrm>
              <a:off x="8640453"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26" name="object 226"/>
            <p:cNvSpPr/>
            <p:nvPr/>
          </p:nvSpPr>
          <p:spPr>
            <a:xfrm>
              <a:off x="8640453"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27" name="object 227"/>
          <p:cNvSpPr txBox="1"/>
          <p:nvPr/>
        </p:nvSpPr>
        <p:spPr>
          <a:xfrm>
            <a:off x="7694415" y="1455539"/>
            <a:ext cx="254496" cy="138926"/>
          </a:xfrm>
          <a:prstGeom prst="rect">
            <a:avLst/>
          </a:prstGeom>
        </p:spPr>
        <p:txBody>
          <a:bodyPr vert="horz" wrap="square" lIns="0" tIns="8931" rIns="0" bIns="0" rtlCol="0">
            <a:spAutoFit/>
          </a:bodyPr>
          <a:lstStyle/>
          <a:p>
            <a:pPr marL="8929">
              <a:spcBef>
                <a:spcPts val="71"/>
              </a:spcBef>
            </a:pPr>
            <a:r>
              <a:rPr sz="844" spc="-32" dirty="0">
                <a:solidFill>
                  <a:prstClr val="black"/>
                </a:solidFill>
                <a:latin typeface="Arial MT"/>
                <a:cs typeface="Arial MT"/>
              </a:rPr>
              <a:t>leave</a:t>
            </a:r>
            <a:endParaRPr sz="844">
              <a:solidFill>
                <a:prstClr val="black"/>
              </a:solidFill>
              <a:latin typeface="Arial MT"/>
              <a:cs typeface="Arial MT"/>
            </a:endParaRPr>
          </a:p>
        </p:txBody>
      </p:sp>
      <p:grpSp>
        <p:nvGrpSpPr>
          <p:cNvPr id="228" name="object 228"/>
          <p:cNvGrpSpPr/>
          <p:nvPr/>
        </p:nvGrpSpPr>
        <p:grpSpPr>
          <a:xfrm>
            <a:off x="8123589" y="1384215"/>
            <a:ext cx="451843" cy="284411"/>
            <a:chOff x="9386082" y="1968660"/>
            <a:chExt cx="642620" cy="404495"/>
          </a:xfrm>
        </p:grpSpPr>
        <p:sp>
          <p:nvSpPr>
            <p:cNvPr id="229" name="object 229"/>
            <p:cNvSpPr/>
            <p:nvPr/>
          </p:nvSpPr>
          <p:spPr>
            <a:xfrm>
              <a:off x="9392432"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30" name="object 230"/>
            <p:cNvSpPr/>
            <p:nvPr/>
          </p:nvSpPr>
          <p:spPr>
            <a:xfrm>
              <a:off x="9392432"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31" name="object 231"/>
          <p:cNvSpPr txBox="1"/>
          <p:nvPr/>
        </p:nvSpPr>
        <p:spPr>
          <a:xfrm>
            <a:off x="8239126" y="1455539"/>
            <a:ext cx="21475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now</a:t>
            </a:r>
            <a:endParaRPr sz="844">
              <a:solidFill>
                <a:prstClr val="black"/>
              </a:solidFill>
              <a:latin typeface="Arial MT"/>
              <a:cs typeface="Arial MT"/>
            </a:endParaRPr>
          </a:p>
        </p:txBody>
      </p:sp>
      <p:grpSp>
        <p:nvGrpSpPr>
          <p:cNvPr id="232" name="object 232"/>
          <p:cNvGrpSpPr/>
          <p:nvPr/>
        </p:nvGrpSpPr>
        <p:grpSpPr>
          <a:xfrm>
            <a:off x="8652324" y="1384215"/>
            <a:ext cx="451843" cy="284411"/>
            <a:chOff x="10138061" y="1968660"/>
            <a:chExt cx="642620" cy="404495"/>
          </a:xfrm>
        </p:grpSpPr>
        <p:sp>
          <p:nvSpPr>
            <p:cNvPr id="233" name="object 233"/>
            <p:cNvSpPr/>
            <p:nvPr/>
          </p:nvSpPr>
          <p:spPr>
            <a:xfrm>
              <a:off x="10144411"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solidFill>
              <a:srgbClr val="C0E0C2"/>
            </a:solidFill>
          </p:spPr>
          <p:txBody>
            <a:bodyPr wrap="square" lIns="0" tIns="0" rIns="0" bIns="0" rtlCol="0"/>
            <a:lstStyle/>
            <a:p>
              <a:endParaRPr sz="1265">
                <a:solidFill>
                  <a:prstClr val="black"/>
                </a:solidFill>
              </a:endParaRPr>
            </a:p>
          </p:txBody>
        </p:sp>
        <p:sp>
          <p:nvSpPr>
            <p:cNvPr id="234" name="object 234"/>
            <p:cNvSpPr/>
            <p:nvPr/>
          </p:nvSpPr>
          <p:spPr>
            <a:xfrm>
              <a:off x="10144411" y="1975010"/>
              <a:ext cx="629920" cy="391795"/>
            </a:xfrm>
            <a:custGeom>
              <a:avLst/>
              <a:gdLst/>
              <a:ahLst/>
              <a:cxnLst/>
              <a:rect l="l" t="t" r="r" b="b"/>
              <a:pathLst>
                <a:path w="629920" h="391794">
                  <a:moveTo>
                    <a:pt x="0" y="0"/>
                  </a:moveTo>
                  <a:lnTo>
                    <a:pt x="629714" y="0"/>
                  </a:lnTo>
                  <a:lnTo>
                    <a:pt x="629714" y="391621"/>
                  </a:lnTo>
                  <a:lnTo>
                    <a:pt x="0" y="391621"/>
                  </a:lnTo>
                  <a:lnTo>
                    <a:pt x="0" y="0"/>
                  </a:lnTo>
                  <a:close/>
                </a:path>
              </a:pathLst>
            </a:custGeom>
            <a:ln w="12700">
              <a:solidFill>
                <a:srgbClr val="000000"/>
              </a:solidFill>
            </a:ln>
          </p:spPr>
          <p:txBody>
            <a:bodyPr wrap="square" lIns="0" tIns="0" rIns="0" bIns="0" rtlCol="0"/>
            <a:lstStyle/>
            <a:p>
              <a:endParaRPr sz="1265">
                <a:solidFill>
                  <a:prstClr val="black"/>
                </a:solidFill>
              </a:endParaRPr>
            </a:p>
          </p:txBody>
        </p:sp>
      </p:grpSp>
      <p:sp>
        <p:nvSpPr>
          <p:cNvPr id="235" name="object 235"/>
          <p:cNvSpPr txBox="1"/>
          <p:nvPr/>
        </p:nvSpPr>
        <p:spPr>
          <a:xfrm>
            <a:off x="8748120" y="1455539"/>
            <a:ext cx="268337" cy="138926"/>
          </a:xfrm>
          <a:prstGeom prst="rect">
            <a:avLst/>
          </a:prstGeom>
        </p:spPr>
        <p:txBody>
          <a:bodyPr vert="horz" wrap="square" lIns="0" tIns="8931" rIns="0" bIns="0" rtlCol="0">
            <a:spAutoFit/>
          </a:bodyPr>
          <a:lstStyle/>
          <a:p>
            <a:pPr marL="8929">
              <a:spcBef>
                <a:spcPts val="71"/>
              </a:spcBef>
            </a:pPr>
            <a:r>
              <a:rPr sz="844" spc="-39" dirty="0">
                <a:solidFill>
                  <a:prstClr val="black"/>
                </a:solidFill>
                <a:latin typeface="Arial MT"/>
                <a:cs typeface="Arial MT"/>
              </a:rPr>
              <a:t>[SEP]</a:t>
            </a:r>
            <a:endParaRPr sz="844">
              <a:solidFill>
                <a:prstClr val="black"/>
              </a:solidFill>
              <a:latin typeface="Arial MT"/>
              <a:cs typeface="Arial MT"/>
            </a:endParaRPr>
          </a:p>
        </p:txBody>
      </p:sp>
      <p:sp>
        <p:nvSpPr>
          <p:cNvPr id="236" name="object 236"/>
          <p:cNvSpPr/>
          <p:nvPr/>
        </p:nvSpPr>
        <p:spPr>
          <a:xfrm>
            <a:off x="7429965" y="3043701"/>
            <a:ext cx="2879824" cy="1609576"/>
          </a:xfrm>
          <a:custGeom>
            <a:avLst/>
            <a:gdLst/>
            <a:ahLst/>
            <a:cxnLst/>
            <a:rect l="l" t="t" r="r" b="b"/>
            <a:pathLst>
              <a:path w="4095750" h="2289175">
                <a:moveTo>
                  <a:pt x="0" y="0"/>
                </a:moveTo>
                <a:lnTo>
                  <a:pt x="2255837" y="1711325"/>
                </a:lnTo>
                <a:lnTo>
                  <a:pt x="2255837" y="2159396"/>
                </a:lnTo>
                <a:lnTo>
                  <a:pt x="2266032" y="2209923"/>
                </a:lnTo>
                <a:lnTo>
                  <a:pt x="2293838" y="2251173"/>
                </a:lnTo>
                <a:lnTo>
                  <a:pt x="2335089" y="2278980"/>
                </a:lnTo>
                <a:lnTo>
                  <a:pt x="2385616" y="2289175"/>
                </a:lnTo>
                <a:lnTo>
                  <a:pt x="3965972" y="2289175"/>
                </a:lnTo>
                <a:lnTo>
                  <a:pt x="4016499" y="2278980"/>
                </a:lnTo>
                <a:lnTo>
                  <a:pt x="4057749" y="2251173"/>
                </a:lnTo>
                <a:lnTo>
                  <a:pt x="4085555" y="2209923"/>
                </a:lnTo>
                <a:lnTo>
                  <a:pt x="4095750" y="2159396"/>
                </a:lnTo>
                <a:lnTo>
                  <a:pt x="4095750" y="1695450"/>
                </a:lnTo>
                <a:lnTo>
                  <a:pt x="4085555" y="1644922"/>
                </a:lnTo>
                <a:lnTo>
                  <a:pt x="4057749" y="1603672"/>
                </a:lnTo>
                <a:lnTo>
                  <a:pt x="4016499" y="1575865"/>
                </a:lnTo>
                <a:lnTo>
                  <a:pt x="3989576" y="1570433"/>
                </a:lnTo>
                <a:lnTo>
                  <a:pt x="2362200" y="1570433"/>
                </a:lnTo>
                <a:lnTo>
                  <a:pt x="0" y="0"/>
                </a:lnTo>
                <a:close/>
              </a:path>
              <a:path w="4095750" h="2289175">
                <a:moveTo>
                  <a:pt x="3965972" y="1565671"/>
                </a:moveTo>
                <a:lnTo>
                  <a:pt x="2377290" y="1565671"/>
                </a:lnTo>
                <a:lnTo>
                  <a:pt x="2370090" y="1568936"/>
                </a:lnTo>
                <a:lnTo>
                  <a:pt x="2362200" y="1570433"/>
                </a:lnTo>
                <a:lnTo>
                  <a:pt x="3989576" y="1570433"/>
                </a:lnTo>
                <a:lnTo>
                  <a:pt x="3965972" y="1565671"/>
                </a:lnTo>
                <a:close/>
              </a:path>
            </a:pathLst>
          </a:custGeom>
          <a:solidFill>
            <a:srgbClr val="FAE232"/>
          </a:solidFill>
        </p:spPr>
        <p:txBody>
          <a:bodyPr wrap="square" lIns="0" tIns="0" rIns="0" bIns="0" rtlCol="0"/>
          <a:lstStyle/>
          <a:p>
            <a:endParaRPr sz="1265">
              <a:solidFill>
                <a:prstClr val="black"/>
              </a:solidFill>
            </a:endParaRPr>
          </a:p>
        </p:txBody>
      </p:sp>
      <p:sp>
        <p:nvSpPr>
          <p:cNvPr id="237" name="object 237"/>
          <p:cNvSpPr txBox="1"/>
          <p:nvPr/>
        </p:nvSpPr>
        <p:spPr>
          <a:xfrm>
            <a:off x="9078517" y="4188025"/>
            <a:ext cx="1024235" cy="402119"/>
          </a:xfrm>
          <a:prstGeom prst="rect">
            <a:avLst/>
          </a:prstGeom>
        </p:spPr>
        <p:txBody>
          <a:bodyPr vert="horz" wrap="square" lIns="0" tIns="4911" rIns="0" bIns="0" rtlCol="0">
            <a:spAutoFit/>
          </a:bodyPr>
          <a:lstStyle/>
          <a:p>
            <a:pPr marL="8929" marR="3572">
              <a:lnSpc>
                <a:spcPct val="101899"/>
              </a:lnSpc>
              <a:spcBef>
                <a:spcPts val="39"/>
              </a:spcBef>
            </a:pPr>
            <a:r>
              <a:rPr sz="1265" spc="-4" dirty="0">
                <a:solidFill>
                  <a:prstClr val="black"/>
                </a:solidFill>
                <a:latin typeface="Arial MT"/>
                <a:cs typeface="Arial MT"/>
              </a:rPr>
              <a:t>15%</a:t>
            </a:r>
            <a:r>
              <a:rPr sz="1265" spc="-25" dirty="0">
                <a:solidFill>
                  <a:prstClr val="black"/>
                </a:solidFill>
                <a:latin typeface="Arial MT"/>
                <a:cs typeface="Arial MT"/>
              </a:rPr>
              <a:t> </a:t>
            </a:r>
            <a:r>
              <a:rPr sz="1265" spc="-15" dirty="0">
                <a:solidFill>
                  <a:prstClr val="black"/>
                </a:solidFill>
                <a:latin typeface="Arial MT"/>
                <a:cs typeface="Arial MT"/>
              </a:rPr>
              <a:t>of</a:t>
            </a:r>
            <a:r>
              <a:rPr sz="1265" spc="-21" dirty="0">
                <a:solidFill>
                  <a:prstClr val="black"/>
                </a:solidFill>
                <a:latin typeface="Arial MT"/>
                <a:cs typeface="Arial MT"/>
              </a:rPr>
              <a:t> </a:t>
            </a:r>
            <a:r>
              <a:rPr sz="1265" spc="-15" dirty="0">
                <a:solidFill>
                  <a:prstClr val="black"/>
                </a:solidFill>
                <a:latin typeface="Arial MT"/>
                <a:cs typeface="Arial MT"/>
              </a:rPr>
              <a:t>tokens </a:t>
            </a:r>
            <a:r>
              <a:rPr sz="1265" spc="-345" dirty="0">
                <a:solidFill>
                  <a:prstClr val="black"/>
                </a:solidFill>
                <a:latin typeface="Arial MT"/>
                <a:cs typeface="Arial MT"/>
              </a:rPr>
              <a:t> </a:t>
            </a:r>
            <a:r>
              <a:rPr sz="1265" spc="-11" dirty="0">
                <a:solidFill>
                  <a:prstClr val="black"/>
                </a:solidFill>
                <a:latin typeface="Arial MT"/>
                <a:cs typeface="Arial MT"/>
              </a:rPr>
              <a:t>get </a:t>
            </a:r>
            <a:r>
              <a:rPr sz="1265" spc="-19" dirty="0">
                <a:solidFill>
                  <a:prstClr val="black"/>
                </a:solidFill>
                <a:latin typeface="Arial MT"/>
                <a:cs typeface="Arial MT"/>
              </a:rPr>
              <a:t>masked</a:t>
            </a:r>
            <a:endParaRPr sz="1265">
              <a:solidFill>
                <a:prstClr val="black"/>
              </a:solidFill>
              <a:latin typeface="Arial MT"/>
              <a:cs typeface="Arial MT"/>
            </a:endParaRPr>
          </a:p>
        </p:txBody>
      </p:sp>
      <p:grpSp>
        <p:nvGrpSpPr>
          <p:cNvPr id="238" name="object 238"/>
          <p:cNvGrpSpPr/>
          <p:nvPr/>
        </p:nvGrpSpPr>
        <p:grpSpPr>
          <a:xfrm>
            <a:off x="3894273" y="1774843"/>
            <a:ext cx="469255" cy="423715"/>
            <a:chOff x="3371052" y="2524221"/>
            <a:chExt cx="667385" cy="602615"/>
          </a:xfrm>
        </p:grpSpPr>
        <p:sp>
          <p:nvSpPr>
            <p:cNvPr id="239" name="object 239"/>
            <p:cNvSpPr/>
            <p:nvPr/>
          </p:nvSpPr>
          <p:spPr>
            <a:xfrm>
              <a:off x="3378113" y="2531206"/>
              <a:ext cx="653415" cy="275590"/>
            </a:xfrm>
            <a:custGeom>
              <a:avLst/>
              <a:gdLst/>
              <a:ahLst/>
              <a:cxnLst/>
              <a:rect l="l" t="t" r="r" b="b"/>
              <a:pathLst>
                <a:path w="653414" h="275589">
                  <a:moveTo>
                    <a:pt x="553223" y="0"/>
                  </a:moveTo>
                  <a:lnTo>
                    <a:pt x="100355" y="0"/>
                  </a:lnTo>
                  <a:lnTo>
                    <a:pt x="81009" y="76"/>
                  </a:lnTo>
                  <a:lnTo>
                    <a:pt x="41228" y="4899"/>
                  </a:lnTo>
                  <a:lnTo>
                    <a:pt x="10730" y="29344"/>
                  </a:lnTo>
                  <a:lnTo>
                    <a:pt x="0" y="80897"/>
                  </a:lnTo>
                  <a:lnTo>
                    <a:pt x="6" y="194080"/>
                  </a:lnTo>
                  <a:lnTo>
                    <a:pt x="4824" y="233673"/>
                  </a:lnTo>
                  <a:lnTo>
                    <a:pt x="29268" y="264172"/>
                  </a:lnTo>
                  <a:lnTo>
                    <a:pt x="80822" y="274902"/>
                  </a:lnTo>
                  <a:lnTo>
                    <a:pt x="99910" y="274979"/>
                  </a:lnTo>
                  <a:lnTo>
                    <a:pt x="552777" y="274979"/>
                  </a:lnTo>
                  <a:lnTo>
                    <a:pt x="600237" y="272912"/>
                  </a:lnTo>
                  <a:lnTo>
                    <a:pt x="642402" y="245634"/>
                  </a:lnTo>
                  <a:lnTo>
                    <a:pt x="653132" y="194080"/>
                  </a:lnTo>
                  <a:lnTo>
                    <a:pt x="653125" y="80897"/>
                  </a:lnTo>
                  <a:lnTo>
                    <a:pt x="648309" y="41304"/>
                  </a:lnTo>
                  <a:lnTo>
                    <a:pt x="623864" y="10806"/>
                  </a:lnTo>
                  <a:lnTo>
                    <a:pt x="600244" y="2067"/>
                  </a:lnTo>
                  <a:lnTo>
                    <a:pt x="587515" y="612"/>
                  </a:lnTo>
                  <a:lnTo>
                    <a:pt x="572310" y="76"/>
                  </a:lnTo>
                  <a:lnTo>
                    <a:pt x="553223" y="0"/>
                  </a:lnTo>
                  <a:close/>
                </a:path>
              </a:pathLst>
            </a:custGeom>
            <a:solidFill>
              <a:srgbClr val="FFFFFF"/>
            </a:solidFill>
          </p:spPr>
          <p:txBody>
            <a:bodyPr wrap="square" lIns="0" tIns="0" rIns="0" bIns="0" rtlCol="0"/>
            <a:lstStyle/>
            <a:p>
              <a:endParaRPr sz="1265">
                <a:solidFill>
                  <a:prstClr val="black"/>
                </a:solidFill>
              </a:endParaRPr>
            </a:p>
          </p:txBody>
        </p:sp>
        <p:sp>
          <p:nvSpPr>
            <p:cNvPr id="240" name="object 240"/>
            <p:cNvSpPr/>
            <p:nvPr/>
          </p:nvSpPr>
          <p:spPr>
            <a:xfrm>
              <a:off x="3378037" y="2531206"/>
              <a:ext cx="653415" cy="275590"/>
            </a:xfrm>
            <a:custGeom>
              <a:avLst/>
              <a:gdLst/>
              <a:ahLst/>
              <a:cxnLst/>
              <a:rect l="l" t="t" r="r" b="b"/>
              <a:pathLst>
                <a:path w="653414"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41" name="object 241"/>
            <p:cNvSpPr/>
            <p:nvPr/>
          </p:nvSpPr>
          <p:spPr>
            <a:xfrm>
              <a:off x="3387127" y="2844175"/>
              <a:ext cx="629920" cy="275590"/>
            </a:xfrm>
            <a:custGeom>
              <a:avLst/>
              <a:gdLst/>
              <a:ahLst/>
              <a:cxnLst/>
              <a:rect l="l" t="t" r="r" b="b"/>
              <a:pathLst>
                <a:path w="629920" h="275589">
                  <a:moveTo>
                    <a:pt x="529622" y="0"/>
                  </a:moveTo>
                  <a:lnTo>
                    <a:pt x="100355" y="0"/>
                  </a:lnTo>
                  <a:lnTo>
                    <a:pt x="81009" y="76"/>
                  </a:lnTo>
                  <a:lnTo>
                    <a:pt x="41227" y="4899"/>
                  </a:lnTo>
                  <a:lnTo>
                    <a:pt x="10730" y="29344"/>
                  </a:lnTo>
                  <a:lnTo>
                    <a:pt x="0" y="80898"/>
                  </a:lnTo>
                  <a:lnTo>
                    <a:pt x="6" y="194554"/>
                  </a:lnTo>
                  <a:lnTo>
                    <a:pt x="4823" y="234148"/>
                  </a:lnTo>
                  <a:lnTo>
                    <a:pt x="29267" y="264646"/>
                  </a:lnTo>
                  <a:lnTo>
                    <a:pt x="80821" y="275376"/>
                  </a:lnTo>
                  <a:lnTo>
                    <a:pt x="99909" y="275452"/>
                  </a:lnTo>
                  <a:lnTo>
                    <a:pt x="529178" y="275452"/>
                  </a:lnTo>
                  <a:lnTo>
                    <a:pt x="576636" y="273385"/>
                  </a:lnTo>
                  <a:lnTo>
                    <a:pt x="618801" y="246108"/>
                  </a:lnTo>
                  <a:lnTo>
                    <a:pt x="629531" y="194554"/>
                  </a:lnTo>
                  <a:lnTo>
                    <a:pt x="629525" y="80898"/>
                  </a:lnTo>
                  <a:lnTo>
                    <a:pt x="624708" y="41304"/>
                  </a:lnTo>
                  <a:lnTo>
                    <a:pt x="600264" y="10806"/>
                  </a:lnTo>
                  <a:lnTo>
                    <a:pt x="576643" y="2067"/>
                  </a:lnTo>
                  <a:lnTo>
                    <a:pt x="563915" y="612"/>
                  </a:lnTo>
                  <a:lnTo>
                    <a:pt x="548710"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42" name="object 242"/>
            <p:cNvSpPr/>
            <p:nvPr/>
          </p:nvSpPr>
          <p:spPr>
            <a:xfrm>
              <a:off x="3387050" y="2844175"/>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43" name="object 243"/>
          <p:cNvSpPr txBox="1"/>
          <p:nvPr/>
        </p:nvSpPr>
        <p:spPr>
          <a:xfrm>
            <a:off x="3935015" y="1803798"/>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44" name="object 244"/>
          <p:cNvGrpSpPr/>
          <p:nvPr/>
        </p:nvGrpSpPr>
        <p:grpSpPr>
          <a:xfrm>
            <a:off x="3355673" y="2305036"/>
            <a:ext cx="5748932" cy="244227"/>
            <a:chOff x="2605044" y="3278272"/>
            <a:chExt cx="8176259" cy="347345"/>
          </a:xfrm>
        </p:grpSpPr>
        <p:sp>
          <p:nvSpPr>
            <p:cNvPr id="245" name="object 245"/>
            <p:cNvSpPr/>
            <p:nvPr/>
          </p:nvSpPr>
          <p:spPr>
            <a:xfrm>
              <a:off x="2612104" y="3285257"/>
              <a:ext cx="8162290" cy="333375"/>
            </a:xfrm>
            <a:custGeom>
              <a:avLst/>
              <a:gdLst/>
              <a:ahLst/>
              <a:cxnLst/>
              <a:rect l="l" t="t" r="r" b="b"/>
              <a:pathLst>
                <a:path w="8162290" h="333375">
                  <a:moveTo>
                    <a:pt x="8063021" y="0"/>
                  </a:moveTo>
                  <a:lnTo>
                    <a:pt x="99129" y="0"/>
                  </a:lnTo>
                  <a:lnTo>
                    <a:pt x="80020" y="75"/>
                  </a:lnTo>
                  <a:lnTo>
                    <a:pt x="40725" y="4839"/>
                  </a:lnTo>
                  <a:lnTo>
                    <a:pt x="10599" y="28986"/>
                  </a:lnTo>
                  <a:lnTo>
                    <a:pt x="0" y="79911"/>
                  </a:lnTo>
                  <a:lnTo>
                    <a:pt x="6" y="253306"/>
                  </a:lnTo>
                  <a:lnTo>
                    <a:pt x="4764" y="292416"/>
                  </a:lnTo>
                  <a:lnTo>
                    <a:pt x="28911" y="322541"/>
                  </a:lnTo>
                  <a:lnTo>
                    <a:pt x="79835" y="333140"/>
                  </a:lnTo>
                  <a:lnTo>
                    <a:pt x="98691" y="333216"/>
                  </a:lnTo>
                  <a:lnTo>
                    <a:pt x="8062581" y="333216"/>
                  </a:lnTo>
                  <a:lnTo>
                    <a:pt x="8109461" y="331174"/>
                  </a:lnTo>
                  <a:lnTo>
                    <a:pt x="8151111" y="304229"/>
                  </a:lnTo>
                  <a:lnTo>
                    <a:pt x="8161710" y="253306"/>
                  </a:lnTo>
                  <a:lnTo>
                    <a:pt x="8161704" y="79911"/>
                  </a:lnTo>
                  <a:lnTo>
                    <a:pt x="8156946" y="40801"/>
                  </a:lnTo>
                  <a:lnTo>
                    <a:pt x="8132800" y="10675"/>
                  </a:lnTo>
                  <a:lnTo>
                    <a:pt x="8081876" y="75"/>
                  </a:lnTo>
                  <a:lnTo>
                    <a:pt x="8063021" y="0"/>
                  </a:lnTo>
                  <a:close/>
                </a:path>
              </a:pathLst>
            </a:custGeom>
            <a:solidFill>
              <a:srgbClr val="EDEDEF"/>
            </a:solidFill>
          </p:spPr>
          <p:txBody>
            <a:bodyPr wrap="square" lIns="0" tIns="0" rIns="0" bIns="0" rtlCol="0"/>
            <a:lstStyle/>
            <a:p>
              <a:endParaRPr sz="1265">
                <a:solidFill>
                  <a:prstClr val="black"/>
                </a:solidFill>
              </a:endParaRPr>
            </a:p>
          </p:txBody>
        </p:sp>
        <p:sp>
          <p:nvSpPr>
            <p:cNvPr id="246" name="object 246"/>
            <p:cNvSpPr/>
            <p:nvPr/>
          </p:nvSpPr>
          <p:spPr>
            <a:xfrm>
              <a:off x="2612029" y="3285257"/>
              <a:ext cx="8162290" cy="333375"/>
            </a:xfrm>
            <a:custGeom>
              <a:avLst/>
              <a:gdLst/>
              <a:ahLst/>
              <a:cxnLst/>
              <a:rect l="l" t="t" r="r" b="b"/>
              <a:pathLst>
                <a:path w="8162290" h="333375">
                  <a:moveTo>
                    <a:pt x="98765" y="0"/>
                  </a:moveTo>
                  <a:lnTo>
                    <a:pt x="8063095" y="0"/>
                  </a:lnTo>
                  <a:lnTo>
                    <a:pt x="8081950" y="75"/>
                  </a:lnTo>
                  <a:lnTo>
                    <a:pt x="8121060" y="4839"/>
                  </a:lnTo>
                  <a:lnTo>
                    <a:pt x="8151186" y="28986"/>
                  </a:lnTo>
                  <a:lnTo>
                    <a:pt x="8161786" y="80095"/>
                  </a:lnTo>
                  <a:lnTo>
                    <a:pt x="8161862" y="99204"/>
                  </a:lnTo>
                  <a:lnTo>
                    <a:pt x="8161862" y="234450"/>
                  </a:lnTo>
                  <a:lnTo>
                    <a:pt x="8159820" y="280897"/>
                  </a:lnTo>
                  <a:lnTo>
                    <a:pt x="8132875" y="322541"/>
                  </a:lnTo>
                  <a:lnTo>
                    <a:pt x="8081765" y="333140"/>
                  </a:lnTo>
                  <a:lnTo>
                    <a:pt x="8062655" y="333215"/>
                  </a:lnTo>
                  <a:lnTo>
                    <a:pt x="98765" y="333215"/>
                  </a:lnTo>
                  <a:lnTo>
                    <a:pt x="52318" y="331174"/>
                  </a:lnTo>
                  <a:lnTo>
                    <a:pt x="10674" y="304229"/>
                  </a:lnTo>
                  <a:lnTo>
                    <a:pt x="75" y="253120"/>
                  </a:lnTo>
                  <a:lnTo>
                    <a:pt x="0" y="234010"/>
                  </a:lnTo>
                  <a:lnTo>
                    <a:pt x="0" y="98765"/>
                  </a:lnTo>
                  <a:lnTo>
                    <a:pt x="2041" y="52318"/>
                  </a:lnTo>
                  <a:lnTo>
                    <a:pt x="28986" y="10674"/>
                  </a:lnTo>
                  <a:lnTo>
                    <a:pt x="80095" y="75"/>
                  </a:lnTo>
                  <a:lnTo>
                    <a:pt x="99204" y="0"/>
                  </a:lnTo>
                  <a:lnTo>
                    <a:pt x="98765"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47" name="object 247"/>
          <p:cNvSpPr txBox="1"/>
          <p:nvPr/>
        </p:nvSpPr>
        <p:spPr>
          <a:xfrm>
            <a:off x="5747743" y="2348508"/>
            <a:ext cx="962620" cy="138926"/>
          </a:xfrm>
          <a:prstGeom prst="rect">
            <a:avLst/>
          </a:prstGeom>
        </p:spPr>
        <p:txBody>
          <a:bodyPr vert="horz" wrap="square" lIns="0" tIns="8931" rIns="0" bIns="0" rtlCol="0">
            <a:spAutoFit/>
          </a:bodyPr>
          <a:lstStyle/>
          <a:p>
            <a:pPr marL="8929">
              <a:spcBef>
                <a:spcPts val="71"/>
              </a:spcBef>
            </a:pPr>
            <a:r>
              <a:rPr sz="844" spc="-15" dirty="0">
                <a:solidFill>
                  <a:prstClr val="black"/>
                </a:solidFill>
                <a:latin typeface="Arial MT"/>
                <a:cs typeface="Arial MT"/>
              </a:rPr>
              <a:t>Self-attention</a:t>
            </a:r>
            <a:r>
              <a:rPr sz="844" spc="-21" dirty="0">
                <a:solidFill>
                  <a:prstClr val="black"/>
                </a:solidFill>
                <a:latin typeface="Arial MT"/>
                <a:cs typeface="Arial MT"/>
              </a:rPr>
              <a:t> </a:t>
            </a:r>
            <a:r>
              <a:rPr sz="844" spc="-25" dirty="0">
                <a:solidFill>
                  <a:prstClr val="black"/>
                </a:solidFill>
                <a:latin typeface="Arial MT"/>
                <a:cs typeface="Arial MT"/>
              </a:rPr>
              <a:t>Layers</a:t>
            </a:r>
            <a:endParaRPr sz="844">
              <a:solidFill>
                <a:prstClr val="black"/>
              </a:solidFill>
              <a:latin typeface="Arial MT"/>
              <a:cs typeface="Arial MT"/>
            </a:endParaRPr>
          </a:p>
        </p:txBody>
      </p:sp>
      <p:grpSp>
        <p:nvGrpSpPr>
          <p:cNvPr id="248" name="object 248"/>
          <p:cNvGrpSpPr/>
          <p:nvPr/>
        </p:nvGrpSpPr>
        <p:grpSpPr>
          <a:xfrm>
            <a:off x="4441306" y="1776887"/>
            <a:ext cx="469255" cy="423715"/>
            <a:chOff x="4149056" y="2527128"/>
            <a:chExt cx="667385" cy="602615"/>
          </a:xfrm>
        </p:grpSpPr>
        <p:sp>
          <p:nvSpPr>
            <p:cNvPr id="249" name="object 249"/>
            <p:cNvSpPr/>
            <p:nvPr/>
          </p:nvSpPr>
          <p:spPr>
            <a:xfrm>
              <a:off x="4156118" y="2534113"/>
              <a:ext cx="653415" cy="275590"/>
            </a:xfrm>
            <a:custGeom>
              <a:avLst/>
              <a:gdLst/>
              <a:ahLst/>
              <a:cxnLst/>
              <a:rect l="l" t="t" r="r" b="b"/>
              <a:pathLst>
                <a:path w="653414"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5" y="272912"/>
                  </a:lnTo>
                  <a:lnTo>
                    <a:pt x="642400" y="245634"/>
                  </a:lnTo>
                  <a:lnTo>
                    <a:pt x="653131" y="194081"/>
                  </a:lnTo>
                  <a:lnTo>
                    <a:pt x="653124" y="80897"/>
                  </a:lnTo>
                  <a:lnTo>
                    <a:pt x="648307" y="41304"/>
                  </a:lnTo>
                  <a:lnTo>
                    <a:pt x="623863" y="10806"/>
                  </a:lnTo>
                  <a:lnTo>
                    <a:pt x="587514" y="612"/>
                  </a:lnTo>
                  <a:lnTo>
                    <a:pt x="572309"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50" name="object 250"/>
            <p:cNvSpPr/>
            <p:nvPr/>
          </p:nvSpPr>
          <p:spPr>
            <a:xfrm>
              <a:off x="4156041" y="2534113"/>
              <a:ext cx="653415" cy="275590"/>
            </a:xfrm>
            <a:custGeom>
              <a:avLst/>
              <a:gdLst/>
              <a:ahLst/>
              <a:cxnLst/>
              <a:rect l="l" t="t" r="r" b="b"/>
              <a:pathLst>
                <a:path w="653414"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51" name="object 251"/>
            <p:cNvSpPr/>
            <p:nvPr/>
          </p:nvSpPr>
          <p:spPr>
            <a:xfrm>
              <a:off x="4165130" y="2847082"/>
              <a:ext cx="629920" cy="275590"/>
            </a:xfrm>
            <a:custGeom>
              <a:avLst/>
              <a:gdLst/>
              <a:ahLst/>
              <a:cxnLst/>
              <a:rect l="l" t="t" r="r" b="b"/>
              <a:pathLst>
                <a:path w="629920" h="275589">
                  <a:moveTo>
                    <a:pt x="529622" y="0"/>
                  </a:moveTo>
                  <a:lnTo>
                    <a:pt x="100355" y="0"/>
                  </a:lnTo>
                  <a:lnTo>
                    <a:pt x="81009" y="76"/>
                  </a:lnTo>
                  <a:lnTo>
                    <a:pt x="41228" y="4899"/>
                  </a:lnTo>
                  <a:lnTo>
                    <a:pt x="10730" y="29345"/>
                  </a:lnTo>
                  <a:lnTo>
                    <a:pt x="0" y="80898"/>
                  </a:lnTo>
                  <a:lnTo>
                    <a:pt x="6" y="194554"/>
                  </a:lnTo>
                  <a:lnTo>
                    <a:pt x="4823" y="234148"/>
                  </a:lnTo>
                  <a:lnTo>
                    <a:pt x="29268" y="264646"/>
                  </a:lnTo>
                  <a:lnTo>
                    <a:pt x="80821" y="275376"/>
                  </a:lnTo>
                  <a:lnTo>
                    <a:pt x="99910" y="275452"/>
                  </a:lnTo>
                  <a:lnTo>
                    <a:pt x="529178" y="275452"/>
                  </a:lnTo>
                  <a:lnTo>
                    <a:pt x="576636" y="273385"/>
                  </a:lnTo>
                  <a:lnTo>
                    <a:pt x="618802" y="246108"/>
                  </a:lnTo>
                  <a:lnTo>
                    <a:pt x="629533" y="194554"/>
                  </a:lnTo>
                  <a:lnTo>
                    <a:pt x="629526" y="80898"/>
                  </a:lnTo>
                  <a:lnTo>
                    <a:pt x="624708" y="41305"/>
                  </a:lnTo>
                  <a:lnTo>
                    <a:pt x="600264" y="10806"/>
                  </a:lnTo>
                  <a:lnTo>
                    <a:pt x="576643" y="2067"/>
                  </a:lnTo>
                  <a:lnTo>
                    <a:pt x="563915" y="612"/>
                  </a:lnTo>
                  <a:lnTo>
                    <a:pt x="548711"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52" name="object 252"/>
            <p:cNvSpPr/>
            <p:nvPr/>
          </p:nvSpPr>
          <p:spPr>
            <a:xfrm>
              <a:off x="4165053" y="2847082"/>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53" name="object 253"/>
          <p:cNvSpPr txBox="1"/>
          <p:nvPr/>
        </p:nvSpPr>
        <p:spPr>
          <a:xfrm>
            <a:off x="4479726" y="1803798"/>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54" name="object 254"/>
          <p:cNvGrpSpPr/>
          <p:nvPr/>
        </p:nvGrpSpPr>
        <p:grpSpPr>
          <a:xfrm>
            <a:off x="4964727" y="1784413"/>
            <a:ext cx="469255" cy="423715"/>
            <a:chOff x="4893476" y="2537833"/>
            <a:chExt cx="667385" cy="602615"/>
          </a:xfrm>
        </p:grpSpPr>
        <p:sp>
          <p:nvSpPr>
            <p:cNvPr id="255" name="object 255"/>
            <p:cNvSpPr/>
            <p:nvPr/>
          </p:nvSpPr>
          <p:spPr>
            <a:xfrm>
              <a:off x="4900538" y="2544818"/>
              <a:ext cx="653415" cy="275590"/>
            </a:xfrm>
            <a:custGeom>
              <a:avLst/>
              <a:gdLst/>
              <a:ahLst/>
              <a:cxnLst/>
              <a:rect l="l" t="t" r="r" b="b"/>
              <a:pathLst>
                <a:path w="653414" h="275589">
                  <a:moveTo>
                    <a:pt x="553221" y="0"/>
                  </a:moveTo>
                  <a:lnTo>
                    <a:pt x="100355" y="0"/>
                  </a:lnTo>
                  <a:lnTo>
                    <a:pt x="81009" y="76"/>
                  </a:lnTo>
                  <a:lnTo>
                    <a:pt x="41228" y="4899"/>
                  </a:lnTo>
                  <a:lnTo>
                    <a:pt x="10730" y="29344"/>
                  </a:lnTo>
                  <a:lnTo>
                    <a:pt x="0" y="80897"/>
                  </a:lnTo>
                  <a:lnTo>
                    <a:pt x="6" y="194081"/>
                  </a:lnTo>
                  <a:lnTo>
                    <a:pt x="4823" y="233674"/>
                  </a:lnTo>
                  <a:lnTo>
                    <a:pt x="29268" y="264172"/>
                  </a:lnTo>
                  <a:lnTo>
                    <a:pt x="80821" y="274902"/>
                  </a:lnTo>
                  <a:lnTo>
                    <a:pt x="99910" y="274979"/>
                  </a:lnTo>
                  <a:lnTo>
                    <a:pt x="552777" y="274979"/>
                  </a:lnTo>
                  <a:lnTo>
                    <a:pt x="600237" y="272912"/>
                  </a:lnTo>
                  <a:lnTo>
                    <a:pt x="642402" y="245634"/>
                  </a:lnTo>
                  <a:lnTo>
                    <a:pt x="653132" y="194081"/>
                  </a:lnTo>
                  <a:lnTo>
                    <a:pt x="653125" y="80897"/>
                  </a:lnTo>
                  <a:lnTo>
                    <a:pt x="648309" y="41304"/>
                  </a:lnTo>
                  <a:lnTo>
                    <a:pt x="623864" y="10806"/>
                  </a:lnTo>
                  <a:lnTo>
                    <a:pt x="572310"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56" name="object 256"/>
            <p:cNvSpPr/>
            <p:nvPr/>
          </p:nvSpPr>
          <p:spPr>
            <a:xfrm>
              <a:off x="4900461" y="2544818"/>
              <a:ext cx="653415" cy="275590"/>
            </a:xfrm>
            <a:custGeom>
              <a:avLst/>
              <a:gdLst/>
              <a:ahLst/>
              <a:cxnLst/>
              <a:rect l="l" t="t" r="r" b="b"/>
              <a:pathLst>
                <a:path w="653414"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57" name="object 257"/>
            <p:cNvSpPr/>
            <p:nvPr/>
          </p:nvSpPr>
          <p:spPr>
            <a:xfrm>
              <a:off x="4909551" y="2857787"/>
              <a:ext cx="629920" cy="275590"/>
            </a:xfrm>
            <a:custGeom>
              <a:avLst/>
              <a:gdLst/>
              <a:ahLst/>
              <a:cxnLst/>
              <a:rect l="l" t="t" r="r" b="b"/>
              <a:pathLst>
                <a:path w="629920" h="275589">
                  <a:moveTo>
                    <a:pt x="529622" y="0"/>
                  </a:moveTo>
                  <a:lnTo>
                    <a:pt x="100353" y="0"/>
                  </a:lnTo>
                  <a:lnTo>
                    <a:pt x="81008" y="76"/>
                  </a:lnTo>
                  <a:lnTo>
                    <a:pt x="41227" y="4900"/>
                  </a:lnTo>
                  <a:lnTo>
                    <a:pt x="10730" y="29345"/>
                  </a:lnTo>
                  <a:lnTo>
                    <a:pt x="0" y="80898"/>
                  </a:lnTo>
                  <a:lnTo>
                    <a:pt x="6" y="194554"/>
                  </a:lnTo>
                  <a:lnTo>
                    <a:pt x="4823" y="234148"/>
                  </a:lnTo>
                  <a:lnTo>
                    <a:pt x="29267" y="264646"/>
                  </a:lnTo>
                  <a:lnTo>
                    <a:pt x="80821" y="275376"/>
                  </a:lnTo>
                  <a:lnTo>
                    <a:pt x="99909" y="275452"/>
                  </a:lnTo>
                  <a:lnTo>
                    <a:pt x="529178" y="275452"/>
                  </a:lnTo>
                  <a:lnTo>
                    <a:pt x="576636" y="273385"/>
                  </a:lnTo>
                  <a:lnTo>
                    <a:pt x="618801" y="246108"/>
                  </a:lnTo>
                  <a:lnTo>
                    <a:pt x="629531" y="194554"/>
                  </a:lnTo>
                  <a:lnTo>
                    <a:pt x="629525" y="80898"/>
                  </a:lnTo>
                  <a:lnTo>
                    <a:pt x="624708" y="41305"/>
                  </a:lnTo>
                  <a:lnTo>
                    <a:pt x="600264" y="10807"/>
                  </a:lnTo>
                  <a:lnTo>
                    <a:pt x="548710"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58" name="object 258"/>
            <p:cNvSpPr/>
            <p:nvPr/>
          </p:nvSpPr>
          <p:spPr>
            <a:xfrm>
              <a:off x="4909474"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59" name="object 259"/>
          <p:cNvSpPr txBox="1"/>
          <p:nvPr/>
        </p:nvSpPr>
        <p:spPr>
          <a:xfrm>
            <a:off x="5006578"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60" name="object 260"/>
          <p:cNvGrpSpPr/>
          <p:nvPr/>
        </p:nvGrpSpPr>
        <p:grpSpPr>
          <a:xfrm>
            <a:off x="5470921" y="1784413"/>
            <a:ext cx="469255" cy="423715"/>
            <a:chOff x="5613396" y="2537833"/>
            <a:chExt cx="667385" cy="602615"/>
          </a:xfrm>
        </p:grpSpPr>
        <p:sp>
          <p:nvSpPr>
            <p:cNvPr id="261" name="object 261"/>
            <p:cNvSpPr/>
            <p:nvPr/>
          </p:nvSpPr>
          <p:spPr>
            <a:xfrm>
              <a:off x="5620457" y="2544818"/>
              <a:ext cx="653415" cy="275590"/>
            </a:xfrm>
            <a:custGeom>
              <a:avLst/>
              <a:gdLst/>
              <a:ahLst/>
              <a:cxnLst/>
              <a:rect l="l" t="t" r="r" b="b"/>
              <a:pathLst>
                <a:path w="653414"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5" y="272912"/>
                  </a:lnTo>
                  <a:lnTo>
                    <a:pt x="642400" y="245634"/>
                  </a:lnTo>
                  <a:lnTo>
                    <a:pt x="653131" y="194081"/>
                  </a:lnTo>
                  <a:lnTo>
                    <a:pt x="653124" y="80897"/>
                  </a:lnTo>
                  <a:lnTo>
                    <a:pt x="648307" y="41304"/>
                  </a:lnTo>
                  <a:lnTo>
                    <a:pt x="623863" y="10806"/>
                  </a:lnTo>
                  <a:lnTo>
                    <a:pt x="572309"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62" name="object 262"/>
            <p:cNvSpPr/>
            <p:nvPr/>
          </p:nvSpPr>
          <p:spPr>
            <a:xfrm>
              <a:off x="5620381" y="2544818"/>
              <a:ext cx="653415" cy="275590"/>
            </a:xfrm>
            <a:custGeom>
              <a:avLst/>
              <a:gdLst/>
              <a:ahLst/>
              <a:cxnLst/>
              <a:rect l="l" t="t" r="r" b="b"/>
              <a:pathLst>
                <a:path w="653414"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63" name="object 263"/>
            <p:cNvSpPr/>
            <p:nvPr/>
          </p:nvSpPr>
          <p:spPr>
            <a:xfrm>
              <a:off x="5629469" y="2857787"/>
              <a:ext cx="629920" cy="275590"/>
            </a:xfrm>
            <a:custGeom>
              <a:avLst/>
              <a:gdLst/>
              <a:ahLst/>
              <a:cxnLst/>
              <a:rect l="l" t="t" r="r" b="b"/>
              <a:pathLst>
                <a:path w="629920" h="275589">
                  <a:moveTo>
                    <a:pt x="529622" y="0"/>
                  </a:moveTo>
                  <a:lnTo>
                    <a:pt x="100355" y="0"/>
                  </a:lnTo>
                  <a:lnTo>
                    <a:pt x="81009" y="76"/>
                  </a:lnTo>
                  <a:lnTo>
                    <a:pt x="41228" y="4900"/>
                  </a:lnTo>
                  <a:lnTo>
                    <a:pt x="10730" y="29345"/>
                  </a:lnTo>
                  <a:lnTo>
                    <a:pt x="0" y="80898"/>
                  </a:lnTo>
                  <a:lnTo>
                    <a:pt x="6" y="194554"/>
                  </a:lnTo>
                  <a:lnTo>
                    <a:pt x="4823" y="234148"/>
                  </a:lnTo>
                  <a:lnTo>
                    <a:pt x="29268" y="264646"/>
                  </a:lnTo>
                  <a:lnTo>
                    <a:pt x="80821" y="275376"/>
                  </a:lnTo>
                  <a:lnTo>
                    <a:pt x="99910" y="275452"/>
                  </a:lnTo>
                  <a:lnTo>
                    <a:pt x="529178" y="275452"/>
                  </a:lnTo>
                  <a:lnTo>
                    <a:pt x="576637" y="273385"/>
                  </a:lnTo>
                  <a:lnTo>
                    <a:pt x="618802" y="246108"/>
                  </a:lnTo>
                  <a:lnTo>
                    <a:pt x="629533" y="194554"/>
                  </a:lnTo>
                  <a:lnTo>
                    <a:pt x="629526" y="80898"/>
                  </a:lnTo>
                  <a:lnTo>
                    <a:pt x="624710" y="41305"/>
                  </a:lnTo>
                  <a:lnTo>
                    <a:pt x="600264" y="10807"/>
                  </a:lnTo>
                  <a:lnTo>
                    <a:pt x="548711"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64" name="object 264"/>
            <p:cNvSpPr/>
            <p:nvPr/>
          </p:nvSpPr>
          <p:spPr>
            <a:xfrm>
              <a:off x="5629393"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65" name="object 265"/>
          <p:cNvSpPr txBox="1"/>
          <p:nvPr/>
        </p:nvSpPr>
        <p:spPr>
          <a:xfrm>
            <a:off x="5515570"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66" name="object 266"/>
          <p:cNvGrpSpPr/>
          <p:nvPr/>
        </p:nvGrpSpPr>
        <p:grpSpPr>
          <a:xfrm>
            <a:off x="5995407" y="1784413"/>
            <a:ext cx="469255" cy="423715"/>
            <a:chOff x="6359333" y="2537833"/>
            <a:chExt cx="667385" cy="602615"/>
          </a:xfrm>
        </p:grpSpPr>
        <p:sp>
          <p:nvSpPr>
            <p:cNvPr id="267" name="object 267"/>
            <p:cNvSpPr/>
            <p:nvPr/>
          </p:nvSpPr>
          <p:spPr>
            <a:xfrm>
              <a:off x="6366394" y="2544818"/>
              <a:ext cx="653415" cy="275590"/>
            </a:xfrm>
            <a:custGeom>
              <a:avLst/>
              <a:gdLst/>
              <a:ahLst/>
              <a:cxnLst/>
              <a:rect l="l" t="t" r="r" b="b"/>
              <a:pathLst>
                <a:path w="653415"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5" y="272912"/>
                  </a:lnTo>
                  <a:lnTo>
                    <a:pt x="642400" y="245634"/>
                  </a:lnTo>
                  <a:lnTo>
                    <a:pt x="653131" y="194081"/>
                  </a:lnTo>
                  <a:lnTo>
                    <a:pt x="653124" y="80897"/>
                  </a:lnTo>
                  <a:lnTo>
                    <a:pt x="648307" y="41304"/>
                  </a:lnTo>
                  <a:lnTo>
                    <a:pt x="623863" y="10806"/>
                  </a:lnTo>
                  <a:lnTo>
                    <a:pt x="572309"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68" name="object 268"/>
            <p:cNvSpPr/>
            <p:nvPr/>
          </p:nvSpPr>
          <p:spPr>
            <a:xfrm>
              <a:off x="6366318" y="2544818"/>
              <a:ext cx="653415" cy="275590"/>
            </a:xfrm>
            <a:custGeom>
              <a:avLst/>
              <a:gdLst/>
              <a:ahLst/>
              <a:cxnLst/>
              <a:rect l="l" t="t" r="r" b="b"/>
              <a:pathLst>
                <a:path w="653415"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69" name="object 269"/>
            <p:cNvSpPr/>
            <p:nvPr/>
          </p:nvSpPr>
          <p:spPr>
            <a:xfrm>
              <a:off x="6375406" y="2857787"/>
              <a:ext cx="629920" cy="275590"/>
            </a:xfrm>
            <a:custGeom>
              <a:avLst/>
              <a:gdLst/>
              <a:ahLst/>
              <a:cxnLst/>
              <a:rect l="l" t="t" r="r" b="b"/>
              <a:pathLst>
                <a:path w="629920" h="275589">
                  <a:moveTo>
                    <a:pt x="529622" y="0"/>
                  </a:moveTo>
                  <a:lnTo>
                    <a:pt x="100355" y="0"/>
                  </a:lnTo>
                  <a:lnTo>
                    <a:pt x="81009" y="76"/>
                  </a:lnTo>
                  <a:lnTo>
                    <a:pt x="41228" y="4900"/>
                  </a:lnTo>
                  <a:lnTo>
                    <a:pt x="10730" y="29345"/>
                  </a:lnTo>
                  <a:lnTo>
                    <a:pt x="0" y="80898"/>
                  </a:lnTo>
                  <a:lnTo>
                    <a:pt x="6" y="194554"/>
                  </a:lnTo>
                  <a:lnTo>
                    <a:pt x="4823" y="234148"/>
                  </a:lnTo>
                  <a:lnTo>
                    <a:pt x="29268" y="264646"/>
                  </a:lnTo>
                  <a:lnTo>
                    <a:pt x="80821" y="275376"/>
                  </a:lnTo>
                  <a:lnTo>
                    <a:pt x="99910" y="275452"/>
                  </a:lnTo>
                  <a:lnTo>
                    <a:pt x="529178" y="275452"/>
                  </a:lnTo>
                  <a:lnTo>
                    <a:pt x="576637" y="273385"/>
                  </a:lnTo>
                  <a:lnTo>
                    <a:pt x="618802" y="246108"/>
                  </a:lnTo>
                  <a:lnTo>
                    <a:pt x="629533" y="194554"/>
                  </a:lnTo>
                  <a:lnTo>
                    <a:pt x="629526" y="80898"/>
                  </a:lnTo>
                  <a:lnTo>
                    <a:pt x="624710" y="41305"/>
                  </a:lnTo>
                  <a:lnTo>
                    <a:pt x="600264" y="10807"/>
                  </a:lnTo>
                  <a:lnTo>
                    <a:pt x="548711"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70" name="object 270"/>
            <p:cNvSpPr/>
            <p:nvPr/>
          </p:nvSpPr>
          <p:spPr>
            <a:xfrm>
              <a:off x="6375330"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71" name="object 271"/>
          <p:cNvSpPr txBox="1"/>
          <p:nvPr/>
        </p:nvSpPr>
        <p:spPr>
          <a:xfrm>
            <a:off x="6042422"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8929">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72" name="object 272"/>
          <p:cNvGrpSpPr/>
          <p:nvPr/>
        </p:nvGrpSpPr>
        <p:grpSpPr>
          <a:xfrm>
            <a:off x="6524730" y="1784413"/>
            <a:ext cx="469255" cy="423715"/>
            <a:chOff x="7112148" y="2537833"/>
            <a:chExt cx="667385" cy="602615"/>
          </a:xfrm>
        </p:grpSpPr>
        <p:sp>
          <p:nvSpPr>
            <p:cNvPr id="273" name="object 273"/>
            <p:cNvSpPr/>
            <p:nvPr/>
          </p:nvSpPr>
          <p:spPr>
            <a:xfrm>
              <a:off x="7119210" y="2544818"/>
              <a:ext cx="653415" cy="275590"/>
            </a:xfrm>
            <a:custGeom>
              <a:avLst/>
              <a:gdLst/>
              <a:ahLst/>
              <a:cxnLst/>
              <a:rect l="l" t="t" r="r" b="b"/>
              <a:pathLst>
                <a:path w="653415" h="275589">
                  <a:moveTo>
                    <a:pt x="553221" y="0"/>
                  </a:moveTo>
                  <a:lnTo>
                    <a:pt x="100355" y="0"/>
                  </a:lnTo>
                  <a:lnTo>
                    <a:pt x="81009" y="76"/>
                  </a:lnTo>
                  <a:lnTo>
                    <a:pt x="41227" y="4899"/>
                  </a:lnTo>
                  <a:lnTo>
                    <a:pt x="10730" y="29344"/>
                  </a:lnTo>
                  <a:lnTo>
                    <a:pt x="0" y="80897"/>
                  </a:lnTo>
                  <a:lnTo>
                    <a:pt x="6" y="194081"/>
                  </a:lnTo>
                  <a:lnTo>
                    <a:pt x="4823" y="233674"/>
                  </a:lnTo>
                  <a:lnTo>
                    <a:pt x="29267" y="264172"/>
                  </a:lnTo>
                  <a:lnTo>
                    <a:pt x="80821" y="274902"/>
                  </a:lnTo>
                  <a:lnTo>
                    <a:pt x="99910" y="274979"/>
                  </a:lnTo>
                  <a:lnTo>
                    <a:pt x="552777" y="274979"/>
                  </a:lnTo>
                  <a:lnTo>
                    <a:pt x="600236" y="272912"/>
                  </a:lnTo>
                  <a:lnTo>
                    <a:pt x="642402" y="245634"/>
                  </a:lnTo>
                  <a:lnTo>
                    <a:pt x="653132" y="194081"/>
                  </a:lnTo>
                  <a:lnTo>
                    <a:pt x="653125" y="80897"/>
                  </a:lnTo>
                  <a:lnTo>
                    <a:pt x="648309" y="41304"/>
                  </a:lnTo>
                  <a:lnTo>
                    <a:pt x="623863" y="10806"/>
                  </a:lnTo>
                  <a:lnTo>
                    <a:pt x="572310"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74" name="object 274"/>
            <p:cNvSpPr/>
            <p:nvPr/>
          </p:nvSpPr>
          <p:spPr>
            <a:xfrm>
              <a:off x="7119133" y="2544818"/>
              <a:ext cx="653415" cy="275590"/>
            </a:xfrm>
            <a:custGeom>
              <a:avLst/>
              <a:gdLst/>
              <a:ahLst/>
              <a:cxnLst/>
              <a:rect l="l" t="t" r="r" b="b"/>
              <a:pathLst>
                <a:path w="653415"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75" name="object 275"/>
            <p:cNvSpPr/>
            <p:nvPr/>
          </p:nvSpPr>
          <p:spPr>
            <a:xfrm>
              <a:off x="7128223" y="2857787"/>
              <a:ext cx="629920" cy="275590"/>
            </a:xfrm>
            <a:custGeom>
              <a:avLst/>
              <a:gdLst/>
              <a:ahLst/>
              <a:cxnLst/>
              <a:rect l="l" t="t" r="r" b="b"/>
              <a:pathLst>
                <a:path w="629920" h="275589">
                  <a:moveTo>
                    <a:pt x="529621" y="0"/>
                  </a:moveTo>
                  <a:lnTo>
                    <a:pt x="100353" y="0"/>
                  </a:lnTo>
                  <a:lnTo>
                    <a:pt x="81008" y="76"/>
                  </a:lnTo>
                  <a:lnTo>
                    <a:pt x="41227" y="4900"/>
                  </a:lnTo>
                  <a:lnTo>
                    <a:pt x="10730" y="29345"/>
                  </a:lnTo>
                  <a:lnTo>
                    <a:pt x="0" y="80898"/>
                  </a:lnTo>
                  <a:lnTo>
                    <a:pt x="6" y="194554"/>
                  </a:lnTo>
                  <a:lnTo>
                    <a:pt x="4823" y="234148"/>
                  </a:lnTo>
                  <a:lnTo>
                    <a:pt x="29267" y="264646"/>
                  </a:lnTo>
                  <a:lnTo>
                    <a:pt x="80821" y="275376"/>
                  </a:lnTo>
                  <a:lnTo>
                    <a:pt x="99909" y="275452"/>
                  </a:lnTo>
                  <a:lnTo>
                    <a:pt x="529176" y="275452"/>
                  </a:lnTo>
                  <a:lnTo>
                    <a:pt x="576636" y="273385"/>
                  </a:lnTo>
                  <a:lnTo>
                    <a:pt x="618801" y="246108"/>
                  </a:lnTo>
                  <a:lnTo>
                    <a:pt x="629531" y="194554"/>
                  </a:lnTo>
                  <a:lnTo>
                    <a:pt x="629525" y="80898"/>
                  </a:lnTo>
                  <a:lnTo>
                    <a:pt x="624708" y="41305"/>
                  </a:lnTo>
                  <a:lnTo>
                    <a:pt x="600264" y="10807"/>
                  </a:lnTo>
                  <a:lnTo>
                    <a:pt x="548710" y="76"/>
                  </a:lnTo>
                  <a:lnTo>
                    <a:pt x="529621" y="0"/>
                  </a:lnTo>
                  <a:close/>
                </a:path>
              </a:pathLst>
            </a:custGeom>
            <a:solidFill>
              <a:srgbClr val="FFFFFF"/>
            </a:solidFill>
          </p:spPr>
          <p:txBody>
            <a:bodyPr wrap="square" lIns="0" tIns="0" rIns="0" bIns="0" rtlCol="0"/>
            <a:lstStyle/>
            <a:p>
              <a:endParaRPr sz="1265">
                <a:solidFill>
                  <a:prstClr val="black"/>
                </a:solidFill>
              </a:endParaRPr>
            </a:p>
          </p:txBody>
        </p:sp>
        <p:sp>
          <p:nvSpPr>
            <p:cNvPr id="276" name="object 276"/>
            <p:cNvSpPr/>
            <p:nvPr/>
          </p:nvSpPr>
          <p:spPr>
            <a:xfrm>
              <a:off x="7128147"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77" name="object 277"/>
          <p:cNvSpPr txBox="1"/>
          <p:nvPr/>
        </p:nvSpPr>
        <p:spPr>
          <a:xfrm>
            <a:off x="6569274"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dirty="0">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dirty="0">
              <a:solidFill>
                <a:prstClr val="black"/>
              </a:solidFill>
              <a:latin typeface="Arial MT"/>
              <a:cs typeface="Arial MT"/>
            </a:endParaRPr>
          </a:p>
        </p:txBody>
      </p:sp>
      <p:grpSp>
        <p:nvGrpSpPr>
          <p:cNvPr id="278" name="object 278"/>
          <p:cNvGrpSpPr/>
          <p:nvPr/>
        </p:nvGrpSpPr>
        <p:grpSpPr>
          <a:xfrm>
            <a:off x="7053946" y="1784413"/>
            <a:ext cx="469255" cy="423715"/>
            <a:chOff x="7864809" y="2537833"/>
            <a:chExt cx="667385" cy="602615"/>
          </a:xfrm>
        </p:grpSpPr>
        <p:sp>
          <p:nvSpPr>
            <p:cNvPr id="279" name="object 279"/>
            <p:cNvSpPr/>
            <p:nvPr/>
          </p:nvSpPr>
          <p:spPr>
            <a:xfrm>
              <a:off x="7871870" y="2544818"/>
              <a:ext cx="653415" cy="275590"/>
            </a:xfrm>
            <a:custGeom>
              <a:avLst/>
              <a:gdLst/>
              <a:ahLst/>
              <a:cxnLst/>
              <a:rect l="l" t="t" r="r" b="b"/>
              <a:pathLst>
                <a:path w="653415"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6" y="272912"/>
                  </a:lnTo>
                  <a:lnTo>
                    <a:pt x="642401" y="245634"/>
                  </a:lnTo>
                  <a:lnTo>
                    <a:pt x="653131" y="194081"/>
                  </a:lnTo>
                  <a:lnTo>
                    <a:pt x="653124" y="80897"/>
                  </a:lnTo>
                  <a:lnTo>
                    <a:pt x="648307" y="41304"/>
                  </a:lnTo>
                  <a:lnTo>
                    <a:pt x="623863" y="10806"/>
                  </a:lnTo>
                  <a:lnTo>
                    <a:pt x="572310"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80" name="object 280"/>
            <p:cNvSpPr/>
            <p:nvPr/>
          </p:nvSpPr>
          <p:spPr>
            <a:xfrm>
              <a:off x="7871794" y="2544818"/>
              <a:ext cx="653415" cy="275590"/>
            </a:xfrm>
            <a:custGeom>
              <a:avLst/>
              <a:gdLst/>
              <a:ahLst/>
              <a:cxnLst/>
              <a:rect l="l" t="t" r="r" b="b"/>
              <a:pathLst>
                <a:path w="653415"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81" name="object 281"/>
            <p:cNvSpPr/>
            <p:nvPr/>
          </p:nvSpPr>
          <p:spPr>
            <a:xfrm>
              <a:off x="7880882" y="2857787"/>
              <a:ext cx="629920" cy="275590"/>
            </a:xfrm>
            <a:custGeom>
              <a:avLst/>
              <a:gdLst/>
              <a:ahLst/>
              <a:cxnLst/>
              <a:rect l="l" t="t" r="r" b="b"/>
              <a:pathLst>
                <a:path w="629920" h="275589">
                  <a:moveTo>
                    <a:pt x="529622" y="0"/>
                  </a:moveTo>
                  <a:lnTo>
                    <a:pt x="100355" y="0"/>
                  </a:lnTo>
                  <a:lnTo>
                    <a:pt x="81009" y="76"/>
                  </a:lnTo>
                  <a:lnTo>
                    <a:pt x="41228" y="4900"/>
                  </a:lnTo>
                  <a:lnTo>
                    <a:pt x="10730" y="29345"/>
                  </a:lnTo>
                  <a:lnTo>
                    <a:pt x="0" y="80898"/>
                  </a:lnTo>
                  <a:lnTo>
                    <a:pt x="6" y="194554"/>
                  </a:lnTo>
                  <a:lnTo>
                    <a:pt x="4824" y="234148"/>
                  </a:lnTo>
                  <a:lnTo>
                    <a:pt x="29268" y="264646"/>
                  </a:lnTo>
                  <a:lnTo>
                    <a:pt x="80822" y="275376"/>
                  </a:lnTo>
                  <a:lnTo>
                    <a:pt x="99910" y="275452"/>
                  </a:lnTo>
                  <a:lnTo>
                    <a:pt x="529178" y="275452"/>
                  </a:lnTo>
                  <a:lnTo>
                    <a:pt x="576638" y="273385"/>
                  </a:lnTo>
                  <a:lnTo>
                    <a:pt x="618803" y="246108"/>
                  </a:lnTo>
                  <a:lnTo>
                    <a:pt x="629533" y="194554"/>
                  </a:lnTo>
                  <a:lnTo>
                    <a:pt x="629526" y="80898"/>
                  </a:lnTo>
                  <a:lnTo>
                    <a:pt x="624710" y="41305"/>
                  </a:lnTo>
                  <a:lnTo>
                    <a:pt x="600265" y="10807"/>
                  </a:lnTo>
                  <a:lnTo>
                    <a:pt x="548711"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82" name="object 282"/>
            <p:cNvSpPr/>
            <p:nvPr/>
          </p:nvSpPr>
          <p:spPr>
            <a:xfrm>
              <a:off x="7880806"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83" name="object 283"/>
          <p:cNvSpPr txBox="1"/>
          <p:nvPr/>
        </p:nvSpPr>
        <p:spPr>
          <a:xfrm>
            <a:off x="7096126"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84" name="object 284"/>
          <p:cNvGrpSpPr/>
          <p:nvPr/>
        </p:nvGrpSpPr>
        <p:grpSpPr>
          <a:xfrm>
            <a:off x="7587098" y="1784413"/>
            <a:ext cx="469255" cy="423715"/>
            <a:chOff x="8623071" y="2537833"/>
            <a:chExt cx="667385" cy="602615"/>
          </a:xfrm>
        </p:grpSpPr>
        <p:sp>
          <p:nvSpPr>
            <p:cNvPr id="285" name="object 285"/>
            <p:cNvSpPr/>
            <p:nvPr/>
          </p:nvSpPr>
          <p:spPr>
            <a:xfrm>
              <a:off x="8630132" y="2544818"/>
              <a:ext cx="653415" cy="275590"/>
            </a:xfrm>
            <a:custGeom>
              <a:avLst/>
              <a:gdLst/>
              <a:ahLst/>
              <a:cxnLst/>
              <a:rect l="l" t="t" r="r" b="b"/>
              <a:pathLst>
                <a:path w="653415"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5" y="272912"/>
                  </a:lnTo>
                  <a:lnTo>
                    <a:pt x="642400" y="245634"/>
                  </a:lnTo>
                  <a:lnTo>
                    <a:pt x="653131" y="194081"/>
                  </a:lnTo>
                  <a:lnTo>
                    <a:pt x="653124" y="80897"/>
                  </a:lnTo>
                  <a:lnTo>
                    <a:pt x="648307" y="41304"/>
                  </a:lnTo>
                  <a:lnTo>
                    <a:pt x="623863" y="10806"/>
                  </a:lnTo>
                  <a:lnTo>
                    <a:pt x="572309"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86" name="object 286"/>
            <p:cNvSpPr/>
            <p:nvPr/>
          </p:nvSpPr>
          <p:spPr>
            <a:xfrm>
              <a:off x="8630056" y="2544818"/>
              <a:ext cx="653415" cy="275590"/>
            </a:xfrm>
            <a:custGeom>
              <a:avLst/>
              <a:gdLst/>
              <a:ahLst/>
              <a:cxnLst/>
              <a:rect l="l" t="t" r="r" b="b"/>
              <a:pathLst>
                <a:path w="653415"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87" name="object 287"/>
            <p:cNvSpPr/>
            <p:nvPr/>
          </p:nvSpPr>
          <p:spPr>
            <a:xfrm>
              <a:off x="8639144" y="2857787"/>
              <a:ext cx="629920" cy="275590"/>
            </a:xfrm>
            <a:custGeom>
              <a:avLst/>
              <a:gdLst/>
              <a:ahLst/>
              <a:cxnLst/>
              <a:rect l="l" t="t" r="r" b="b"/>
              <a:pathLst>
                <a:path w="629920" h="275589">
                  <a:moveTo>
                    <a:pt x="529622" y="0"/>
                  </a:moveTo>
                  <a:lnTo>
                    <a:pt x="100355" y="0"/>
                  </a:lnTo>
                  <a:lnTo>
                    <a:pt x="81009" y="76"/>
                  </a:lnTo>
                  <a:lnTo>
                    <a:pt x="41228" y="4900"/>
                  </a:lnTo>
                  <a:lnTo>
                    <a:pt x="10730" y="29345"/>
                  </a:lnTo>
                  <a:lnTo>
                    <a:pt x="0" y="80898"/>
                  </a:lnTo>
                  <a:lnTo>
                    <a:pt x="6" y="194554"/>
                  </a:lnTo>
                  <a:lnTo>
                    <a:pt x="4823" y="234148"/>
                  </a:lnTo>
                  <a:lnTo>
                    <a:pt x="29268" y="264646"/>
                  </a:lnTo>
                  <a:lnTo>
                    <a:pt x="80821" y="275376"/>
                  </a:lnTo>
                  <a:lnTo>
                    <a:pt x="99910" y="275452"/>
                  </a:lnTo>
                  <a:lnTo>
                    <a:pt x="529178" y="275452"/>
                  </a:lnTo>
                  <a:lnTo>
                    <a:pt x="576637" y="273385"/>
                  </a:lnTo>
                  <a:lnTo>
                    <a:pt x="618802" y="246108"/>
                  </a:lnTo>
                  <a:lnTo>
                    <a:pt x="629533" y="194554"/>
                  </a:lnTo>
                  <a:lnTo>
                    <a:pt x="629526" y="80898"/>
                  </a:lnTo>
                  <a:lnTo>
                    <a:pt x="624710" y="41305"/>
                  </a:lnTo>
                  <a:lnTo>
                    <a:pt x="600264" y="10807"/>
                  </a:lnTo>
                  <a:lnTo>
                    <a:pt x="548711"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88" name="object 288"/>
            <p:cNvSpPr/>
            <p:nvPr/>
          </p:nvSpPr>
          <p:spPr>
            <a:xfrm>
              <a:off x="8639068"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89" name="object 289"/>
          <p:cNvSpPr txBox="1"/>
          <p:nvPr/>
        </p:nvSpPr>
        <p:spPr>
          <a:xfrm>
            <a:off x="7631906"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90" name="object 290"/>
          <p:cNvGrpSpPr/>
          <p:nvPr/>
        </p:nvGrpSpPr>
        <p:grpSpPr>
          <a:xfrm>
            <a:off x="8115834" y="1784413"/>
            <a:ext cx="469255" cy="423715"/>
            <a:chOff x="9375049" y="2537833"/>
            <a:chExt cx="667385" cy="602615"/>
          </a:xfrm>
        </p:grpSpPr>
        <p:sp>
          <p:nvSpPr>
            <p:cNvPr id="291" name="object 291"/>
            <p:cNvSpPr/>
            <p:nvPr/>
          </p:nvSpPr>
          <p:spPr>
            <a:xfrm>
              <a:off x="9382111" y="2544818"/>
              <a:ext cx="653415" cy="275590"/>
            </a:xfrm>
            <a:custGeom>
              <a:avLst/>
              <a:gdLst/>
              <a:ahLst/>
              <a:cxnLst/>
              <a:rect l="l" t="t" r="r" b="b"/>
              <a:pathLst>
                <a:path w="653415"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5" y="272912"/>
                  </a:lnTo>
                  <a:lnTo>
                    <a:pt x="642400" y="245634"/>
                  </a:lnTo>
                  <a:lnTo>
                    <a:pt x="653131" y="194081"/>
                  </a:lnTo>
                  <a:lnTo>
                    <a:pt x="653124" y="80897"/>
                  </a:lnTo>
                  <a:lnTo>
                    <a:pt x="648307" y="41304"/>
                  </a:lnTo>
                  <a:lnTo>
                    <a:pt x="623863" y="10806"/>
                  </a:lnTo>
                  <a:lnTo>
                    <a:pt x="572309"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92" name="object 292"/>
            <p:cNvSpPr/>
            <p:nvPr/>
          </p:nvSpPr>
          <p:spPr>
            <a:xfrm>
              <a:off x="9382034" y="2544818"/>
              <a:ext cx="653415" cy="275590"/>
            </a:xfrm>
            <a:custGeom>
              <a:avLst/>
              <a:gdLst/>
              <a:ahLst/>
              <a:cxnLst/>
              <a:rect l="l" t="t" r="r" b="b"/>
              <a:pathLst>
                <a:path w="653415"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93" name="object 293"/>
            <p:cNvSpPr/>
            <p:nvPr/>
          </p:nvSpPr>
          <p:spPr>
            <a:xfrm>
              <a:off x="9391122" y="2857787"/>
              <a:ext cx="629920" cy="275590"/>
            </a:xfrm>
            <a:custGeom>
              <a:avLst/>
              <a:gdLst/>
              <a:ahLst/>
              <a:cxnLst/>
              <a:rect l="l" t="t" r="r" b="b"/>
              <a:pathLst>
                <a:path w="629920" h="275589">
                  <a:moveTo>
                    <a:pt x="529622" y="0"/>
                  </a:moveTo>
                  <a:lnTo>
                    <a:pt x="100355" y="0"/>
                  </a:lnTo>
                  <a:lnTo>
                    <a:pt x="81009" y="76"/>
                  </a:lnTo>
                  <a:lnTo>
                    <a:pt x="41227" y="4900"/>
                  </a:lnTo>
                  <a:lnTo>
                    <a:pt x="10730" y="29345"/>
                  </a:lnTo>
                  <a:lnTo>
                    <a:pt x="0" y="80898"/>
                  </a:lnTo>
                  <a:lnTo>
                    <a:pt x="6" y="194554"/>
                  </a:lnTo>
                  <a:lnTo>
                    <a:pt x="4823" y="234148"/>
                  </a:lnTo>
                  <a:lnTo>
                    <a:pt x="29267" y="264646"/>
                  </a:lnTo>
                  <a:lnTo>
                    <a:pt x="80821" y="275376"/>
                  </a:lnTo>
                  <a:lnTo>
                    <a:pt x="99910" y="275452"/>
                  </a:lnTo>
                  <a:lnTo>
                    <a:pt x="529178" y="275452"/>
                  </a:lnTo>
                  <a:lnTo>
                    <a:pt x="576636" y="273385"/>
                  </a:lnTo>
                  <a:lnTo>
                    <a:pt x="618801" y="246108"/>
                  </a:lnTo>
                  <a:lnTo>
                    <a:pt x="629531" y="194554"/>
                  </a:lnTo>
                  <a:lnTo>
                    <a:pt x="629525" y="80898"/>
                  </a:lnTo>
                  <a:lnTo>
                    <a:pt x="624708" y="41305"/>
                  </a:lnTo>
                  <a:lnTo>
                    <a:pt x="600264" y="10807"/>
                  </a:lnTo>
                  <a:lnTo>
                    <a:pt x="548711" y="76"/>
                  </a:lnTo>
                  <a:lnTo>
                    <a:pt x="529622" y="0"/>
                  </a:lnTo>
                  <a:close/>
                </a:path>
              </a:pathLst>
            </a:custGeom>
            <a:solidFill>
              <a:srgbClr val="FFFFFF"/>
            </a:solidFill>
          </p:spPr>
          <p:txBody>
            <a:bodyPr wrap="square" lIns="0" tIns="0" rIns="0" bIns="0" rtlCol="0"/>
            <a:lstStyle/>
            <a:p>
              <a:endParaRPr sz="1265">
                <a:solidFill>
                  <a:prstClr val="black"/>
                </a:solidFill>
              </a:endParaRPr>
            </a:p>
          </p:txBody>
        </p:sp>
        <p:sp>
          <p:nvSpPr>
            <p:cNvPr id="294" name="object 294"/>
            <p:cNvSpPr/>
            <p:nvPr/>
          </p:nvSpPr>
          <p:spPr>
            <a:xfrm>
              <a:off x="9391046"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295" name="object 295"/>
          <p:cNvSpPr txBox="1"/>
          <p:nvPr/>
        </p:nvSpPr>
        <p:spPr>
          <a:xfrm>
            <a:off x="8158758"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a:solidFill>
                <a:prstClr val="black"/>
              </a:solidFill>
              <a:latin typeface="Arial MT"/>
              <a:cs typeface="Arial MT"/>
            </a:endParaRPr>
          </a:p>
        </p:txBody>
      </p:sp>
      <p:grpSp>
        <p:nvGrpSpPr>
          <p:cNvPr id="296" name="object 296"/>
          <p:cNvGrpSpPr/>
          <p:nvPr/>
        </p:nvGrpSpPr>
        <p:grpSpPr>
          <a:xfrm>
            <a:off x="8639082" y="1784413"/>
            <a:ext cx="469255" cy="423715"/>
            <a:chOff x="10119224" y="2537833"/>
            <a:chExt cx="667385" cy="602615"/>
          </a:xfrm>
        </p:grpSpPr>
        <p:sp>
          <p:nvSpPr>
            <p:cNvPr id="297" name="object 297"/>
            <p:cNvSpPr/>
            <p:nvPr/>
          </p:nvSpPr>
          <p:spPr>
            <a:xfrm>
              <a:off x="10126285" y="2544818"/>
              <a:ext cx="653415" cy="275590"/>
            </a:xfrm>
            <a:custGeom>
              <a:avLst/>
              <a:gdLst/>
              <a:ahLst/>
              <a:cxnLst/>
              <a:rect l="l" t="t" r="r" b="b"/>
              <a:pathLst>
                <a:path w="653415" h="275589">
                  <a:moveTo>
                    <a:pt x="553221" y="0"/>
                  </a:moveTo>
                  <a:lnTo>
                    <a:pt x="100353" y="0"/>
                  </a:lnTo>
                  <a:lnTo>
                    <a:pt x="81008" y="76"/>
                  </a:lnTo>
                  <a:lnTo>
                    <a:pt x="41227" y="4899"/>
                  </a:lnTo>
                  <a:lnTo>
                    <a:pt x="10730" y="29344"/>
                  </a:lnTo>
                  <a:lnTo>
                    <a:pt x="0" y="80897"/>
                  </a:lnTo>
                  <a:lnTo>
                    <a:pt x="6" y="194081"/>
                  </a:lnTo>
                  <a:lnTo>
                    <a:pt x="4823" y="233674"/>
                  </a:lnTo>
                  <a:lnTo>
                    <a:pt x="29267" y="264172"/>
                  </a:lnTo>
                  <a:lnTo>
                    <a:pt x="80821" y="274902"/>
                  </a:lnTo>
                  <a:lnTo>
                    <a:pt x="99909" y="274979"/>
                  </a:lnTo>
                  <a:lnTo>
                    <a:pt x="552777" y="274979"/>
                  </a:lnTo>
                  <a:lnTo>
                    <a:pt x="600236" y="272912"/>
                  </a:lnTo>
                  <a:lnTo>
                    <a:pt x="642401" y="245634"/>
                  </a:lnTo>
                  <a:lnTo>
                    <a:pt x="653131" y="194081"/>
                  </a:lnTo>
                  <a:lnTo>
                    <a:pt x="653124" y="80897"/>
                  </a:lnTo>
                  <a:lnTo>
                    <a:pt x="648307" y="41304"/>
                  </a:lnTo>
                  <a:lnTo>
                    <a:pt x="623863" y="10806"/>
                  </a:lnTo>
                  <a:lnTo>
                    <a:pt x="572310" y="76"/>
                  </a:lnTo>
                  <a:lnTo>
                    <a:pt x="553221" y="0"/>
                  </a:lnTo>
                  <a:close/>
                </a:path>
              </a:pathLst>
            </a:custGeom>
            <a:solidFill>
              <a:srgbClr val="FFFFFF"/>
            </a:solidFill>
          </p:spPr>
          <p:txBody>
            <a:bodyPr wrap="square" lIns="0" tIns="0" rIns="0" bIns="0" rtlCol="0"/>
            <a:lstStyle/>
            <a:p>
              <a:endParaRPr sz="1265">
                <a:solidFill>
                  <a:prstClr val="black"/>
                </a:solidFill>
              </a:endParaRPr>
            </a:p>
          </p:txBody>
        </p:sp>
        <p:sp>
          <p:nvSpPr>
            <p:cNvPr id="298" name="object 298"/>
            <p:cNvSpPr/>
            <p:nvPr/>
          </p:nvSpPr>
          <p:spPr>
            <a:xfrm>
              <a:off x="10126209" y="2544818"/>
              <a:ext cx="653415" cy="275590"/>
            </a:xfrm>
            <a:custGeom>
              <a:avLst/>
              <a:gdLst/>
              <a:ahLst/>
              <a:cxnLst/>
              <a:rect l="l" t="t" r="r" b="b"/>
              <a:pathLst>
                <a:path w="653415" h="275589">
                  <a:moveTo>
                    <a:pt x="99986" y="0"/>
                  </a:moveTo>
                  <a:lnTo>
                    <a:pt x="553298" y="0"/>
                  </a:lnTo>
                  <a:lnTo>
                    <a:pt x="572386" y="76"/>
                  </a:lnTo>
                  <a:lnTo>
                    <a:pt x="611980" y="4899"/>
                  </a:lnTo>
                  <a:lnTo>
                    <a:pt x="642478" y="29344"/>
                  </a:lnTo>
                  <a:lnTo>
                    <a:pt x="653208" y="81085"/>
                  </a:lnTo>
                  <a:lnTo>
                    <a:pt x="653284" y="100430"/>
                  </a:lnTo>
                  <a:lnTo>
                    <a:pt x="653284" y="174992"/>
                  </a:lnTo>
                  <a:lnTo>
                    <a:pt x="651217" y="222014"/>
                  </a:lnTo>
                  <a:lnTo>
                    <a:pt x="623940" y="264172"/>
                  </a:lnTo>
                  <a:lnTo>
                    <a:pt x="572199" y="274902"/>
                  </a:lnTo>
                  <a:lnTo>
                    <a:pt x="552853" y="274979"/>
                  </a:lnTo>
                  <a:lnTo>
                    <a:pt x="99986" y="274979"/>
                  </a:lnTo>
                  <a:lnTo>
                    <a:pt x="52964" y="272912"/>
                  </a:lnTo>
                  <a:lnTo>
                    <a:pt x="10806" y="245634"/>
                  </a:lnTo>
                  <a:lnTo>
                    <a:pt x="76" y="193893"/>
                  </a:lnTo>
                  <a:lnTo>
                    <a:pt x="0" y="174548"/>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sp>
          <p:nvSpPr>
            <p:cNvPr id="299" name="object 299"/>
            <p:cNvSpPr/>
            <p:nvPr/>
          </p:nvSpPr>
          <p:spPr>
            <a:xfrm>
              <a:off x="10135298" y="2857787"/>
              <a:ext cx="629920" cy="275590"/>
            </a:xfrm>
            <a:custGeom>
              <a:avLst/>
              <a:gdLst/>
              <a:ahLst/>
              <a:cxnLst/>
              <a:rect l="l" t="t" r="r" b="b"/>
              <a:pathLst>
                <a:path w="629920" h="275589">
                  <a:moveTo>
                    <a:pt x="529621" y="0"/>
                  </a:moveTo>
                  <a:lnTo>
                    <a:pt x="100353" y="0"/>
                  </a:lnTo>
                  <a:lnTo>
                    <a:pt x="81008" y="76"/>
                  </a:lnTo>
                  <a:lnTo>
                    <a:pt x="41227" y="4900"/>
                  </a:lnTo>
                  <a:lnTo>
                    <a:pt x="10729" y="29345"/>
                  </a:lnTo>
                  <a:lnTo>
                    <a:pt x="0" y="80898"/>
                  </a:lnTo>
                  <a:lnTo>
                    <a:pt x="6" y="194554"/>
                  </a:lnTo>
                  <a:lnTo>
                    <a:pt x="4823" y="234148"/>
                  </a:lnTo>
                  <a:lnTo>
                    <a:pt x="29267" y="264646"/>
                  </a:lnTo>
                  <a:lnTo>
                    <a:pt x="80820" y="275376"/>
                  </a:lnTo>
                  <a:lnTo>
                    <a:pt x="99909" y="275452"/>
                  </a:lnTo>
                  <a:lnTo>
                    <a:pt x="529176" y="275452"/>
                  </a:lnTo>
                  <a:lnTo>
                    <a:pt x="576636" y="273385"/>
                  </a:lnTo>
                  <a:lnTo>
                    <a:pt x="618801" y="246108"/>
                  </a:lnTo>
                  <a:lnTo>
                    <a:pt x="629531" y="194554"/>
                  </a:lnTo>
                  <a:lnTo>
                    <a:pt x="629525" y="80898"/>
                  </a:lnTo>
                  <a:lnTo>
                    <a:pt x="624708" y="41305"/>
                  </a:lnTo>
                  <a:lnTo>
                    <a:pt x="600264" y="10807"/>
                  </a:lnTo>
                  <a:lnTo>
                    <a:pt x="548710" y="76"/>
                  </a:lnTo>
                  <a:lnTo>
                    <a:pt x="529621" y="0"/>
                  </a:lnTo>
                  <a:close/>
                </a:path>
              </a:pathLst>
            </a:custGeom>
            <a:solidFill>
              <a:srgbClr val="FFFFFF"/>
            </a:solidFill>
          </p:spPr>
          <p:txBody>
            <a:bodyPr wrap="square" lIns="0" tIns="0" rIns="0" bIns="0" rtlCol="0"/>
            <a:lstStyle/>
            <a:p>
              <a:endParaRPr sz="1265">
                <a:solidFill>
                  <a:prstClr val="black"/>
                </a:solidFill>
              </a:endParaRPr>
            </a:p>
          </p:txBody>
        </p:sp>
        <p:sp>
          <p:nvSpPr>
            <p:cNvPr id="300" name="object 300"/>
            <p:cNvSpPr/>
            <p:nvPr/>
          </p:nvSpPr>
          <p:spPr>
            <a:xfrm>
              <a:off x="10135222" y="2857787"/>
              <a:ext cx="629920" cy="275590"/>
            </a:xfrm>
            <a:custGeom>
              <a:avLst/>
              <a:gdLst/>
              <a:ahLst/>
              <a:cxnLst/>
              <a:rect l="l" t="t" r="r" b="b"/>
              <a:pathLst>
                <a:path w="629920" h="275589">
                  <a:moveTo>
                    <a:pt x="99986" y="0"/>
                  </a:moveTo>
                  <a:lnTo>
                    <a:pt x="529698" y="0"/>
                  </a:lnTo>
                  <a:lnTo>
                    <a:pt x="548787" y="76"/>
                  </a:lnTo>
                  <a:lnTo>
                    <a:pt x="588380" y="4899"/>
                  </a:lnTo>
                  <a:lnTo>
                    <a:pt x="618878" y="29344"/>
                  </a:lnTo>
                  <a:lnTo>
                    <a:pt x="629608" y="81085"/>
                  </a:lnTo>
                  <a:lnTo>
                    <a:pt x="629685" y="100430"/>
                  </a:lnTo>
                  <a:lnTo>
                    <a:pt x="629685" y="175466"/>
                  </a:lnTo>
                  <a:lnTo>
                    <a:pt x="627618" y="222487"/>
                  </a:lnTo>
                  <a:lnTo>
                    <a:pt x="600340" y="264646"/>
                  </a:lnTo>
                  <a:lnTo>
                    <a:pt x="548599" y="275376"/>
                  </a:lnTo>
                  <a:lnTo>
                    <a:pt x="529254" y="275452"/>
                  </a:lnTo>
                  <a:lnTo>
                    <a:pt x="99986" y="275452"/>
                  </a:lnTo>
                  <a:lnTo>
                    <a:pt x="52964" y="273385"/>
                  </a:lnTo>
                  <a:lnTo>
                    <a:pt x="10806" y="246108"/>
                  </a:lnTo>
                  <a:lnTo>
                    <a:pt x="76" y="194367"/>
                  </a:lnTo>
                  <a:lnTo>
                    <a:pt x="0" y="175021"/>
                  </a:lnTo>
                  <a:lnTo>
                    <a:pt x="0" y="99986"/>
                  </a:lnTo>
                  <a:lnTo>
                    <a:pt x="2067" y="52964"/>
                  </a:lnTo>
                  <a:lnTo>
                    <a:pt x="29344" y="10806"/>
                  </a:lnTo>
                  <a:lnTo>
                    <a:pt x="81085" y="76"/>
                  </a:lnTo>
                  <a:lnTo>
                    <a:pt x="100430" y="0"/>
                  </a:lnTo>
                  <a:lnTo>
                    <a:pt x="99986" y="0"/>
                  </a:lnTo>
                  <a:close/>
                </a:path>
              </a:pathLst>
            </a:custGeom>
            <a:ln w="13970">
              <a:solidFill>
                <a:srgbClr val="000000"/>
              </a:solidFill>
            </a:ln>
          </p:spPr>
          <p:txBody>
            <a:bodyPr wrap="square" lIns="0" tIns="0" rIns="0" bIns="0" rtlCol="0"/>
            <a:lstStyle/>
            <a:p>
              <a:endParaRPr sz="1265">
                <a:solidFill>
                  <a:prstClr val="black"/>
                </a:solidFill>
              </a:endParaRPr>
            </a:p>
          </p:txBody>
        </p:sp>
      </p:grpSp>
      <p:sp>
        <p:nvSpPr>
          <p:cNvPr id="301" name="object 301"/>
          <p:cNvSpPr txBox="1"/>
          <p:nvPr/>
        </p:nvSpPr>
        <p:spPr>
          <a:xfrm>
            <a:off x="8685610" y="1812727"/>
            <a:ext cx="384871"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dirty="0">
              <a:solidFill>
                <a:prstClr val="black"/>
              </a:solidFill>
              <a:latin typeface="Arial MT"/>
              <a:cs typeface="Arial MT"/>
            </a:endParaRPr>
          </a:p>
          <a:p>
            <a:pPr marL="17858">
              <a:spcBef>
                <a:spcPts val="745"/>
              </a:spcBef>
            </a:pPr>
            <a:r>
              <a:rPr sz="844" spc="-7" dirty="0">
                <a:solidFill>
                  <a:prstClr val="black"/>
                </a:solidFill>
                <a:latin typeface="Arial MT"/>
                <a:cs typeface="Arial MT"/>
              </a:rPr>
              <a:t>project.</a:t>
            </a:r>
            <a:endParaRPr sz="844" dirty="0">
              <a:solidFill>
                <a:prstClr val="black"/>
              </a:solidFill>
              <a:latin typeface="Arial MT"/>
              <a:cs typeface="Arial MT"/>
            </a:endParaRPr>
          </a:p>
        </p:txBody>
      </p:sp>
      <p:grpSp>
        <p:nvGrpSpPr>
          <p:cNvPr id="302" name="object 302"/>
          <p:cNvGrpSpPr/>
          <p:nvPr/>
        </p:nvGrpSpPr>
        <p:grpSpPr>
          <a:xfrm>
            <a:off x="1845256" y="1555740"/>
            <a:ext cx="7066955" cy="804565"/>
            <a:chOff x="456896" y="2212606"/>
            <a:chExt cx="10050780" cy="1144270"/>
          </a:xfrm>
        </p:grpSpPr>
        <p:pic>
          <p:nvPicPr>
            <p:cNvPr id="303" name="object 303"/>
            <p:cNvPicPr/>
            <p:nvPr/>
          </p:nvPicPr>
          <p:blipFill>
            <a:blip r:embed="rId2" cstate="print"/>
            <a:stretch>
              <a:fillRect/>
            </a:stretch>
          </p:blipFill>
          <p:spPr>
            <a:xfrm>
              <a:off x="3653634" y="3217826"/>
              <a:ext cx="121919" cy="129312"/>
            </a:xfrm>
            <a:prstGeom prst="rect">
              <a:avLst/>
            </a:prstGeom>
          </p:spPr>
        </p:pic>
        <p:pic>
          <p:nvPicPr>
            <p:cNvPr id="304" name="object 304"/>
            <p:cNvPicPr/>
            <p:nvPr/>
          </p:nvPicPr>
          <p:blipFill>
            <a:blip r:embed="rId3" cstate="print"/>
            <a:stretch>
              <a:fillRect/>
            </a:stretch>
          </p:blipFill>
          <p:spPr>
            <a:xfrm>
              <a:off x="4395038" y="3227346"/>
              <a:ext cx="121919" cy="129312"/>
            </a:xfrm>
            <a:prstGeom prst="rect">
              <a:avLst/>
            </a:prstGeom>
          </p:spPr>
        </p:pic>
        <p:pic>
          <p:nvPicPr>
            <p:cNvPr id="305" name="object 305"/>
            <p:cNvPicPr/>
            <p:nvPr/>
          </p:nvPicPr>
          <p:blipFill>
            <a:blip r:embed="rId2" cstate="print"/>
            <a:stretch>
              <a:fillRect/>
            </a:stretch>
          </p:blipFill>
          <p:spPr>
            <a:xfrm>
              <a:off x="5134459" y="3227346"/>
              <a:ext cx="121920" cy="129312"/>
            </a:xfrm>
            <a:prstGeom prst="rect">
              <a:avLst/>
            </a:prstGeom>
          </p:spPr>
        </p:pic>
        <p:pic>
          <p:nvPicPr>
            <p:cNvPr id="306" name="object 306"/>
            <p:cNvPicPr/>
            <p:nvPr/>
          </p:nvPicPr>
          <p:blipFill>
            <a:blip r:embed="rId3" cstate="print"/>
            <a:stretch>
              <a:fillRect/>
            </a:stretch>
          </p:blipFill>
          <p:spPr>
            <a:xfrm>
              <a:off x="5880021" y="3227346"/>
              <a:ext cx="121920" cy="129312"/>
            </a:xfrm>
            <a:prstGeom prst="rect">
              <a:avLst/>
            </a:prstGeom>
          </p:spPr>
        </p:pic>
        <p:pic>
          <p:nvPicPr>
            <p:cNvPr id="307" name="object 307"/>
            <p:cNvPicPr/>
            <p:nvPr/>
          </p:nvPicPr>
          <p:blipFill>
            <a:blip r:embed="rId3" cstate="print"/>
            <a:stretch>
              <a:fillRect/>
            </a:stretch>
          </p:blipFill>
          <p:spPr>
            <a:xfrm>
              <a:off x="6641453" y="3227346"/>
              <a:ext cx="121919" cy="129312"/>
            </a:xfrm>
            <a:prstGeom prst="rect">
              <a:avLst/>
            </a:prstGeom>
          </p:spPr>
        </p:pic>
        <p:pic>
          <p:nvPicPr>
            <p:cNvPr id="308" name="object 308"/>
            <p:cNvPicPr/>
            <p:nvPr/>
          </p:nvPicPr>
          <p:blipFill>
            <a:blip r:embed="rId2" cstate="print"/>
            <a:stretch>
              <a:fillRect/>
            </a:stretch>
          </p:blipFill>
          <p:spPr>
            <a:xfrm>
              <a:off x="7383978" y="3227346"/>
              <a:ext cx="121920" cy="129312"/>
            </a:xfrm>
            <a:prstGeom prst="rect">
              <a:avLst/>
            </a:prstGeom>
          </p:spPr>
        </p:pic>
        <p:pic>
          <p:nvPicPr>
            <p:cNvPr id="309" name="object 309"/>
            <p:cNvPicPr/>
            <p:nvPr/>
          </p:nvPicPr>
          <p:blipFill>
            <a:blip r:embed="rId2" cstate="print"/>
            <a:stretch>
              <a:fillRect/>
            </a:stretch>
          </p:blipFill>
          <p:spPr>
            <a:xfrm>
              <a:off x="8135956" y="3227346"/>
              <a:ext cx="121920" cy="129312"/>
            </a:xfrm>
            <a:prstGeom prst="rect">
              <a:avLst/>
            </a:prstGeom>
          </p:spPr>
        </p:pic>
        <p:pic>
          <p:nvPicPr>
            <p:cNvPr id="310" name="object 310"/>
            <p:cNvPicPr/>
            <p:nvPr/>
          </p:nvPicPr>
          <p:blipFill>
            <a:blip r:embed="rId2" cstate="print"/>
            <a:stretch>
              <a:fillRect/>
            </a:stretch>
          </p:blipFill>
          <p:spPr>
            <a:xfrm>
              <a:off x="8879218" y="3227346"/>
              <a:ext cx="121919" cy="129312"/>
            </a:xfrm>
            <a:prstGeom prst="rect">
              <a:avLst/>
            </a:prstGeom>
          </p:spPr>
        </p:pic>
        <p:pic>
          <p:nvPicPr>
            <p:cNvPr id="311" name="object 311"/>
            <p:cNvPicPr/>
            <p:nvPr/>
          </p:nvPicPr>
          <p:blipFill>
            <a:blip r:embed="rId2" cstate="print"/>
            <a:stretch>
              <a:fillRect/>
            </a:stretch>
          </p:blipFill>
          <p:spPr>
            <a:xfrm>
              <a:off x="9639912" y="3217826"/>
              <a:ext cx="121920" cy="129312"/>
            </a:xfrm>
            <a:prstGeom prst="rect">
              <a:avLst/>
            </a:prstGeom>
          </p:spPr>
        </p:pic>
        <p:pic>
          <p:nvPicPr>
            <p:cNvPr id="312" name="object 312"/>
            <p:cNvPicPr/>
            <p:nvPr/>
          </p:nvPicPr>
          <p:blipFill>
            <a:blip r:embed="rId3" cstate="print"/>
            <a:stretch>
              <a:fillRect/>
            </a:stretch>
          </p:blipFill>
          <p:spPr>
            <a:xfrm>
              <a:off x="10385592" y="3227346"/>
              <a:ext cx="121920" cy="129312"/>
            </a:xfrm>
            <a:prstGeom prst="rect">
              <a:avLst/>
            </a:prstGeom>
          </p:spPr>
        </p:pic>
        <p:sp>
          <p:nvSpPr>
            <p:cNvPr id="313" name="object 313"/>
            <p:cNvSpPr/>
            <p:nvPr/>
          </p:nvSpPr>
          <p:spPr>
            <a:xfrm>
              <a:off x="456896" y="2212606"/>
              <a:ext cx="2501900" cy="939800"/>
            </a:xfrm>
            <a:custGeom>
              <a:avLst/>
              <a:gdLst/>
              <a:ahLst/>
              <a:cxnLst/>
              <a:rect l="l" t="t" r="r" b="b"/>
              <a:pathLst>
                <a:path w="2501900" h="939800">
                  <a:moveTo>
                    <a:pt x="2376871" y="791368"/>
                  </a:moveTo>
                  <a:lnTo>
                    <a:pt x="2234803" y="791368"/>
                  </a:lnTo>
                  <a:lnTo>
                    <a:pt x="2501899" y="939402"/>
                  </a:lnTo>
                  <a:lnTo>
                    <a:pt x="2376871" y="791368"/>
                  </a:lnTo>
                  <a:close/>
                </a:path>
                <a:path w="2501900" h="939800">
                  <a:moveTo>
                    <a:pt x="2184399" y="0"/>
                  </a:moveTo>
                  <a:lnTo>
                    <a:pt x="123825" y="0"/>
                  </a:lnTo>
                  <a:lnTo>
                    <a:pt x="75588" y="9717"/>
                  </a:lnTo>
                  <a:lnTo>
                    <a:pt x="36233" y="36233"/>
                  </a:lnTo>
                  <a:lnTo>
                    <a:pt x="9717" y="75588"/>
                  </a:lnTo>
                  <a:lnTo>
                    <a:pt x="0" y="123825"/>
                  </a:lnTo>
                  <a:lnTo>
                    <a:pt x="0" y="679052"/>
                  </a:lnTo>
                  <a:lnTo>
                    <a:pt x="9717" y="727289"/>
                  </a:lnTo>
                  <a:lnTo>
                    <a:pt x="36233" y="766644"/>
                  </a:lnTo>
                  <a:lnTo>
                    <a:pt x="75588" y="793159"/>
                  </a:lnTo>
                  <a:lnTo>
                    <a:pt x="123825" y="802877"/>
                  </a:lnTo>
                  <a:lnTo>
                    <a:pt x="2184399" y="802877"/>
                  </a:lnTo>
                  <a:lnTo>
                    <a:pt x="2197709" y="802052"/>
                  </a:lnTo>
                  <a:lnTo>
                    <a:pt x="2210567" y="799719"/>
                  </a:lnTo>
                  <a:lnTo>
                    <a:pt x="2222942" y="796087"/>
                  </a:lnTo>
                  <a:lnTo>
                    <a:pt x="2234803" y="791368"/>
                  </a:lnTo>
                  <a:lnTo>
                    <a:pt x="2376871" y="791368"/>
                  </a:lnTo>
                  <a:lnTo>
                    <a:pt x="2303462" y="704452"/>
                  </a:lnTo>
                  <a:lnTo>
                    <a:pt x="2305044" y="698171"/>
                  </a:lnTo>
                  <a:lnTo>
                    <a:pt x="2306732" y="691959"/>
                  </a:lnTo>
                  <a:lnTo>
                    <a:pt x="2308074" y="685643"/>
                  </a:lnTo>
                  <a:lnTo>
                    <a:pt x="2308622" y="679052"/>
                  </a:lnTo>
                  <a:lnTo>
                    <a:pt x="2308622" y="123825"/>
                  </a:lnTo>
                  <a:lnTo>
                    <a:pt x="2298841" y="75588"/>
                  </a:lnTo>
                  <a:lnTo>
                    <a:pt x="2272190" y="36233"/>
                  </a:lnTo>
                  <a:lnTo>
                    <a:pt x="2232698" y="9717"/>
                  </a:lnTo>
                  <a:lnTo>
                    <a:pt x="2184399" y="0"/>
                  </a:lnTo>
                  <a:close/>
                </a:path>
              </a:pathLst>
            </a:custGeom>
            <a:solidFill>
              <a:srgbClr val="FAE232"/>
            </a:solidFill>
          </p:spPr>
          <p:txBody>
            <a:bodyPr wrap="square" lIns="0" tIns="0" rIns="0" bIns="0" rtlCol="0"/>
            <a:lstStyle/>
            <a:p>
              <a:endParaRPr sz="1265">
                <a:solidFill>
                  <a:prstClr val="black"/>
                </a:solidFill>
              </a:endParaRPr>
            </a:p>
          </p:txBody>
        </p:sp>
      </p:grpSp>
      <p:sp>
        <p:nvSpPr>
          <p:cNvPr id="314" name="object 314"/>
          <p:cNvSpPr txBox="1"/>
          <p:nvPr/>
        </p:nvSpPr>
        <p:spPr>
          <a:xfrm>
            <a:off x="1907978" y="1625205"/>
            <a:ext cx="1527423" cy="402119"/>
          </a:xfrm>
          <a:prstGeom prst="rect">
            <a:avLst/>
          </a:prstGeom>
        </p:spPr>
        <p:txBody>
          <a:bodyPr vert="horz" wrap="square" lIns="0" tIns="4911" rIns="0" bIns="0" rtlCol="0">
            <a:spAutoFit/>
          </a:bodyPr>
          <a:lstStyle/>
          <a:p>
            <a:pPr marL="8929" marR="3572">
              <a:lnSpc>
                <a:spcPct val="101899"/>
              </a:lnSpc>
              <a:spcBef>
                <a:spcPts val="39"/>
              </a:spcBef>
            </a:pPr>
            <a:r>
              <a:rPr sz="1265" spc="-43" dirty="0">
                <a:solidFill>
                  <a:prstClr val="black"/>
                </a:solidFill>
                <a:latin typeface="Arial MT"/>
                <a:cs typeface="Arial MT"/>
              </a:rPr>
              <a:t>This</a:t>
            </a:r>
            <a:r>
              <a:rPr sz="1265" spc="-39" dirty="0">
                <a:solidFill>
                  <a:prstClr val="black"/>
                </a:solidFill>
                <a:latin typeface="Arial MT"/>
                <a:cs typeface="Arial MT"/>
              </a:rPr>
              <a:t> </a:t>
            </a:r>
            <a:r>
              <a:rPr sz="1265" dirty="0">
                <a:solidFill>
                  <a:prstClr val="black"/>
                </a:solidFill>
                <a:latin typeface="Arial MT"/>
                <a:cs typeface="Arial MT"/>
              </a:rPr>
              <a:t>output </a:t>
            </a:r>
            <a:r>
              <a:rPr sz="1265" spc="-39" dirty="0">
                <a:solidFill>
                  <a:prstClr val="black"/>
                </a:solidFill>
                <a:latin typeface="Arial MT"/>
                <a:cs typeface="Arial MT"/>
              </a:rPr>
              <a:t>is</a:t>
            </a:r>
            <a:r>
              <a:rPr sz="1265" spc="275" dirty="0">
                <a:solidFill>
                  <a:prstClr val="black"/>
                </a:solidFill>
                <a:latin typeface="Arial MT"/>
                <a:cs typeface="Arial MT"/>
              </a:rPr>
              <a:t> </a:t>
            </a:r>
            <a:r>
              <a:rPr sz="1265" spc="-21" dirty="0">
                <a:solidFill>
                  <a:prstClr val="black"/>
                </a:solidFill>
                <a:latin typeface="Arial MT"/>
                <a:cs typeface="Arial MT"/>
              </a:rPr>
              <a:t>used </a:t>
            </a:r>
            <a:r>
              <a:rPr sz="1265" spc="-19" dirty="0">
                <a:solidFill>
                  <a:prstClr val="black"/>
                </a:solidFill>
                <a:latin typeface="Arial MT"/>
                <a:cs typeface="Arial MT"/>
              </a:rPr>
              <a:t> for</a:t>
            </a:r>
            <a:r>
              <a:rPr sz="1265" spc="-7" dirty="0">
                <a:solidFill>
                  <a:prstClr val="black"/>
                </a:solidFill>
                <a:latin typeface="Arial MT"/>
                <a:cs typeface="Arial MT"/>
              </a:rPr>
              <a:t> </a:t>
            </a:r>
            <a:r>
              <a:rPr sz="1265" spc="-25" dirty="0">
                <a:solidFill>
                  <a:prstClr val="black"/>
                </a:solidFill>
                <a:latin typeface="Arial MT"/>
                <a:cs typeface="Arial MT"/>
              </a:rPr>
              <a:t>classification</a:t>
            </a:r>
            <a:r>
              <a:rPr sz="1265" spc="-7" dirty="0">
                <a:solidFill>
                  <a:prstClr val="black"/>
                </a:solidFill>
                <a:latin typeface="Arial MT"/>
                <a:cs typeface="Arial MT"/>
              </a:rPr>
              <a:t> </a:t>
            </a:r>
            <a:r>
              <a:rPr sz="1265" spc="-19" dirty="0">
                <a:solidFill>
                  <a:prstClr val="black"/>
                </a:solidFill>
                <a:latin typeface="Arial MT"/>
                <a:cs typeface="Arial MT"/>
              </a:rPr>
              <a:t>tasks</a:t>
            </a:r>
            <a:endParaRPr sz="1265">
              <a:solidFill>
                <a:prstClr val="black"/>
              </a:solidFill>
              <a:latin typeface="Arial MT"/>
              <a:cs typeface="Arial MT"/>
            </a:endParaRPr>
          </a:p>
        </p:txBody>
      </p:sp>
      <p:pic>
        <p:nvPicPr>
          <p:cNvPr id="3" name="Picture 2"/>
          <p:cNvPicPr>
            <a:picLocks noChangeAspect="1"/>
          </p:cNvPicPr>
          <p:nvPr/>
        </p:nvPicPr>
        <p:blipFill>
          <a:blip r:embed="rId4"/>
          <a:stretch>
            <a:fillRect/>
          </a:stretch>
        </p:blipFill>
        <p:spPr>
          <a:xfrm>
            <a:off x="10399044" y="254288"/>
            <a:ext cx="932769" cy="1402203"/>
          </a:xfrm>
          <a:prstGeom prst="rect">
            <a:avLst/>
          </a:prstGeom>
        </p:spPr>
      </p:pic>
    </p:spTree>
    <p:extLst>
      <p:ext uri="{BB962C8B-B14F-4D97-AF65-F5344CB8AC3E}">
        <p14:creationId xmlns:p14="http://schemas.microsoft.com/office/powerpoint/2010/main" val="446259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825599"/>
            <a:ext cx="12191975" cy="144799"/>
          </a:xfrm>
          <a:prstGeom prst="rect">
            <a:avLst/>
          </a:prstGeom>
          <a:blipFill>
            <a:blip r:embed="rId2" cstate="print"/>
            <a:stretch>
              <a:fillRect/>
            </a:stretch>
          </a:blipFill>
        </p:spPr>
        <p:txBody>
          <a:bodyPr wrap="square" lIns="0" tIns="0" rIns="0" bIns="0" rtlCol="0"/>
          <a:lstStyle/>
          <a:p>
            <a:endParaRPr sz="2400">
              <a:solidFill>
                <a:prstClr val="black"/>
              </a:solidFill>
            </a:endParaRPr>
          </a:p>
        </p:txBody>
      </p:sp>
      <p:sp>
        <p:nvSpPr>
          <p:cNvPr id="3" name="object 3"/>
          <p:cNvSpPr txBox="1">
            <a:spLocks noGrp="1"/>
          </p:cNvSpPr>
          <p:nvPr>
            <p:ph type="title"/>
          </p:nvPr>
        </p:nvSpPr>
        <p:spPr>
          <a:xfrm>
            <a:off x="3610713" y="-10391"/>
            <a:ext cx="3362960" cy="673753"/>
          </a:xfrm>
          <a:prstGeom prst="rect">
            <a:avLst/>
          </a:prstGeom>
        </p:spPr>
        <p:txBody>
          <a:bodyPr vert="horz" wrap="square" lIns="0" tIns="16933" rIns="0" bIns="0" rtlCol="0">
            <a:spAutoFit/>
          </a:bodyPr>
          <a:lstStyle/>
          <a:p>
            <a:pPr marL="16933">
              <a:spcBef>
                <a:spcPts val="133"/>
              </a:spcBef>
            </a:pPr>
            <a:r>
              <a:rPr spc="-113" dirty="0">
                <a:latin typeface="Calibri" panose="020F0502020204030204" pitchFamily="34" charset="0"/>
                <a:cs typeface="Calibri" panose="020F0502020204030204" pitchFamily="34" charset="0"/>
              </a:rPr>
              <a:t>Model</a:t>
            </a:r>
            <a:r>
              <a:rPr spc="-140" dirty="0">
                <a:latin typeface="Calibri" panose="020F0502020204030204" pitchFamily="34" charset="0"/>
                <a:cs typeface="Calibri" panose="020F0502020204030204" pitchFamily="34" charset="0"/>
              </a:rPr>
              <a:t> </a:t>
            </a:r>
            <a:r>
              <a:rPr sz="4000" spc="-93" dirty="0">
                <a:latin typeface="Calibri" panose="020F0502020204030204" pitchFamily="34" charset="0"/>
                <a:cs typeface="Calibri" panose="020F0502020204030204" pitchFamily="34" charset="0"/>
              </a:rPr>
              <a:t>Details</a:t>
            </a:r>
          </a:p>
        </p:txBody>
      </p:sp>
      <p:sp>
        <p:nvSpPr>
          <p:cNvPr id="4" name="object 4"/>
          <p:cNvSpPr txBox="1"/>
          <p:nvPr/>
        </p:nvSpPr>
        <p:spPr>
          <a:xfrm>
            <a:off x="293456" y="868075"/>
            <a:ext cx="10753512" cy="4278265"/>
          </a:xfrm>
          <a:prstGeom prst="rect">
            <a:avLst/>
          </a:prstGeom>
        </p:spPr>
        <p:txBody>
          <a:bodyPr vert="horz" wrap="square" lIns="0" tIns="16933" rIns="0" bIns="0" rtlCol="0">
            <a:spAutoFit/>
          </a:bodyPr>
          <a:lstStyle/>
          <a:p>
            <a:pPr marL="473275" marR="6773" indent="-457189">
              <a:lnSpc>
                <a:spcPct val="115399"/>
              </a:lnSpc>
              <a:spcBef>
                <a:spcPts val="133"/>
              </a:spcBef>
              <a:buFont typeface="Arial" panose="020B0604020202020204" pitchFamily="34" charset="0"/>
              <a:buChar char="•"/>
              <a:tabLst>
                <a:tab pos="586711" algn="l"/>
                <a:tab pos="587557" algn="l"/>
              </a:tabLst>
            </a:pPr>
            <a:endParaRPr lang="en-GB" sz="2800" u="heavy" spc="-93" dirty="0">
              <a:solidFill>
                <a:srgbClr val="424242"/>
              </a:solidFill>
              <a:uFill>
                <a:solidFill>
                  <a:srgbClr val="424242"/>
                </a:solidFill>
              </a:uFill>
              <a:cs typeface="VL PGothic"/>
            </a:endParaRPr>
          </a:p>
          <a:p>
            <a:pPr marL="586711" marR="532527" indent="-570624">
              <a:lnSpc>
                <a:spcPct val="115399"/>
              </a:lnSpc>
              <a:buFont typeface="Arial"/>
              <a:buChar char="●"/>
              <a:tabLst>
                <a:tab pos="586711" algn="l"/>
                <a:tab pos="587557" algn="l"/>
              </a:tabLst>
            </a:pPr>
            <a:r>
              <a:rPr lang="en-GB" sz="2600" dirty="0">
                <a:solidFill>
                  <a:prstClr val="black"/>
                </a:solidFill>
                <a:cs typeface="VL PGothic"/>
              </a:rPr>
              <a:t>Data: Wikipedia (2.5B words) + </a:t>
            </a:r>
            <a:r>
              <a:rPr lang="en-GB" sz="2600" dirty="0" err="1">
                <a:solidFill>
                  <a:prstClr val="black"/>
                </a:solidFill>
                <a:cs typeface="VL PGothic"/>
              </a:rPr>
              <a:t>BookCorpus</a:t>
            </a:r>
            <a:r>
              <a:rPr lang="en-GB" sz="2600" dirty="0">
                <a:solidFill>
                  <a:prstClr val="black"/>
                </a:solidFill>
                <a:cs typeface="VL PGothic"/>
              </a:rPr>
              <a:t> (800M  words)</a:t>
            </a:r>
          </a:p>
          <a:p>
            <a:pPr marL="586711" marR="532527" indent="-570624">
              <a:lnSpc>
                <a:spcPct val="115399"/>
              </a:lnSpc>
              <a:buFont typeface="Arial"/>
              <a:buChar char="●"/>
              <a:tabLst>
                <a:tab pos="586711" algn="l"/>
                <a:tab pos="587557" algn="l"/>
              </a:tabLst>
            </a:pPr>
            <a:r>
              <a:rPr lang="en-GB" sz="2600" dirty="0">
                <a:solidFill>
                  <a:prstClr val="black"/>
                </a:solidFill>
                <a:cs typeface="VL PGothic"/>
              </a:rPr>
              <a:t>Batch Size: 131,072 words (1024 sequences * 128  length or 256 sequences * 512 length)</a:t>
            </a:r>
            <a:endParaRPr sz="2600" dirty="0">
              <a:solidFill>
                <a:prstClr val="black"/>
              </a:solidFill>
              <a:cs typeface="VL PGothic"/>
            </a:endParaRPr>
          </a:p>
          <a:p>
            <a:pPr marL="586711" indent="-570624">
              <a:spcBef>
                <a:spcPts val="640"/>
              </a:spcBef>
              <a:buFont typeface="Arial"/>
              <a:buChar char="●"/>
              <a:tabLst>
                <a:tab pos="586711" algn="l"/>
                <a:tab pos="587557" algn="l"/>
              </a:tabLst>
            </a:pPr>
            <a:r>
              <a:rPr sz="2600" u="heavy" spc="-120" dirty="0">
                <a:solidFill>
                  <a:srgbClr val="424242"/>
                </a:solidFill>
                <a:uFill>
                  <a:solidFill>
                    <a:srgbClr val="424242"/>
                  </a:solidFill>
                </a:uFill>
                <a:cs typeface="VL PGothic"/>
              </a:rPr>
              <a:t>Training </a:t>
            </a:r>
            <a:r>
              <a:rPr sz="2600" u="heavy" spc="-127" dirty="0">
                <a:solidFill>
                  <a:srgbClr val="424242"/>
                </a:solidFill>
                <a:uFill>
                  <a:solidFill>
                    <a:srgbClr val="424242"/>
                  </a:solidFill>
                </a:uFill>
                <a:cs typeface="VL PGothic"/>
              </a:rPr>
              <a:t>Time</a:t>
            </a:r>
            <a:r>
              <a:rPr sz="2600" spc="-127" dirty="0">
                <a:solidFill>
                  <a:srgbClr val="424242"/>
                </a:solidFill>
                <a:cs typeface="VL PGothic"/>
              </a:rPr>
              <a:t>: </a:t>
            </a:r>
            <a:r>
              <a:rPr sz="2600" spc="-180" dirty="0">
                <a:solidFill>
                  <a:srgbClr val="424242"/>
                </a:solidFill>
                <a:cs typeface="VL PGothic"/>
              </a:rPr>
              <a:t>1M </a:t>
            </a:r>
            <a:r>
              <a:rPr sz="2600" spc="-133" dirty="0">
                <a:solidFill>
                  <a:srgbClr val="424242"/>
                </a:solidFill>
                <a:cs typeface="VL PGothic"/>
              </a:rPr>
              <a:t>steps </a:t>
            </a:r>
            <a:r>
              <a:rPr sz="2600" spc="-147" dirty="0">
                <a:solidFill>
                  <a:srgbClr val="424242"/>
                </a:solidFill>
                <a:cs typeface="VL PGothic"/>
              </a:rPr>
              <a:t>(~40</a:t>
            </a:r>
            <a:r>
              <a:rPr sz="2600" spc="220" dirty="0">
                <a:solidFill>
                  <a:srgbClr val="424242"/>
                </a:solidFill>
                <a:cs typeface="VL PGothic"/>
              </a:rPr>
              <a:t> </a:t>
            </a:r>
            <a:r>
              <a:rPr sz="2600" spc="-133" dirty="0">
                <a:solidFill>
                  <a:srgbClr val="424242"/>
                </a:solidFill>
                <a:cs typeface="VL PGothic"/>
              </a:rPr>
              <a:t>epochs)</a:t>
            </a:r>
            <a:endParaRPr sz="2600" dirty="0">
              <a:solidFill>
                <a:prstClr val="black"/>
              </a:solidFill>
              <a:cs typeface="VL PGothic"/>
            </a:endParaRPr>
          </a:p>
          <a:p>
            <a:pPr marL="586711" indent="-570624">
              <a:spcBef>
                <a:spcPts val="640"/>
              </a:spcBef>
              <a:buFont typeface="Arial"/>
              <a:buChar char="●"/>
              <a:tabLst>
                <a:tab pos="586711" algn="l"/>
                <a:tab pos="587557" algn="l"/>
              </a:tabLst>
            </a:pPr>
            <a:r>
              <a:rPr sz="2600" u="heavy" spc="-80" dirty="0">
                <a:solidFill>
                  <a:srgbClr val="424242"/>
                </a:solidFill>
                <a:uFill>
                  <a:solidFill>
                    <a:srgbClr val="424242"/>
                  </a:solidFill>
                </a:uFill>
                <a:cs typeface="VL PGothic"/>
              </a:rPr>
              <a:t>Optimizer</a:t>
            </a:r>
            <a:r>
              <a:rPr sz="2600" spc="-80" dirty="0">
                <a:solidFill>
                  <a:srgbClr val="424242"/>
                </a:solidFill>
                <a:cs typeface="VL PGothic"/>
              </a:rPr>
              <a:t>: </a:t>
            </a:r>
            <a:r>
              <a:rPr sz="2600" spc="-133" dirty="0">
                <a:solidFill>
                  <a:srgbClr val="424242"/>
                </a:solidFill>
                <a:cs typeface="VL PGothic"/>
              </a:rPr>
              <a:t>AdamW, </a:t>
            </a:r>
            <a:r>
              <a:rPr sz="2600" spc="-120" dirty="0">
                <a:solidFill>
                  <a:srgbClr val="424242"/>
                </a:solidFill>
                <a:cs typeface="VL PGothic"/>
              </a:rPr>
              <a:t>1e-4 </a:t>
            </a:r>
            <a:r>
              <a:rPr sz="2600" spc="-107" dirty="0">
                <a:solidFill>
                  <a:srgbClr val="424242"/>
                </a:solidFill>
                <a:cs typeface="VL PGothic"/>
              </a:rPr>
              <a:t>learning </a:t>
            </a:r>
            <a:r>
              <a:rPr sz="2600" spc="-100" dirty="0">
                <a:solidFill>
                  <a:srgbClr val="424242"/>
                </a:solidFill>
                <a:cs typeface="VL PGothic"/>
              </a:rPr>
              <a:t>rate, linear</a:t>
            </a:r>
            <a:r>
              <a:rPr sz="2600" spc="200" dirty="0">
                <a:solidFill>
                  <a:srgbClr val="424242"/>
                </a:solidFill>
                <a:cs typeface="VL PGothic"/>
              </a:rPr>
              <a:t> </a:t>
            </a:r>
            <a:r>
              <a:rPr sz="2600" spc="-113" dirty="0">
                <a:solidFill>
                  <a:srgbClr val="424242"/>
                </a:solidFill>
                <a:cs typeface="VL PGothic"/>
              </a:rPr>
              <a:t>decay</a:t>
            </a:r>
            <a:endParaRPr sz="2600" dirty="0">
              <a:solidFill>
                <a:prstClr val="black"/>
              </a:solidFill>
              <a:cs typeface="VL PGothic"/>
            </a:endParaRPr>
          </a:p>
          <a:p>
            <a:pPr marL="586711" indent="-570624">
              <a:spcBef>
                <a:spcPts val="640"/>
              </a:spcBef>
              <a:buFont typeface="Arial"/>
              <a:buChar char="●"/>
              <a:tabLst>
                <a:tab pos="586711" algn="l"/>
                <a:tab pos="587557" algn="l"/>
              </a:tabLst>
            </a:pPr>
            <a:r>
              <a:rPr sz="2600" spc="-20" dirty="0">
                <a:solidFill>
                  <a:srgbClr val="424242"/>
                </a:solidFill>
                <a:cs typeface="Courier New"/>
              </a:rPr>
              <a:t>BERT-Base</a:t>
            </a:r>
            <a:r>
              <a:rPr sz="2600" spc="-20" dirty="0">
                <a:solidFill>
                  <a:srgbClr val="424242"/>
                </a:solidFill>
                <a:cs typeface="VL PGothic"/>
              </a:rPr>
              <a:t>: </a:t>
            </a:r>
            <a:r>
              <a:rPr sz="2600" spc="-180" dirty="0">
                <a:solidFill>
                  <a:srgbClr val="424242"/>
                </a:solidFill>
                <a:cs typeface="VL PGothic"/>
              </a:rPr>
              <a:t>12-layer, </a:t>
            </a:r>
            <a:r>
              <a:rPr sz="2600" spc="-193" dirty="0">
                <a:solidFill>
                  <a:srgbClr val="424242"/>
                </a:solidFill>
                <a:cs typeface="VL PGothic"/>
              </a:rPr>
              <a:t>768-hidden,</a:t>
            </a:r>
            <a:r>
              <a:rPr sz="2600" spc="-87" dirty="0">
                <a:solidFill>
                  <a:srgbClr val="424242"/>
                </a:solidFill>
                <a:cs typeface="VL PGothic"/>
              </a:rPr>
              <a:t> </a:t>
            </a:r>
            <a:r>
              <a:rPr sz="2600" spc="-207" dirty="0">
                <a:solidFill>
                  <a:srgbClr val="424242"/>
                </a:solidFill>
                <a:cs typeface="VL PGothic"/>
              </a:rPr>
              <a:t>12-head</a:t>
            </a:r>
            <a:endParaRPr sz="2600" dirty="0">
              <a:solidFill>
                <a:prstClr val="black"/>
              </a:solidFill>
              <a:cs typeface="VL PGothic"/>
            </a:endParaRPr>
          </a:p>
          <a:p>
            <a:pPr marL="586711" indent="-570624">
              <a:spcBef>
                <a:spcPts val="633"/>
              </a:spcBef>
              <a:buFont typeface="Arial"/>
              <a:buChar char="●"/>
              <a:tabLst>
                <a:tab pos="586711" algn="l"/>
                <a:tab pos="587557" algn="l"/>
              </a:tabLst>
            </a:pPr>
            <a:r>
              <a:rPr sz="2600" spc="-20" dirty="0">
                <a:solidFill>
                  <a:srgbClr val="424242"/>
                </a:solidFill>
                <a:cs typeface="Courier New"/>
              </a:rPr>
              <a:t>BERT-Large</a:t>
            </a:r>
            <a:r>
              <a:rPr sz="2600" spc="-20" dirty="0">
                <a:solidFill>
                  <a:srgbClr val="424242"/>
                </a:solidFill>
                <a:cs typeface="VL PGothic"/>
              </a:rPr>
              <a:t>: </a:t>
            </a:r>
            <a:r>
              <a:rPr sz="2600" spc="-160" dirty="0">
                <a:solidFill>
                  <a:srgbClr val="424242"/>
                </a:solidFill>
                <a:cs typeface="VL PGothic"/>
              </a:rPr>
              <a:t>24-layer, </a:t>
            </a:r>
            <a:r>
              <a:rPr sz="2600" spc="-173" dirty="0">
                <a:solidFill>
                  <a:srgbClr val="424242"/>
                </a:solidFill>
                <a:cs typeface="VL PGothic"/>
              </a:rPr>
              <a:t>1024-hidden,</a:t>
            </a:r>
            <a:r>
              <a:rPr sz="2600" spc="-73" dirty="0">
                <a:solidFill>
                  <a:srgbClr val="424242"/>
                </a:solidFill>
                <a:cs typeface="VL PGothic"/>
              </a:rPr>
              <a:t> </a:t>
            </a:r>
            <a:r>
              <a:rPr sz="2600" spc="-180" dirty="0">
                <a:solidFill>
                  <a:srgbClr val="424242"/>
                </a:solidFill>
                <a:cs typeface="VL PGothic"/>
              </a:rPr>
              <a:t>16-head</a:t>
            </a:r>
            <a:endParaRPr sz="2600" dirty="0">
              <a:solidFill>
                <a:prstClr val="black"/>
              </a:solidFill>
              <a:cs typeface="VL PGothic"/>
            </a:endParaRPr>
          </a:p>
          <a:p>
            <a:pPr marL="586711" indent="-570624">
              <a:spcBef>
                <a:spcPts val="640"/>
              </a:spcBef>
              <a:buFont typeface="Arial"/>
              <a:buChar char="●"/>
              <a:tabLst>
                <a:tab pos="586711" algn="l"/>
                <a:tab pos="587557" algn="l"/>
              </a:tabLst>
            </a:pPr>
            <a:r>
              <a:rPr sz="2600" spc="-127" dirty="0">
                <a:solidFill>
                  <a:srgbClr val="424242"/>
                </a:solidFill>
                <a:cs typeface="VL PGothic"/>
              </a:rPr>
              <a:t>Trained </a:t>
            </a:r>
            <a:r>
              <a:rPr sz="2600" spc="-140" dirty="0">
                <a:solidFill>
                  <a:srgbClr val="424242"/>
                </a:solidFill>
                <a:cs typeface="VL PGothic"/>
              </a:rPr>
              <a:t>on </a:t>
            </a:r>
            <a:r>
              <a:rPr sz="2600" spc="-152" dirty="0">
                <a:solidFill>
                  <a:srgbClr val="424242"/>
                </a:solidFill>
                <a:cs typeface="VL PGothic"/>
              </a:rPr>
              <a:t>4x4 </a:t>
            </a:r>
            <a:r>
              <a:rPr sz="2600" spc="-127" dirty="0">
                <a:solidFill>
                  <a:srgbClr val="424242"/>
                </a:solidFill>
                <a:cs typeface="VL PGothic"/>
              </a:rPr>
              <a:t>or </a:t>
            </a:r>
            <a:r>
              <a:rPr sz="2600" spc="-152" dirty="0">
                <a:solidFill>
                  <a:srgbClr val="424242"/>
                </a:solidFill>
                <a:cs typeface="VL PGothic"/>
              </a:rPr>
              <a:t>8x8 </a:t>
            </a:r>
            <a:r>
              <a:rPr sz="2600" spc="-160" dirty="0">
                <a:solidFill>
                  <a:srgbClr val="424242"/>
                </a:solidFill>
                <a:cs typeface="VL PGothic"/>
              </a:rPr>
              <a:t>TPU </a:t>
            </a:r>
            <a:r>
              <a:rPr sz="2600" spc="-107" dirty="0">
                <a:solidFill>
                  <a:srgbClr val="424242"/>
                </a:solidFill>
                <a:cs typeface="VL PGothic"/>
              </a:rPr>
              <a:t>slice </a:t>
            </a:r>
            <a:r>
              <a:rPr sz="2600" spc="-127" dirty="0">
                <a:solidFill>
                  <a:srgbClr val="424242"/>
                </a:solidFill>
                <a:cs typeface="VL PGothic"/>
              </a:rPr>
              <a:t>for </a:t>
            </a:r>
            <a:r>
              <a:rPr sz="2600" spc="-160" dirty="0">
                <a:solidFill>
                  <a:srgbClr val="424242"/>
                </a:solidFill>
                <a:cs typeface="VL PGothic"/>
              </a:rPr>
              <a:t>4</a:t>
            </a:r>
            <a:r>
              <a:rPr sz="2600" spc="487" dirty="0">
                <a:solidFill>
                  <a:srgbClr val="424242"/>
                </a:solidFill>
                <a:cs typeface="VL PGothic"/>
              </a:rPr>
              <a:t> </a:t>
            </a:r>
            <a:r>
              <a:rPr sz="2600" spc="-133" dirty="0">
                <a:solidFill>
                  <a:srgbClr val="424242"/>
                </a:solidFill>
                <a:cs typeface="VL PGothic"/>
              </a:rPr>
              <a:t>days</a:t>
            </a:r>
            <a:endParaRPr sz="2600" dirty="0">
              <a:solidFill>
                <a:prstClr val="black"/>
              </a:solidFill>
              <a:cs typeface="VL PGothic"/>
            </a:endParaRPr>
          </a:p>
        </p:txBody>
      </p:sp>
      <p:pic>
        <p:nvPicPr>
          <p:cNvPr id="5" name="Picture 4"/>
          <p:cNvPicPr>
            <a:picLocks noChangeAspect="1"/>
          </p:cNvPicPr>
          <p:nvPr/>
        </p:nvPicPr>
        <p:blipFill>
          <a:blip r:embed="rId3"/>
          <a:stretch>
            <a:fillRect/>
          </a:stretch>
        </p:blipFill>
        <p:spPr>
          <a:xfrm>
            <a:off x="11260873" y="32657"/>
            <a:ext cx="717199" cy="835418"/>
          </a:xfrm>
          <a:prstGeom prst="rect">
            <a:avLst/>
          </a:prstGeom>
        </p:spPr>
      </p:pic>
    </p:spTree>
    <p:extLst>
      <p:ext uri="{BB962C8B-B14F-4D97-AF65-F5344CB8AC3E}">
        <p14:creationId xmlns:p14="http://schemas.microsoft.com/office/powerpoint/2010/main" val="39732188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2796" y="128902"/>
            <a:ext cx="5645573" cy="509541"/>
          </a:xfrm>
          <a:prstGeom prst="rect">
            <a:avLst/>
          </a:prstGeom>
        </p:spPr>
        <p:txBody>
          <a:bodyPr vert="horz" wrap="square" lIns="0" tIns="16933" rIns="0" bIns="0" rtlCol="0">
            <a:spAutoFit/>
          </a:bodyPr>
          <a:lstStyle/>
          <a:p>
            <a:pPr marL="16933" algn="ctr">
              <a:spcBef>
                <a:spcPts val="133"/>
              </a:spcBef>
            </a:pPr>
            <a:r>
              <a:rPr sz="3200" spc="-80" dirty="0">
                <a:latin typeface="Calibri Light" panose="020F0302020204030204" pitchFamily="34" charset="0"/>
                <a:cs typeface="Calibri Light" panose="020F0302020204030204" pitchFamily="34" charset="0"/>
              </a:rPr>
              <a:t>Fine-Tuning Procedure</a:t>
            </a:r>
          </a:p>
        </p:txBody>
      </p:sp>
      <p:sp>
        <p:nvSpPr>
          <p:cNvPr id="3" name="object 3"/>
          <p:cNvSpPr/>
          <p:nvPr/>
        </p:nvSpPr>
        <p:spPr>
          <a:xfrm>
            <a:off x="554399" y="1237732"/>
            <a:ext cx="10599744" cy="4382557"/>
          </a:xfrm>
          <a:prstGeom prst="rect">
            <a:avLst/>
          </a:prstGeom>
          <a:blipFill>
            <a:blip r:embed="rId2" cstate="print"/>
            <a:stretch>
              <a:fillRect/>
            </a:stretch>
          </a:blipFill>
        </p:spPr>
        <p:txBody>
          <a:bodyPr wrap="square" lIns="0" tIns="0" rIns="0" bIns="0" rtlCol="0"/>
          <a:lstStyle/>
          <a:p>
            <a:endParaRPr sz="2400">
              <a:solidFill>
                <a:prstClr val="black"/>
              </a:solidFill>
            </a:endParaRPr>
          </a:p>
        </p:txBody>
      </p:sp>
      <p:pic>
        <p:nvPicPr>
          <p:cNvPr id="4" name="Picture 3"/>
          <p:cNvPicPr>
            <a:picLocks noChangeAspect="1"/>
          </p:cNvPicPr>
          <p:nvPr/>
        </p:nvPicPr>
        <p:blipFill>
          <a:blip r:embed="rId3"/>
          <a:stretch>
            <a:fillRect/>
          </a:stretch>
        </p:blipFill>
        <p:spPr>
          <a:xfrm>
            <a:off x="11154143" y="64775"/>
            <a:ext cx="660350" cy="992684"/>
          </a:xfrm>
          <a:prstGeom prst="rect">
            <a:avLst/>
          </a:prstGeom>
        </p:spPr>
      </p:pic>
      <p:sp>
        <p:nvSpPr>
          <p:cNvPr id="5" name="TextBox 4"/>
          <p:cNvSpPr txBox="1"/>
          <p:nvPr/>
        </p:nvSpPr>
        <p:spPr>
          <a:xfrm>
            <a:off x="2584084" y="5592917"/>
            <a:ext cx="4248214" cy="1200329"/>
          </a:xfrm>
          <a:prstGeom prst="rect">
            <a:avLst/>
          </a:prstGeom>
          <a:noFill/>
        </p:spPr>
        <p:txBody>
          <a:bodyPr wrap="none" rtlCol="0">
            <a:spAutoFit/>
          </a:bodyPr>
          <a:lstStyle/>
          <a:p>
            <a:r>
              <a:rPr lang="en-US" dirty="0">
                <a:solidFill>
                  <a:prstClr val="black"/>
                </a:solidFill>
              </a:rPr>
              <a:t>MNLI – Multi Natural Language Interface</a:t>
            </a:r>
          </a:p>
          <a:p>
            <a:r>
              <a:rPr lang="en-US" dirty="0">
                <a:solidFill>
                  <a:prstClr val="black"/>
                </a:solidFill>
              </a:rPr>
              <a:t>NER-  Named Entity Recognition</a:t>
            </a:r>
          </a:p>
          <a:p>
            <a:r>
              <a:rPr lang="en-US" dirty="0" err="1">
                <a:solidFill>
                  <a:prstClr val="black"/>
                </a:solidFill>
              </a:rPr>
              <a:t>SQuAD</a:t>
            </a:r>
            <a:r>
              <a:rPr lang="en-US" dirty="0">
                <a:solidFill>
                  <a:prstClr val="black"/>
                </a:solidFill>
              </a:rPr>
              <a:t>  -Stanford Question Answer </a:t>
            </a:r>
            <a:r>
              <a:rPr lang="en-US" dirty="0" smtClean="0">
                <a:solidFill>
                  <a:prstClr val="black"/>
                </a:solidFill>
              </a:rPr>
              <a:t>Dataset</a:t>
            </a:r>
          </a:p>
          <a:p>
            <a:r>
              <a:rPr lang="en-US" dirty="0" smtClean="0">
                <a:solidFill>
                  <a:prstClr val="black"/>
                </a:solidFill>
              </a:rPr>
              <a:t>CLS-</a:t>
            </a:r>
            <a:r>
              <a:rPr lang="en-US" dirty="0" err="1" smtClean="0">
                <a:solidFill>
                  <a:prstClr val="black"/>
                </a:solidFill>
              </a:rPr>
              <a:t>Classifer</a:t>
            </a:r>
            <a:endParaRPr lang="en-IN" dirty="0">
              <a:solidFill>
                <a:prstClr val="black"/>
              </a:solidFill>
            </a:endParaRPr>
          </a:p>
        </p:txBody>
      </p:sp>
    </p:spTree>
    <p:extLst>
      <p:ext uri="{BB962C8B-B14F-4D97-AF65-F5344CB8AC3E}">
        <p14:creationId xmlns:p14="http://schemas.microsoft.com/office/powerpoint/2010/main" val="42849787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B9D5B9-EAF0-5148-B86F-4D13A5BA79FB}"/>
              </a:ext>
            </a:extLst>
          </p:cNvPr>
          <p:cNvSpPr>
            <a:spLocks noGrp="1"/>
          </p:cNvSpPr>
          <p:nvPr>
            <p:ph type="title"/>
          </p:nvPr>
        </p:nvSpPr>
        <p:spPr>
          <a:xfrm>
            <a:off x="4241114" y="10391"/>
            <a:ext cx="2531917" cy="755003"/>
          </a:xfrm>
        </p:spPr>
        <p:txBody>
          <a:bodyPr/>
          <a:lstStyle/>
          <a:p>
            <a:pPr algn="ctr"/>
            <a:r>
              <a:rPr lang="x-none" dirty="0"/>
              <a:t>ALBERT</a:t>
            </a:r>
          </a:p>
        </p:txBody>
      </p:sp>
      <p:sp>
        <p:nvSpPr>
          <p:cNvPr id="3" name="Content Placeholder 2">
            <a:extLst>
              <a:ext uri="{FF2B5EF4-FFF2-40B4-BE49-F238E27FC236}">
                <a16:creationId xmlns:a16="http://schemas.microsoft.com/office/drawing/2014/main" xmlns="" id="{A92A7477-C519-544B-9CDA-8C0DFF11AA60}"/>
              </a:ext>
            </a:extLst>
          </p:cNvPr>
          <p:cNvSpPr>
            <a:spLocks noGrp="1"/>
          </p:cNvSpPr>
          <p:nvPr>
            <p:ph idx="1"/>
          </p:nvPr>
        </p:nvSpPr>
        <p:spPr>
          <a:xfrm>
            <a:off x="1676400" y="1239921"/>
            <a:ext cx="9452264" cy="2295017"/>
          </a:xfrm>
        </p:spPr>
        <p:txBody>
          <a:bodyPr/>
          <a:lstStyle/>
          <a:p>
            <a:r>
              <a:rPr lang="en-GB" dirty="0">
                <a:effectLst/>
              </a:rPr>
              <a:t>ALBERT: A </a:t>
            </a:r>
            <a:r>
              <a:rPr lang="en-GB" b="1" dirty="0">
                <a:effectLst/>
              </a:rPr>
              <a:t>Lite BERT </a:t>
            </a:r>
            <a:r>
              <a:rPr lang="en-GB" i="1" dirty="0">
                <a:effectLst/>
              </a:rPr>
              <a:t>for </a:t>
            </a:r>
            <a:r>
              <a:rPr lang="en-GB" b="1" dirty="0">
                <a:effectLst/>
              </a:rPr>
              <a:t>Self-supervised Learning of Language </a:t>
            </a:r>
            <a:r>
              <a:rPr lang="en-GB" i="1" dirty="0">
                <a:effectLst/>
              </a:rPr>
              <a:t>Representations </a:t>
            </a:r>
            <a:r>
              <a:rPr lang="en-GB" dirty="0">
                <a:effectLst/>
              </a:rPr>
              <a:t>(Lan et al, Google and TTI Chicago, 2019) </a:t>
            </a:r>
          </a:p>
          <a:p>
            <a:r>
              <a:rPr lang="en-GB" dirty="0">
                <a:effectLst/>
              </a:rPr>
              <a:t>Innovation #1: Factorized embedding parameterization </a:t>
            </a:r>
          </a:p>
          <a:p>
            <a:pPr lvl="1"/>
            <a:r>
              <a:rPr lang="en-GB" dirty="0">
                <a:effectLst/>
              </a:rPr>
              <a:t>Use </a:t>
            </a:r>
            <a:r>
              <a:rPr lang="en-GB" b="1" dirty="0">
                <a:effectLst/>
              </a:rPr>
              <a:t>small embedding size (e.g., 128) </a:t>
            </a:r>
            <a:r>
              <a:rPr lang="en-GB" dirty="0">
                <a:effectLst/>
              </a:rPr>
              <a:t>and then </a:t>
            </a:r>
            <a:r>
              <a:rPr lang="en-GB" b="1" dirty="0">
                <a:effectLst/>
              </a:rPr>
              <a:t>project it to Transformer hidden size (e.g., 1024) with parameter matrix </a:t>
            </a:r>
          </a:p>
        </p:txBody>
      </p:sp>
      <p:sp>
        <p:nvSpPr>
          <p:cNvPr id="4" name="Rectangle 3">
            <a:extLst>
              <a:ext uri="{FF2B5EF4-FFF2-40B4-BE49-F238E27FC236}">
                <a16:creationId xmlns:a16="http://schemas.microsoft.com/office/drawing/2014/main" xmlns="" id="{2CEF9949-DB4C-E34A-94E5-7C610D6D594C}"/>
              </a:ext>
            </a:extLst>
          </p:cNvPr>
          <p:cNvSpPr/>
          <p:nvPr/>
        </p:nvSpPr>
        <p:spPr bwMode="auto">
          <a:xfrm>
            <a:off x="2999679" y="4226313"/>
            <a:ext cx="1821367" cy="1538868"/>
          </a:xfrm>
          <a:prstGeom prst="rect">
            <a:avLst/>
          </a:prstGeom>
          <a:solidFill>
            <a:schemeClr val="accent5"/>
          </a:solidFill>
          <a:ln w="12700" cap="sq" cmpd="sng" algn="ctr">
            <a:solidFill>
              <a:schemeClr val="tx1"/>
            </a:solidFill>
            <a:prstDash val="solid"/>
            <a:miter lim="800000"/>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rPr>
              <a:t>1024</a:t>
            </a:r>
          </a:p>
          <a:p>
            <a:pPr algn="ctr" eaLnBrk="0" fontAlgn="base" hangingPunct="0">
              <a:spcBef>
                <a:spcPct val="0"/>
              </a:spcBef>
              <a:spcAft>
                <a:spcPct val="0"/>
              </a:spcAft>
            </a:pPr>
            <a:r>
              <a:rPr lang="en-GB" dirty="0">
                <a:solidFill>
                  <a:srgbClr val="000000"/>
                </a:solidFill>
                <a:latin typeface="Calibri" panose="020F0502020204030204" pitchFamily="34" charset="0"/>
                <a:ea typeface="MS PGothic" panose="020B0600070205080204" pitchFamily="34" charset="-128"/>
                <a:cs typeface="Calibri" panose="020F0502020204030204" pitchFamily="34" charset="0"/>
              </a:rPr>
              <a:t>x</a:t>
            </a:r>
            <a:endPar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endParaRPr>
          </a:p>
          <a:p>
            <a:pPr algn="ctr" eaLnBrk="0" fontAlgn="base" hangingPunct="0">
              <a:spcBef>
                <a:spcPct val="0"/>
              </a:spcBef>
              <a:spcAft>
                <a:spcPct val="0"/>
              </a:spcAft>
            </a:pPr>
            <a:r>
              <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rPr>
              <a:t>100k</a:t>
            </a:r>
          </a:p>
        </p:txBody>
      </p:sp>
      <p:sp>
        <p:nvSpPr>
          <p:cNvPr id="8" name="Rectangle 7">
            <a:extLst>
              <a:ext uri="{FF2B5EF4-FFF2-40B4-BE49-F238E27FC236}">
                <a16:creationId xmlns:a16="http://schemas.microsoft.com/office/drawing/2014/main" xmlns="" id="{73781DDC-8573-7447-8D31-E4486B858CAF}"/>
              </a:ext>
            </a:extLst>
          </p:cNvPr>
          <p:cNvSpPr/>
          <p:nvPr/>
        </p:nvSpPr>
        <p:spPr bwMode="auto">
          <a:xfrm>
            <a:off x="8305802" y="4250623"/>
            <a:ext cx="672327" cy="1538868"/>
          </a:xfrm>
          <a:prstGeom prst="rect">
            <a:avLst/>
          </a:prstGeom>
          <a:solidFill>
            <a:schemeClr val="accent2">
              <a:lumMod val="20000"/>
              <a:lumOff val="80000"/>
            </a:schemeClr>
          </a:solidFill>
          <a:ln w="12700" cap="sq" cmpd="sng" algn="ctr">
            <a:solidFill>
              <a:schemeClr val="tx1"/>
            </a:solidFill>
            <a:prstDash val="solid"/>
            <a:miter lim="800000"/>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rPr>
              <a:t>128</a:t>
            </a:r>
          </a:p>
          <a:p>
            <a:pPr algn="ctr" eaLnBrk="0" fontAlgn="base" hangingPunct="0">
              <a:spcBef>
                <a:spcPct val="0"/>
              </a:spcBef>
              <a:spcAft>
                <a:spcPct val="0"/>
              </a:spcAft>
            </a:pPr>
            <a:r>
              <a:rPr lang="en-GB" dirty="0">
                <a:solidFill>
                  <a:srgbClr val="000000"/>
                </a:solidFill>
                <a:latin typeface="Calibri" panose="020F0502020204030204" pitchFamily="34" charset="0"/>
                <a:ea typeface="MS PGothic" panose="020B0600070205080204" pitchFamily="34" charset="-128"/>
                <a:cs typeface="Calibri" panose="020F0502020204030204" pitchFamily="34" charset="0"/>
              </a:rPr>
              <a:t>x</a:t>
            </a:r>
            <a:endPar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endParaRPr>
          </a:p>
          <a:p>
            <a:pPr algn="ctr" eaLnBrk="0" fontAlgn="base" hangingPunct="0">
              <a:spcBef>
                <a:spcPct val="0"/>
              </a:spcBef>
              <a:spcAft>
                <a:spcPct val="0"/>
              </a:spcAft>
            </a:pPr>
            <a:r>
              <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rPr>
              <a:t>100k</a:t>
            </a:r>
          </a:p>
        </p:txBody>
      </p:sp>
      <p:sp>
        <p:nvSpPr>
          <p:cNvPr id="9" name="Rectangle 8">
            <a:extLst>
              <a:ext uri="{FF2B5EF4-FFF2-40B4-BE49-F238E27FC236}">
                <a16:creationId xmlns:a16="http://schemas.microsoft.com/office/drawing/2014/main" xmlns="" id="{6EE765BA-B455-C34A-AF36-C5B8D948D813}"/>
              </a:ext>
            </a:extLst>
          </p:cNvPr>
          <p:cNvSpPr/>
          <p:nvPr/>
        </p:nvSpPr>
        <p:spPr bwMode="auto">
          <a:xfrm>
            <a:off x="6186139" y="4536129"/>
            <a:ext cx="1821367" cy="819775"/>
          </a:xfrm>
          <a:prstGeom prst="rect">
            <a:avLst/>
          </a:prstGeom>
          <a:solidFill>
            <a:srgbClr val="FFD400"/>
          </a:solidFill>
          <a:ln w="12700" cap="sq" cmpd="sng" algn="ctr">
            <a:solidFill>
              <a:schemeClr val="tx1"/>
            </a:solidFill>
            <a:prstDash val="solid"/>
            <a:miter lim="800000"/>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rPr>
              <a:t>1024</a:t>
            </a:r>
          </a:p>
          <a:p>
            <a:pPr algn="ctr" eaLnBrk="0" fontAlgn="base" hangingPunct="0">
              <a:spcBef>
                <a:spcPct val="0"/>
              </a:spcBef>
              <a:spcAft>
                <a:spcPct val="0"/>
              </a:spcAft>
            </a:pPr>
            <a:r>
              <a:rPr lang="en-GB" dirty="0">
                <a:solidFill>
                  <a:srgbClr val="000000"/>
                </a:solidFill>
                <a:latin typeface="Calibri" panose="020F0502020204030204" pitchFamily="34" charset="0"/>
                <a:ea typeface="MS PGothic" panose="020B0600070205080204" pitchFamily="34" charset="-128"/>
                <a:cs typeface="Calibri" panose="020F0502020204030204" pitchFamily="34" charset="0"/>
              </a:rPr>
              <a:t>x</a:t>
            </a:r>
            <a:endPar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endParaRPr>
          </a:p>
          <a:p>
            <a:pPr algn="ctr" eaLnBrk="0" fontAlgn="base" hangingPunct="0">
              <a:spcBef>
                <a:spcPct val="0"/>
              </a:spcBef>
              <a:spcAft>
                <a:spcPct val="0"/>
              </a:spcAft>
            </a:pPr>
            <a:r>
              <a:rPr lang="x-none" dirty="0">
                <a:solidFill>
                  <a:srgbClr val="000000"/>
                </a:solidFill>
                <a:latin typeface="Calibri" panose="020F0502020204030204" pitchFamily="34" charset="0"/>
                <a:ea typeface="MS PGothic" panose="020B0600070205080204" pitchFamily="34" charset="-128"/>
                <a:cs typeface="Calibri" panose="020F0502020204030204" pitchFamily="34" charset="0"/>
              </a:rPr>
              <a:t>128</a:t>
            </a:r>
          </a:p>
        </p:txBody>
      </p:sp>
      <p:sp>
        <p:nvSpPr>
          <p:cNvPr id="5" name="TextBox 4">
            <a:extLst>
              <a:ext uri="{FF2B5EF4-FFF2-40B4-BE49-F238E27FC236}">
                <a16:creationId xmlns:a16="http://schemas.microsoft.com/office/drawing/2014/main" xmlns="" id="{968505B8-516B-4947-A1A0-81F2F7DD3CFE}"/>
              </a:ext>
            </a:extLst>
          </p:cNvPr>
          <p:cNvSpPr txBox="1"/>
          <p:nvPr/>
        </p:nvSpPr>
        <p:spPr>
          <a:xfrm>
            <a:off x="8077200" y="4826470"/>
            <a:ext cx="167269" cy="338554"/>
          </a:xfrm>
          <a:prstGeom prst="rect">
            <a:avLst/>
          </a:prstGeom>
          <a:noFill/>
        </p:spPr>
        <p:txBody>
          <a:bodyPr wrap="square" rtlCol="0">
            <a:spAutoFit/>
          </a:bodyPr>
          <a:lstStyle/>
          <a:p>
            <a:pPr algn="ctr" eaLnBrk="0" fontAlgn="base" hangingPunct="0">
              <a:spcBef>
                <a:spcPct val="0"/>
              </a:spcBef>
              <a:spcAft>
                <a:spcPct val="0"/>
              </a:spcAft>
            </a:pPr>
            <a:r>
              <a:rPr lang="x-none" sz="1600" dirty="0">
                <a:solidFill>
                  <a:srgbClr val="000000"/>
                </a:solidFill>
                <a:latin typeface="Calibri" panose="020F0502020204030204" pitchFamily="34" charset="0"/>
                <a:ea typeface="MS PGothic" panose="020B0600070205080204" pitchFamily="34" charset="-128"/>
                <a:cs typeface="Calibri" panose="020F0502020204030204" pitchFamily="34" charset="0"/>
              </a:rPr>
              <a:t>x</a:t>
            </a:r>
          </a:p>
        </p:txBody>
      </p:sp>
      <p:sp>
        <p:nvSpPr>
          <p:cNvPr id="11" name="TextBox 10">
            <a:extLst>
              <a:ext uri="{FF2B5EF4-FFF2-40B4-BE49-F238E27FC236}">
                <a16:creationId xmlns:a16="http://schemas.microsoft.com/office/drawing/2014/main" xmlns="" id="{DED865C1-41C5-EB45-BC95-EA50AE883D9D}"/>
              </a:ext>
            </a:extLst>
          </p:cNvPr>
          <p:cNvSpPr txBox="1"/>
          <p:nvPr/>
        </p:nvSpPr>
        <p:spPr>
          <a:xfrm>
            <a:off x="5507073" y="4776739"/>
            <a:ext cx="380771" cy="338554"/>
          </a:xfrm>
          <a:prstGeom prst="rect">
            <a:avLst/>
          </a:prstGeom>
          <a:noFill/>
        </p:spPr>
        <p:txBody>
          <a:bodyPr wrap="square" rtlCol="0">
            <a:spAutoFit/>
          </a:bodyPr>
          <a:lstStyle/>
          <a:p>
            <a:pPr algn="ctr" eaLnBrk="0" fontAlgn="base" hangingPunct="0">
              <a:spcBef>
                <a:spcPct val="0"/>
              </a:spcBef>
              <a:spcAft>
                <a:spcPct val="0"/>
              </a:spcAft>
            </a:pPr>
            <a:r>
              <a:rPr lang="x-none" sz="1600" dirty="0">
                <a:solidFill>
                  <a:srgbClr val="000000"/>
                </a:solidFill>
                <a:latin typeface="Calibri" panose="020F0502020204030204" pitchFamily="34" charset="0"/>
                <a:ea typeface="MS PGothic" panose="020B0600070205080204" pitchFamily="34" charset="-128"/>
                <a:cs typeface="Calibri" panose="020F0502020204030204" pitchFamily="34" charset="0"/>
              </a:rPr>
              <a:t>vs</a:t>
            </a:r>
          </a:p>
        </p:txBody>
      </p:sp>
      <p:sp>
        <p:nvSpPr>
          <p:cNvPr id="12" name="TextBox 11">
            <a:extLst>
              <a:ext uri="{FF2B5EF4-FFF2-40B4-BE49-F238E27FC236}">
                <a16:creationId xmlns:a16="http://schemas.microsoft.com/office/drawing/2014/main" xmlns="" id="{BB4DFA9A-AFA3-7D43-8BDD-F8406E5E4FE6}"/>
              </a:ext>
            </a:extLst>
          </p:cNvPr>
          <p:cNvSpPr txBox="1"/>
          <p:nvPr/>
        </p:nvSpPr>
        <p:spPr>
          <a:xfrm>
            <a:off x="1676399" y="6623825"/>
            <a:ext cx="1401339" cy="276999"/>
          </a:xfrm>
          <a:prstGeom prst="rect">
            <a:avLst/>
          </a:prstGeom>
          <a:noFill/>
        </p:spPr>
        <p:txBody>
          <a:bodyPr wrap="square" rtlCol="0">
            <a:spAutoFit/>
          </a:bodyPr>
          <a:lstStyle/>
          <a:p>
            <a:pPr eaLnBrk="0" fontAlgn="base" hangingPunct="0">
              <a:spcBef>
                <a:spcPct val="0"/>
              </a:spcBef>
              <a:spcAft>
                <a:spcPct val="0"/>
              </a:spcAft>
            </a:pPr>
            <a:r>
              <a:rPr lang="en-GB" sz="1200" dirty="0">
                <a:solidFill>
                  <a:srgbClr val="000000"/>
                </a:solidFill>
                <a:latin typeface="Calibri" panose="020F0502020204030204" pitchFamily="34" charset="0"/>
                <a:ea typeface="MS PGothic" panose="020B0600070205080204" pitchFamily="34" charset="-128"/>
                <a:cs typeface="Calibri" panose="020F0502020204030204" pitchFamily="34" charset="0"/>
              </a:rPr>
              <a:t>S</a:t>
            </a:r>
            <a:r>
              <a:rPr lang="x-none" sz="1200" dirty="0">
                <a:solidFill>
                  <a:srgbClr val="000000"/>
                </a:solidFill>
                <a:latin typeface="Calibri" panose="020F0502020204030204" pitchFamily="34" charset="0"/>
                <a:ea typeface="MS PGothic" panose="020B0600070205080204" pitchFamily="34" charset="-128"/>
                <a:cs typeface="Calibri" panose="020F0502020204030204" pitchFamily="34" charset="0"/>
              </a:rPr>
              <a:t>lide from J. Delvin</a:t>
            </a:r>
          </a:p>
        </p:txBody>
      </p:sp>
      <p:pic>
        <p:nvPicPr>
          <p:cNvPr id="10" name="Picture 9"/>
          <p:cNvPicPr>
            <a:picLocks noChangeAspect="1"/>
          </p:cNvPicPr>
          <p:nvPr/>
        </p:nvPicPr>
        <p:blipFill>
          <a:blip r:embed="rId2"/>
          <a:stretch>
            <a:fillRect/>
          </a:stretch>
        </p:blipFill>
        <p:spPr>
          <a:xfrm>
            <a:off x="11236036" y="10391"/>
            <a:ext cx="660350" cy="992684"/>
          </a:xfrm>
          <a:prstGeom prst="rect">
            <a:avLst/>
          </a:prstGeom>
        </p:spPr>
      </p:pic>
    </p:spTree>
    <p:extLst>
      <p:ext uri="{BB962C8B-B14F-4D97-AF65-F5344CB8AC3E}">
        <p14:creationId xmlns:p14="http://schemas.microsoft.com/office/powerpoint/2010/main" val="1115817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6539"/>
          </a:xfrm>
        </p:spPr>
        <p:txBody>
          <a:bodyPr>
            <a:normAutofit/>
          </a:bodyPr>
          <a:lstStyle/>
          <a:p>
            <a:pPr algn="ctr"/>
            <a:r>
              <a:rPr lang="en-US" sz="2800" dirty="0" err="1"/>
              <a:t>ROBERTa</a:t>
            </a:r>
            <a:r>
              <a:rPr lang="en-US" sz="2800" dirty="0"/>
              <a:t> Transformer </a:t>
            </a:r>
            <a:endParaRPr lang="en-IN" sz="2800" dirty="0"/>
          </a:p>
        </p:txBody>
      </p:sp>
      <p:sp>
        <p:nvSpPr>
          <p:cNvPr id="3" name="Content Placeholder 2"/>
          <p:cNvSpPr>
            <a:spLocks noGrp="1"/>
          </p:cNvSpPr>
          <p:nvPr>
            <p:ph idx="1"/>
          </p:nvPr>
        </p:nvSpPr>
        <p:spPr>
          <a:xfrm>
            <a:off x="1056409" y="1181389"/>
            <a:ext cx="10515600" cy="5375275"/>
          </a:xfrm>
        </p:spPr>
        <p:txBody>
          <a:bodyPr>
            <a:normAutofit fontScale="85000" lnSpcReduction="20000"/>
          </a:bodyPr>
          <a:lstStyle/>
          <a:p>
            <a:pPr algn="just"/>
            <a:r>
              <a:rPr lang="en-US" b="1" dirty="0">
                <a:solidFill>
                  <a:srgbClr val="222222"/>
                </a:solidFill>
              </a:rPr>
              <a:t>The key differences between </a:t>
            </a:r>
            <a:r>
              <a:rPr lang="en-US" b="1" dirty="0" err="1">
                <a:solidFill>
                  <a:srgbClr val="222222"/>
                </a:solidFill>
              </a:rPr>
              <a:t>RoBERTa</a:t>
            </a:r>
            <a:r>
              <a:rPr lang="en-US" b="1" dirty="0">
                <a:solidFill>
                  <a:srgbClr val="222222"/>
                </a:solidFill>
              </a:rPr>
              <a:t> and BERT can be summarized as follows:</a:t>
            </a:r>
            <a:endParaRPr lang="en-US" dirty="0">
              <a:solidFill>
                <a:srgbClr val="222222"/>
              </a:solidFill>
            </a:endParaRPr>
          </a:p>
          <a:p>
            <a:pPr algn="just"/>
            <a:r>
              <a:rPr lang="en-US" sz="2600" dirty="0" err="1">
                <a:solidFill>
                  <a:srgbClr val="222222"/>
                </a:solidFill>
              </a:rPr>
              <a:t>RoBERTa</a:t>
            </a:r>
            <a:r>
              <a:rPr lang="en-US" sz="2600" dirty="0">
                <a:solidFill>
                  <a:srgbClr val="222222"/>
                </a:solidFill>
              </a:rPr>
              <a:t> is a </a:t>
            </a:r>
            <a:r>
              <a:rPr lang="en-US" sz="2600" b="1" dirty="0">
                <a:solidFill>
                  <a:srgbClr val="222222"/>
                </a:solidFill>
              </a:rPr>
              <a:t>reimplementation of BERT </a:t>
            </a:r>
            <a:r>
              <a:rPr lang="en-US" sz="2600" dirty="0">
                <a:solidFill>
                  <a:srgbClr val="222222"/>
                </a:solidFill>
              </a:rPr>
              <a:t>with </a:t>
            </a:r>
            <a:r>
              <a:rPr lang="en-US" sz="2600" b="1" dirty="0">
                <a:solidFill>
                  <a:srgbClr val="222222"/>
                </a:solidFill>
              </a:rPr>
              <a:t>some modifications </a:t>
            </a:r>
            <a:r>
              <a:rPr lang="en-US" sz="2600" dirty="0">
                <a:solidFill>
                  <a:srgbClr val="222222"/>
                </a:solidFill>
              </a:rPr>
              <a:t>to the </a:t>
            </a:r>
            <a:r>
              <a:rPr lang="en-US" sz="2600" b="1" dirty="0">
                <a:solidFill>
                  <a:srgbClr val="222222"/>
                </a:solidFill>
              </a:rPr>
              <a:t>key </a:t>
            </a:r>
            <a:r>
              <a:rPr lang="en-US" sz="2600" b="1" dirty="0" err="1">
                <a:solidFill>
                  <a:srgbClr val="222222"/>
                </a:solidFill>
              </a:rPr>
              <a:t>hyperparameters</a:t>
            </a:r>
            <a:r>
              <a:rPr lang="en-US" sz="2600" b="1" dirty="0">
                <a:solidFill>
                  <a:srgbClr val="222222"/>
                </a:solidFill>
              </a:rPr>
              <a:t> </a:t>
            </a:r>
            <a:r>
              <a:rPr lang="en-US" sz="2600" dirty="0">
                <a:solidFill>
                  <a:srgbClr val="222222"/>
                </a:solidFill>
              </a:rPr>
              <a:t>and </a:t>
            </a:r>
            <a:r>
              <a:rPr lang="en-US" sz="2600" b="1" dirty="0">
                <a:solidFill>
                  <a:srgbClr val="222222"/>
                </a:solidFill>
              </a:rPr>
              <a:t>minor embedding tweaks</a:t>
            </a:r>
            <a:r>
              <a:rPr lang="en-US" sz="2600" dirty="0">
                <a:solidFill>
                  <a:srgbClr val="222222"/>
                </a:solidFill>
              </a:rPr>
              <a:t>. </a:t>
            </a:r>
          </a:p>
          <a:p>
            <a:pPr algn="just"/>
            <a:r>
              <a:rPr lang="en-US" sz="2600" dirty="0">
                <a:solidFill>
                  <a:srgbClr val="222222"/>
                </a:solidFill>
              </a:rPr>
              <a:t>It uses a </a:t>
            </a:r>
            <a:r>
              <a:rPr lang="en-US" sz="2600" dirty="0" smtClean="0">
                <a:solidFill>
                  <a:srgbClr val="222222"/>
                </a:solidFill>
              </a:rPr>
              <a:t>Byte-Level </a:t>
            </a:r>
            <a:r>
              <a:rPr lang="en-US" sz="2600" b="1" dirty="0">
                <a:solidFill>
                  <a:srgbClr val="222222"/>
                </a:solidFill>
              </a:rPr>
              <a:t>BPE(Byte Pair Encoder</a:t>
            </a:r>
            <a:r>
              <a:rPr lang="en-US" sz="2600" dirty="0">
                <a:solidFill>
                  <a:srgbClr val="222222"/>
                </a:solidFill>
              </a:rPr>
              <a:t>) as a </a:t>
            </a:r>
            <a:r>
              <a:rPr lang="en-US" sz="2600" dirty="0" err="1">
                <a:solidFill>
                  <a:srgbClr val="222222"/>
                </a:solidFill>
              </a:rPr>
              <a:t>tokenizer</a:t>
            </a:r>
            <a:r>
              <a:rPr lang="en-US" sz="2600" dirty="0">
                <a:solidFill>
                  <a:srgbClr val="222222"/>
                </a:solidFill>
              </a:rPr>
              <a:t> (similar to GPT-2) and a different </a:t>
            </a:r>
            <a:r>
              <a:rPr lang="en-US" sz="2600" dirty="0" err="1">
                <a:solidFill>
                  <a:srgbClr val="222222"/>
                </a:solidFill>
              </a:rPr>
              <a:t>pretraining</a:t>
            </a:r>
            <a:r>
              <a:rPr lang="en-US" sz="2600" dirty="0">
                <a:solidFill>
                  <a:srgbClr val="222222"/>
                </a:solidFill>
              </a:rPr>
              <a:t> scheme.</a:t>
            </a:r>
          </a:p>
          <a:p>
            <a:pPr algn="just"/>
            <a:r>
              <a:rPr lang="en-US" sz="2600" dirty="0" err="1">
                <a:solidFill>
                  <a:srgbClr val="222222"/>
                </a:solidFill>
              </a:rPr>
              <a:t>RoBERTa</a:t>
            </a:r>
            <a:r>
              <a:rPr lang="en-US" sz="2600" dirty="0">
                <a:solidFill>
                  <a:srgbClr val="222222"/>
                </a:solidFill>
              </a:rPr>
              <a:t> is trained for longer sequences, too, i.e. the </a:t>
            </a:r>
            <a:r>
              <a:rPr lang="en-US" sz="2600" b="1" dirty="0">
                <a:solidFill>
                  <a:srgbClr val="222222"/>
                </a:solidFill>
              </a:rPr>
              <a:t>number of iterations </a:t>
            </a:r>
            <a:r>
              <a:rPr lang="en-US" sz="2600" dirty="0">
                <a:solidFill>
                  <a:srgbClr val="222222"/>
                </a:solidFill>
              </a:rPr>
              <a:t>is increased </a:t>
            </a:r>
            <a:r>
              <a:rPr lang="en-US" sz="2600" b="1" dirty="0">
                <a:solidFill>
                  <a:srgbClr val="222222"/>
                </a:solidFill>
              </a:rPr>
              <a:t>from 100K to 300K </a:t>
            </a:r>
            <a:r>
              <a:rPr lang="en-US" sz="2600" dirty="0">
                <a:solidFill>
                  <a:srgbClr val="222222"/>
                </a:solidFill>
              </a:rPr>
              <a:t>and then </a:t>
            </a:r>
            <a:r>
              <a:rPr lang="en-US" sz="2600" b="1" dirty="0">
                <a:solidFill>
                  <a:srgbClr val="222222"/>
                </a:solidFill>
              </a:rPr>
              <a:t>further to 500K.</a:t>
            </a:r>
          </a:p>
          <a:p>
            <a:pPr algn="just"/>
            <a:r>
              <a:rPr lang="en-US" sz="2600" dirty="0" err="1">
                <a:solidFill>
                  <a:srgbClr val="222222"/>
                </a:solidFill>
              </a:rPr>
              <a:t>RoBERTa</a:t>
            </a:r>
            <a:r>
              <a:rPr lang="en-US" sz="2600" dirty="0">
                <a:solidFill>
                  <a:srgbClr val="222222"/>
                </a:solidFill>
              </a:rPr>
              <a:t> uses </a:t>
            </a:r>
            <a:r>
              <a:rPr lang="en-US" sz="2600" b="1" dirty="0">
                <a:solidFill>
                  <a:srgbClr val="222222"/>
                </a:solidFill>
              </a:rPr>
              <a:t>larger</a:t>
            </a:r>
            <a:r>
              <a:rPr lang="en-US" sz="2600" dirty="0">
                <a:solidFill>
                  <a:srgbClr val="222222"/>
                </a:solidFill>
              </a:rPr>
              <a:t> byte-level </a:t>
            </a:r>
            <a:r>
              <a:rPr lang="en-US" sz="2600" b="1" dirty="0" smtClean="0">
                <a:solidFill>
                  <a:srgbClr val="222222"/>
                </a:solidFill>
              </a:rPr>
              <a:t>BPE </a:t>
            </a:r>
            <a:r>
              <a:rPr lang="en-US" sz="2600" b="1" dirty="0">
                <a:solidFill>
                  <a:srgbClr val="222222"/>
                </a:solidFill>
              </a:rPr>
              <a:t>vocabulary with 50K </a:t>
            </a:r>
            <a:r>
              <a:rPr lang="en-US" sz="2600" b="1" dirty="0" err="1">
                <a:solidFill>
                  <a:srgbClr val="222222"/>
                </a:solidFill>
              </a:rPr>
              <a:t>subword</a:t>
            </a:r>
            <a:r>
              <a:rPr lang="en-US" sz="2600" b="1" dirty="0">
                <a:solidFill>
                  <a:srgbClr val="222222"/>
                </a:solidFill>
              </a:rPr>
              <a:t> </a:t>
            </a:r>
            <a:r>
              <a:rPr lang="en-US" sz="2600" b="1" dirty="0" smtClean="0">
                <a:solidFill>
                  <a:srgbClr val="222222"/>
                </a:solidFill>
              </a:rPr>
              <a:t>units</a:t>
            </a:r>
            <a:r>
              <a:rPr lang="en-US" sz="2600" dirty="0" smtClean="0">
                <a:solidFill>
                  <a:srgbClr val="222222"/>
                </a:solidFill>
              </a:rPr>
              <a:t> </a:t>
            </a:r>
            <a:r>
              <a:rPr lang="en-US" sz="2600" b="1" dirty="0" smtClean="0">
                <a:solidFill>
                  <a:srgbClr val="222222"/>
                </a:solidFill>
              </a:rPr>
              <a:t>instead </a:t>
            </a:r>
            <a:r>
              <a:rPr lang="en-US" sz="2600" dirty="0">
                <a:solidFill>
                  <a:srgbClr val="222222"/>
                </a:solidFill>
              </a:rPr>
              <a:t>of </a:t>
            </a:r>
            <a:r>
              <a:rPr lang="en-US" sz="2600" b="1" dirty="0">
                <a:solidFill>
                  <a:srgbClr val="222222"/>
                </a:solidFill>
              </a:rPr>
              <a:t>character-level BPE vocabulary of size 30K used in BERT</a:t>
            </a:r>
            <a:r>
              <a:rPr lang="en-US" sz="2600" dirty="0" smtClean="0">
                <a:solidFill>
                  <a:srgbClr val="222222"/>
                </a:solidFill>
              </a:rPr>
              <a:t>.</a:t>
            </a:r>
            <a:r>
              <a:rPr lang="en-US" sz="2600" b="1" dirty="0" smtClean="0">
                <a:solidFill>
                  <a:srgbClr val="222222"/>
                </a:solidFill>
              </a:rPr>
              <a:t> </a:t>
            </a:r>
            <a:endParaRPr lang="en-US" sz="2600" dirty="0">
              <a:solidFill>
                <a:srgbClr val="222222"/>
              </a:solidFill>
            </a:endParaRPr>
          </a:p>
          <a:p>
            <a:pPr algn="just"/>
            <a:r>
              <a:rPr lang="en-US" sz="2600" dirty="0">
                <a:solidFill>
                  <a:srgbClr val="222222"/>
                </a:solidFill>
              </a:rPr>
              <a:t>In the </a:t>
            </a:r>
            <a:r>
              <a:rPr lang="en-US" sz="2600" b="1" dirty="0">
                <a:solidFill>
                  <a:srgbClr val="222222"/>
                </a:solidFill>
              </a:rPr>
              <a:t>Masked Language Model (MLM) </a:t>
            </a:r>
            <a:r>
              <a:rPr lang="en-US" sz="2600" dirty="0">
                <a:solidFill>
                  <a:srgbClr val="222222"/>
                </a:solidFill>
              </a:rPr>
              <a:t>training objective, </a:t>
            </a:r>
            <a:r>
              <a:rPr lang="en-US" sz="2600" dirty="0" err="1">
                <a:solidFill>
                  <a:srgbClr val="222222"/>
                </a:solidFill>
              </a:rPr>
              <a:t>RoBERTa</a:t>
            </a:r>
            <a:r>
              <a:rPr lang="en-US" sz="2600" dirty="0">
                <a:solidFill>
                  <a:srgbClr val="222222"/>
                </a:solidFill>
              </a:rPr>
              <a:t> employs </a:t>
            </a:r>
            <a:r>
              <a:rPr lang="en-US" sz="2600" b="1" dirty="0">
                <a:solidFill>
                  <a:srgbClr val="222222"/>
                </a:solidFill>
              </a:rPr>
              <a:t>dynamic masking</a:t>
            </a:r>
            <a:r>
              <a:rPr lang="en-US" sz="2600" dirty="0">
                <a:solidFill>
                  <a:srgbClr val="222222"/>
                </a:solidFill>
              </a:rPr>
              <a:t> to generate the masking pattern every time a sequence is fed to the model.</a:t>
            </a:r>
          </a:p>
          <a:p>
            <a:pPr algn="just"/>
            <a:r>
              <a:rPr lang="en-US" sz="2600" dirty="0" err="1">
                <a:solidFill>
                  <a:srgbClr val="222222"/>
                </a:solidFill>
              </a:rPr>
              <a:t>RoBERTa</a:t>
            </a:r>
            <a:r>
              <a:rPr lang="en-US" sz="2600" dirty="0">
                <a:solidFill>
                  <a:srgbClr val="222222"/>
                </a:solidFill>
              </a:rPr>
              <a:t> doesn’t use </a:t>
            </a:r>
            <a:r>
              <a:rPr lang="en-US" sz="2600" dirty="0" err="1">
                <a:solidFill>
                  <a:srgbClr val="222222"/>
                </a:solidFill>
              </a:rPr>
              <a:t>token_type_ids</a:t>
            </a:r>
            <a:r>
              <a:rPr lang="en-US" sz="2600" dirty="0">
                <a:solidFill>
                  <a:srgbClr val="222222"/>
                </a:solidFill>
              </a:rPr>
              <a:t>, and we don’t need to define which token belongs to which segment. </a:t>
            </a:r>
          </a:p>
          <a:p>
            <a:pPr algn="just"/>
            <a:r>
              <a:rPr lang="en-US" sz="2600" dirty="0">
                <a:solidFill>
                  <a:srgbClr val="222222"/>
                </a:solidFill>
              </a:rPr>
              <a:t>Just separate segments with the separation token </a:t>
            </a:r>
            <a:r>
              <a:rPr lang="en-US" sz="2600" dirty="0" err="1">
                <a:solidFill>
                  <a:srgbClr val="222222"/>
                </a:solidFill>
              </a:rPr>
              <a:t>tokenizer.sep_token</a:t>
            </a:r>
            <a:r>
              <a:rPr lang="en-US" sz="2600" dirty="0">
                <a:solidFill>
                  <a:srgbClr val="222222"/>
                </a:solidFill>
              </a:rPr>
              <a:t> (or ).</a:t>
            </a:r>
          </a:p>
          <a:p>
            <a:pPr algn="just"/>
            <a:r>
              <a:rPr lang="en-US" sz="2600" dirty="0">
                <a:solidFill>
                  <a:srgbClr val="222222"/>
                </a:solidFill>
              </a:rPr>
              <a:t>The </a:t>
            </a:r>
            <a:r>
              <a:rPr lang="en-US" sz="2600" b="1" dirty="0" smtClean="0">
                <a:solidFill>
                  <a:srgbClr val="222222"/>
                </a:solidFill>
              </a:rPr>
              <a:t>Next </a:t>
            </a:r>
            <a:r>
              <a:rPr lang="en-US" sz="2600" b="1" dirty="0">
                <a:solidFill>
                  <a:srgbClr val="222222"/>
                </a:solidFill>
              </a:rPr>
              <a:t>S</a:t>
            </a:r>
            <a:r>
              <a:rPr lang="en-US" sz="2600" b="1" dirty="0" smtClean="0">
                <a:solidFill>
                  <a:srgbClr val="222222"/>
                </a:solidFill>
              </a:rPr>
              <a:t>entence </a:t>
            </a:r>
            <a:r>
              <a:rPr lang="en-US" sz="2600" b="1" dirty="0">
                <a:solidFill>
                  <a:srgbClr val="222222"/>
                </a:solidFill>
              </a:rPr>
              <a:t>P</a:t>
            </a:r>
            <a:r>
              <a:rPr lang="en-US" sz="2600" b="1" dirty="0" smtClean="0">
                <a:solidFill>
                  <a:srgbClr val="222222"/>
                </a:solidFill>
              </a:rPr>
              <a:t>rediction </a:t>
            </a:r>
            <a:r>
              <a:rPr lang="en-US" sz="2600" b="1" dirty="0">
                <a:solidFill>
                  <a:srgbClr val="222222"/>
                </a:solidFill>
              </a:rPr>
              <a:t>(NSP) </a:t>
            </a:r>
            <a:r>
              <a:rPr lang="en-US" sz="2600" dirty="0">
                <a:solidFill>
                  <a:srgbClr val="222222"/>
                </a:solidFill>
              </a:rPr>
              <a:t>objective is removed from the training procedure.</a:t>
            </a:r>
          </a:p>
          <a:p>
            <a:pPr algn="just"/>
            <a:r>
              <a:rPr lang="en-US" sz="2600" dirty="0">
                <a:solidFill>
                  <a:srgbClr val="222222"/>
                </a:solidFill>
              </a:rPr>
              <a:t>Larger mini-batches and learning rates are used in </a:t>
            </a:r>
            <a:r>
              <a:rPr lang="en-US" sz="2600" dirty="0" err="1">
                <a:solidFill>
                  <a:srgbClr val="222222"/>
                </a:solidFill>
              </a:rPr>
              <a:t>RoBERTa’s</a:t>
            </a:r>
            <a:r>
              <a:rPr lang="en-US" sz="2600" dirty="0">
                <a:solidFill>
                  <a:srgbClr val="222222"/>
                </a:solidFill>
              </a:rPr>
              <a:t> training.</a:t>
            </a:r>
          </a:p>
          <a:p>
            <a:endParaRPr lang="en-IN" sz="2600" dirty="0"/>
          </a:p>
        </p:txBody>
      </p:sp>
      <p:pic>
        <p:nvPicPr>
          <p:cNvPr id="4" name="Picture 3"/>
          <p:cNvPicPr>
            <a:picLocks noChangeAspect="1"/>
          </p:cNvPicPr>
          <p:nvPr/>
        </p:nvPicPr>
        <p:blipFill>
          <a:blip r:embed="rId2"/>
          <a:stretch>
            <a:fillRect/>
          </a:stretch>
        </p:blipFill>
        <p:spPr>
          <a:xfrm>
            <a:off x="11204555" y="76626"/>
            <a:ext cx="734908" cy="1104764"/>
          </a:xfrm>
          <a:prstGeom prst="rect">
            <a:avLst/>
          </a:prstGeom>
        </p:spPr>
      </p:pic>
    </p:spTree>
    <p:extLst>
      <p:ext uri="{BB962C8B-B14F-4D97-AF65-F5344CB8AC3E}">
        <p14:creationId xmlns:p14="http://schemas.microsoft.com/office/powerpoint/2010/main" val="3741274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BC727D1-8254-CB47-BBB4-EC85F8B3A9ED}"/>
              </a:ext>
            </a:extLst>
          </p:cNvPr>
          <p:cNvSpPr>
            <a:spLocks noGrp="1"/>
          </p:cNvSpPr>
          <p:nvPr>
            <p:ph type="title"/>
          </p:nvPr>
        </p:nvSpPr>
        <p:spPr>
          <a:xfrm>
            <a:off x="2369127" y="-7375"/>
            <a:ext cx="5320146" cy="755003"/>
          </a:xfrm>
        </p:spPr>
        <p:txBody>
          <a:bodyPr/>
          <a:lstStyle/>
          <a:p>
            <a:pPr algn="ctr"/>
            <a:r>
              <a:rPr lang="x-none" dirty="0"/>
              <a:t>RoBERTa</a:t>
            </a:r>
          </a:p>
        </p:txBody>
      </p:sp>
      <p:sp>
        <p:nvSpPr>
          <p:cNvPr id="5" name="Content Placeholder 4">
            <a:extLst>
              <a:ext uri="{FF2B5EF4-FFF2-40B4-BE49-F238E27FC236}">
                <a16:creationId xmlns:a16="http://schemas.microsoft.com/office/drawing/2014/main" xmlns="" id="{A50AA6B9-B7AA-DE49-BE5D-78B24D00EFF5}"/>
              </a:ext>
            </a:extLst>
          </p:cNvPr>
          <p:cNvSpPr>
            <a:spLocks noGrp="1"/>
          </p:cNvSpPr>
          <p:nvPr>
            <p:ph idx="1"/>
          </p:nvPr>
        </p:nvSpPr>
        <p:spPr>
          <a:xfrm>
            <a:off x="1676400" y="1239923"/>
            <a:ext cx="9601200" cy="2147514"/>
          </a:xfrm>
        </p:spPr>
        <p:txBody>
          <a:bodyPr/>
          <a:lstStyle/>
          <a:p>
            <a:r>
              <a:rPr lang="en-GB" sz="1800" i="1" dirty="0" err="1">
                <a:effectLst/>
              </a:rPr>
              <a:t>RoBERTa</a:t>
            </a:r>
            <a:r>
              <a:rPr lang="en-GB" sz="1800" i="1" dirty="0">
                <a:effectLst/>
              </a:rPr>
              <a:t>: A Robustly Optimized BERT Pretraining Approach </a:t>
            </a:r>
            <a:r>
              <a:rPr lang="en-GB" sz="1800" dirty="0">
                <a:effectLst/>
              </a:rPr>
              <a:t>(Liu et al, University of Washington and Facebook, 2019) </a:t>
            </a:r>
          </a:p>
          <a:p>
            <a:r>
              <a:rPr lang="en-GB" sz="1800" dirty="0">
                <a:effectLst/>
              </a:rPr>
              <a:t>Trained BERT for more epochs and/or on more data </a:t>
            </a:r>
          </a:p>
          <a:p>
            <a:pPr lvl="1"/>
            <a:r>
              <a:rPr lang="en-GB" sz="1800" dirty="0"/>
              <a:t>Showed that more epochs alone helps, even on same data </a:t>
            </a:r>
          </a:p>
          <a:p>
            <a:pPr lvl="1"/>
            <a:r>
              <a:rPr lang="en-GB" sz="1800" dirty="0"/>
              <a:t>More data also helps </a:t>
            </a:r>
          </a:p>
          <a:p>
            <a:r>
              <a:rPr lang="en-GB" sz="1800" dirty="0">
                <a:effectLst/>
              </a:rPr>
              <a:t>Improved masking and pre-training data slightly </a:t>
            </a:r>
          </a:p>
          <a:p>
            <a:endParaRPr lang="x-none" sz="1800" dirty="0"/>
          </a:p>
        </p:txBody>
      </p:sp>
      <p:pic>
        <p:nvPicPr>
          <p:cNvPr id="1025" name="Picture 1" descr="page27image1123620768">
            <a:extLst>
              <a:ext uri="{FF2B5EF4-FFF2-40B4-BE49-F238E27FC236}">
                <a16:creationId xmlns:a16="http://schemas.microsoft.com/office/drawing/2014/main" xmlns="" id="{F3886777-C0DF-F442-881F-77411E8EB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3217994"/>
            <a:ext cx="9720557" cy="1759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37E930A0-9A60-3C4B-8D94-7A0069D5895B}"/>
              </a:ext>
            </a:extLst>
          </p:cNvPr>
          <p:cNvSpPr txBox="1"/>
          <p:nvPr/>
        </p:nvSpPr>
        <p:spPr>
          <a:xfrm>
            <a:off x="1676399" y="6623825"/>
            <a:ext cx="1735875" cy="276999"/>
          </a:xfrm>
          <a:prstGeom prst="rect">
            <a:avLst/>
          </a:prstGeom>
          <a:noFill/>
        </p:spPr>
        <p:txBody>
          <a:bodyPr wrap="square" rtlCol="0">
            <a:spAutoFit/>
          </a:bodyPr>
          <a:lstStyle/>
          <a:p>
            <a:pPr eaLnBrk="0" fontAlgn="base" hangingPunct="0">
              <a:spcBef>
                <a:spcPct val="0"/>
              </a:spcBef>
              <a:spcAft>
                <a:spcPct val="0"/>
              </a:spcAft>
            </a:pPr>
            <a:r>
              <a:rPr lang="en-GB" sz="1200" dirty="0">
                <a:solidFill>
                  <a:srgbClr val="000000"/>
                </a:solidFill>
                <a:latin typeface="Calibri" panose="020F0502020204030204" pitchFamily="34" charset="0"/>
                <a:ea typeface="MS PGothic" panose="020B0600070205080204" pitchFamily="34" charset="-128"/>
                <a:cs typeface="Calibri" panose="020F0502020204030204" pitchFamily="34" charset="0"/>
              </a:rPr>
              <a:t>S</a:t>
            </a:r>
            <a:r>
              <a:rPr lang="x-none" sz="1200" dirty="0">
                <a:solidFill>
                  <a:srgbClr val="000000"/>
                </a:solidFill>
                <a:latin typeface="Calibri" panose="020F0502020204030204" pitchFamily="34" charset="0"/>
                <a:ea typeface="MS PGothic" panose="020B0600070205080204" pitchFamily="34" charset="-128"/>
                <a:cs typeface="Calibri" panose="020F0502020204030204" pitchFamily="34" charset="0"/>
              </a:rPr>
              <a:t>lide from Jacob Delvin</a:t>
            </a:r>
          </a:p>
        </p:txBody>
      </p:sp>
      <p:pic>
        <p:nvPicPr>
          <p:cNvPr id="2" name="Picture 1"/>
          <p:cNvPicPr>
            <a:picLocks noChangeAspect="1"/>
          </p:cNvPicPr>
          <p:nvPr/>
        </p:nvPicPr>
        <p:blipFill>
          <a:blip r:embed="rId3"/>
          <a:stretch>
            <a:fillRect/>
          </a:stretch>
        </p:blipFill>
        <p:spPr>
          <a:xfrm>
            <a:off x="11277600" y="747628"/>
            <a:ext cx="658425" cy="993734"/>
          </a:xfrm>
          <a:prstGeom prst="rect">
            <a:avLst/>
          </a:prstGeom>
        </p:spPr>
      </p:pic>
      <p:sp>
        <p:nvSpPr>
          <p:cNvPr id="3" name="TextBox 2"/>
          <p:cNvSpPr txBox="1"/>
          <p:nvPr/>
        </p:nvSpPr>
        <p:spPr>
          <a:xfrm>
            <a:off x="2544336" y="5153891"/>
            <a:ext cx="3902030" cy="1323439"/>
          </a:xfrm>
          <a:prstGeom prst="rect">
            <a:avLst/>
          </a:prstGeom>
          <a:noFill/>
        </p:spPr>
        <p:txBody>
          <a:bodyPr wrap="none" rtlCol="0">
            <a:spAutoFit/>
          </a:bodyPr>
          <a:lstStyle/>
          <a:p>
            <a:r>
              <a:rPr lang="en-US" sz="1600" dirty="0" smtClean="0">
                <a:solidFill>
                  <a:srgbClr val="000000"/>
                </a:solidFill>
              </a:rPr>
              <a:t>MNLI-Multi Natural Language Interface</a:t>
            </a:r>
          </a:p>
          <a:p>
            <a:r>
              <a:rPr lang="en-US" sz="1600" dirty="0" smtClean="0">
                <a:solidFill>
                  <a:srgbClr val="000000"/>
                </a:solidFill>
              </a:rPr>
              <a:t>QNLI- Query Natural Language Interface</a:t>
            </a:r>
          </a:p>
          <a:p>
            <a:r>
              <a:rPr lang="en-US" sz="1600" dirty="0" smtClean="0">
                <a:solidFill>
                  <a:srgbClr val="000000"/>
                </a:solidFill>
              </a:rPr>
              <a:t>QQP- Quantitative Qualitative Evaluation</a:t>
            </a:r>
          </a:p>
          <a:p>
            <a:r>
              <a:rPr lang="en-US" sz="1600" dirty="0" smtClean="0">
                <a:solidFill>
                  <a:srgbClr val="000000"/>
                </a:solidFill>
              </a:rPr>
              <a:t>RTE- Release Train Engineer</a:t>
            </a:r>
          </a:p>
          <a:p>
            <a:r>
              <a:rPr lang="en-US" sz="1600" dirty="0" smtClean="0">
                <a:solidFill>
                  <a:srgbClr val="000000"/>
                </a:solidFill>
              </a:rPr>
              <a:t>SST- Stanford Sentiment Treebank</a:t>
            </a:r>
            <a:endParaRPr lang="en-IN" sz="1600" dirty="0">
              <a:solidFill>
                <a:srgbClr val="000000"/>
              </a:solidFill>
            </a:endParaRPr>
          </a:p>
        </p:txBody>
      </p:sp>
      <p:sp>
        <p:nvSpPr>
          <p:cNvPr id="7" name="TextBox 6"/>
          <p:cNvSpPr txBox="1"/>
          <p:nvPr/>
        </p:nvSpPr>
        <p:spPr>
          <a:xfrm>
            <a:off x="7045036" y="5365507"/>
            <a:ext cx="4890989" cy="1200329"/>
          </a:xfrm>
          <a:prstGeom prst="rect">
            <a:avLst/>
          </a:prstGeom>
          <a:noFill/>
        </p:spPr>
        <p:txBody>
          <a:bodyPr wrap="square" rtlCol="0">
            <a:spAutoFit/>
          </a:bodyPr>
          <a:lstStyle/>
          <a:p>
            <a:r>
              <a:rPr lang="en-US" dirty="0" smtClean="0">
                <a:solidFill>
                  <a:srgbClr val="000000"/>
                </a:solidFill>
              </a:rPr>
              <a:t>MRPC- May be F1, Accuracy </a:t>
            </a:r>
            <a:r>
              <a:rPr lang="en-US" dirty="0" err="1" smtClean="0">
                <a:solidFill>
                  <a:srgbClr val="000000"/>
                </a:solidFill>
              </a:rPr>
              <a:t>etc</a:t>
            </a:r>
            <a:endParaRPr lang="en-US" dirty="0" smtClean="0">
              <a:solidFill>
                <a:srgbClr val="000000"/>
              </a:solidFill>
            </a:endParaRPr>
          </a:p>
          <a:p>
            <a:r>
              <a:rPr lang="en-US" dirty="0">
                <a:solidFill>
                  <a:srgbClr val="000000"/>
                </a:solidFill>
              </a:rPr>
              <a:t>CoLA- Corpus of Linguistic Acceptability</a:t>
            </a:r>
            <a:endParaRPr lang="en-US" dirty="0" smtClean="0">
              <a:solidFill>
                <a:srgbClr val="000000"/>
              </a:solidFill>
            </a:endParaRPr>
          </a:p>
          <a:p>
            <a:r>
              <a:rPr lang="en-US" dirty="0" smtClean="0">
                <a:solidFill>
                  <a:srgbClr val="000000"/>
                </a:solidFill>
              </a:rPr>
              <a:t>STS- Semantic Textual Similarity</a:t>
            </a:r>
          </a:p>
          <a:p>
            <a:r>
              <a:rPr lang="en-US" dirty="0" smtClean="0">
                <a:solidFill>
                  <a:srgbClr val="000000"/>
                </a:solidFill>
              </a:rPr>
              <a:t>WNLI- </a:t>
            </a:r>
            <a:r>
              <a:rPr lang="en-US" dirty="0" err="1" smtClean="0">
                <a:solidFill>
                  <a:srgbClr val="000000"/>
                </a:solidFill>
              </a:rPr>
              <a:t>Winograd</a:t>
            </a:r>
            <a:r>
              <a:rPr lang="en-US" dirty="0" smtClean="0">
                <a:solidFill>
                  <a:srgbClr val="000000"/>
                </a:solidFill>
              </a:rPr>
              <a:t> Natural Language Interface</a:t>
            </a:r>
            <a:endParaRPr lang="en-IN" dirty="0">
              <a:solidFill>
                <a:srgbClr val="000000"/>
              </a:solidFill>
            </a:endParaRPr>
          </a:p>
        </p:txBody>
      </p:sp>
    </p:spTree>
    <p:extLst>
      <p:ext uri="{BB962C8B-B14F-4D97-AF65-F5344CB8AC3E}">
        <p14:creationId xmlns:p14="http://schemas.microsoft.com/office/powerpoint/2010/main" val="429211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089"/>
            <a:ext cx="10515600" cy="299893"/>
          </a:xfrm>
        </p:spPr>
        <p:txBody>
          <a:bodyPr>
            <a:noAutofit/>
          </a:bodyPr>
          <a:lstStyle/>
          <a:p>
            <a:r>
              <a:rPr lang="en-US" sz="3600" dirty="0" smtClean="0"/>
              <a:t>Self Supervision, Auto Regression and Transformers</a:t>
            </a:r>
            <a:endParaRPr lang="en-IN" sz="3600" dirty="0"/>
          </a:p>
        </p:txBody>
      </p:sp>
      <p:sp>
        <p:nvSpPr>
          <p:cNvPr id="3" name="Content Placeholder 2"/>
          <p:cNvSpPr>
            <a:spLocks noGrp="1"/>
          </p:cNvSpPr>
          <p:nvPr>
            <p:ph idx="1"/>
          </p:nvPr>
        </p:nvSpPr>
        <p:spPr>
          <a:xfrm>
            <a:off x="838200" y="820882"/>
            <a:ext cx="10955482" cy="5320145"/>
          </a:xfrm>
        </p:spPr>
        <p:txBody>
          <a:bodyPr>
            <a:normAutofit fontScale="92500" lnSpcReduction="20000"/>
          </a:bodyPr>
          <a:lstStyle/>
          <a:p>
            <a:pPr marL="0" indent="0">
              <a:buNone/>
            </a:pPr>
            <a:r>
              <a:rPr lang="en-US" sz="1800" b="1" dirty="0"/>
              <a:t>Self-supervised learning </a:t>
            </a:r>
            <a:r>
              <a:rPr lang="en-US" sz="1800" dirty="0"/>
              <a:t>is a technique used to train models in which the </a:t>
            </a:r>
            <a:r>
              <a:rPr lang="en-US" sz="1800" b="1" dirty="0"/>
              <a:t>output labels </a:t>
            </a:r>
            <a:r>
              <a:rPr lang="en-US" sz="1800" dirty="0"/>
              <a:t>are a </a:t>
            </a:r>
            <a:r>
              <a:rPr lang="en-US" sz="1800" b="1" dirty="0"/>
              <a:t>part of the input </a:t>
            </a:r>
            <a:r>
              <a:rPr lang="en-US" sz="1800" b="1" dirty="0" smtClean="0"/>
              <a:t>data        </a:t>
            </a:r>
            <a:r>
              <a:rPr lang="en-US" sz="1800" dirty="0"/>
              <a:t>T</a:t>
            </a:r>
            <a:r>
              <a:rPr lang="en-US" sz="1800" dirty="0" smtClean="0"/>
              <a:t>hus  </a:t>
            </a:r>
            <a:r>
              <a:rPr lang="en-US" sz="1800" b="1" dirty="0" smtClean="0"/>
              <a:t>no separate output labels </a:t>
            </a:r>
            <a:r>
              <a:rPr lang="en-US" sz="1800" dirty="0" smtClean="0"/>
              <a:t>are required</a:t>
            </a:r>
          </a:p>
          <a:p>
            <a:pPr marL="0" indent="0">
              <a:buNone/>
            </a:pPr>
            <a:r>
              <a:rPr lang="en-US" sz="1800" dirty="0" smtClean="0"/>
              <a:t> </a:t>
            </a:r>
            <a:r>
              <a:rPr lang="en-US" sz="1800" dirty="0"/>
              <a:t>It is also known as </a:t>
            </a:r>
            <a:r>
              <a:rPr lang="en-US" sz="1800" b="1" dirty="0"/>
              <a:t>predictive </a:t>
            </a:r>
            <a:r>
              <a:rPr lang="en-US" sz="1800" b="1" dirty="0" smtClean="0"/>
              <a:t>learning </a:t>
            </a:r>
            <a:r>
              <a:rPr lang="en-US" sz="1800" dirty="0"/>
              <a:t>or </a:t>
            </a:r>
            <a:r>
              <a:rPr lang="en-US" sz="1800" b="1" dirty="0"/>
              <a:t>pretext </a:t>
            </a:r>
            <a:r>
              <a:rPr lang="en-US" sz="1800" b="1" dirty="0" smtClean="0"/>
              <a:t>learning</a:t>
            </a:r>
          </a:p>
          <a:p>
            <a:pPr marL="0" indent="0">
              <a:buNone/>
            </a:pPr>
            <a:r>
              <a:rPr lang="en-US" sz="1800" dirty="0" smtClean="0"/>
              <a:t>In </a:t>
            </a:r>
            <a:r>
              <a:rPr lang="en-US" sz="1800" dirty="0"/>
              <a:t>this method, the </a:t>
            </a:r>
            <a:r>
              <a:rPr lang="en-US" sz="1800" b="1" dirty="0"/>
              <a:t>unsupervised </a:t>
            </a:r>
            <a:r>
              <a:rPr lang="en-US" sz="1800" dirty="0"/>
              <a:t>problem is changed </a:t>
            </a:r>
            <a:r>
              <a:rPr lang="en-US" sz="1800" b="1" dirty="0"/>
              <a:t>into a supervised one </a:t>
            </a:r>
            <a:r>
              <a:rPr lang="en-US" sz="1800" dirty="0"/>
              <a:t>using </a:t>
            </a:r>
            <a:r>
              <a:rPr lang="en-US" sz="1800" b="1" dirty="0"/>
              <a:t>auto-generation of </a:t>
            </a:r>
            <a:r>
              <a:rPr lang="en-US" sz="1800" b="1" dirty="0" smtClean="0"/>
              <a:t>labels</a:t>
            </a:r>
            <a:endParaRPr lang="en-IN" sz="1800" dirty="0" smtClean="0"/>
          </a:p>
          <a:p>
            <a:pPr marL="0" indent="0">
              <a:buNone/>
            </a:pPr>
            <a:r>
              <a:rPr lang="en-IN" sz="1800" b="1" dirty="0" smtClean="0"/>
              <a:t>Self-supervision</a:t>
            </a:r>
            <a:r>
              <a:rPr lang="en-IN" sz="1800" dirty="0" smtClean="0"/>
              <a:t> </a:t>
            </a:r>
            <a:r>
              <a:rPr lang="en-IN" sz="1800" dirty="0"/>
              <a:t>has been particularly productive in </a:t>
            </a:r>
            <a:r>
              <a:rPr lang="en-IN" sz="1800" dirty="0" smtClean="0"/>
              <a:t>NLP</a:t>
            </a:r>
          </a:p>
          <a:p>
            <a:pPr marL="0" indent="0">
              <a:buNone/>
            </a:pPr>
            <a:r>
              <a:rPr lang="en-US" sz="1800" b="1" dirty="0"/>
              <a:t>Word </a:t>
            </a:r>
            <a:r>
              <a:rPr lang="en-US" sz="1800" b="1" dirty="0" err="1"/>
              <a:t>Embeddings</a:t>
            </a:r>
            <a:r>
              <a:rPr lang="en-US" sz="1800" b="1" dirty="0"/>
              <a:t> </a:t>
            </a:r>
            <a:r>
              <a:rPr lang="en-US" sz="1800" dirty="0"/>
              <a:t>are </a:t>
            </a:r>
            <a:r>
              <a:rPr lang="en-US" sz="1800" b="1" dirty="0"/>
              <a:t>numeric representations </a:t>
            </a:r>
            <a:r>
              <a:rPr lang="en-US" sz="1800" dirty="0"/>
              <a:t>of words in a </a:t>
            </a:r>
            <a:r>
              <a:rPr lang="en-US" sz="1800" b="1" dirty="0"/>
              <a:t>lower-dimensional space</a:t>
            </a:r>
            <a:r>
              <a:rPr lang="en-US" sz="1800" dirty="0"/>
              <a:t>, capturing semantic and syntactic information. </a:t>
            </a:r>
            <a:endParaRPr lang="en-IN" sz="1800" dirty="0"/>
          </a:p>
          <a:p>
            <a:pPr marL="0" indent="0">
              <a:buNone/>
            </a:pPr>
            <a:r>
              <a:rPr lang="en-IN" sz="1800" b="1" dirty="0"/>
              <a:t>Word </a:t>
            </a:r>
            <a:r>
              <a:rPr lang="en-IN" sz="1800" b="1" dirty="0" err="1"/>
              <a:t>embeddings</a:t>
            </a:r>
            <a:r>
              <a:rPr lang="en-IN" sz="1800" b="1" dirty="0"/>
              <a:t> </a:t>
            </a:r>
            <a:r>
              <a:rPr lang="en-IN" sz="1800" dirty="0"/>
              <a:t>associate </a:t>
            </a:r>
            <a:r>
              <a:rPr lang="en-IN" sz="1800" b="1" dirty="0"/>
              <a:t>words</a:t>
            </a:r>
            <a:r>
              <a:rPr lang="en-IN" sz="1800" dirty="0"/>
              <a:t> with </a:t>
            </a:r>
            <a:r>
              <a:rPr lang="en-IN" sz="1800" b="1" dirty="0"/>
              <a:t>context-independent vectors</a:t>
            </a:r>
            <a:r>
              <a:rPr lang="en-IN" sz="1800" dirty="0"/>
              <a:t>:</a:t>
            </a:r>
          </a:p>
          <a:p>
            <a:pPr marL="0" indent="0">
              <a:buNone/>
            </a:pPr>
            <a:r>
              <a:rPr lang="en-IN" sz="1800" dirty="0" smtClean="0"/>
              <a:t>       •</a:t>
            </a:r>
            <a:r>
              <a:rPr lang="en-IN" sz="1800" dirty="0"/>
              <a:t>Word representations (</a:t>
            </a:r>
            <a:r>
              <a:rPr lang="en-IN" sz="1800" dirty="0" err="1"/>
              <a:t>Turian</a:t>
            </a:r>
            <a:r>
              <a:rPr lang="en-IN" sz="1800" dirty="0"/>
              <a:t> et al., 2010)</a:t>
            </a:r>
          </a:p>
          <a:p>
            <a:pPr marL="0" indent="0">
              <a:buNone/>
            </a:pPr>
            <a:r>
              <a:rPr lang="en-IN" sz="1800" dirty="0" smtClean="0"/>
              <a:t>       •</a:t>
            </a:r>
            <a:r>
              <a:rPr lang="en-IN" sz="1800" b="1" dirty="0"/>
              <a:t>word2vec</a:t>
            </a:r>
            <a:r>
              <a:rPr lang="en-IN" sz="1800" dirty="0"/>
              <a:t> (</a:t>
            </a:r>
            <a:r>
              <a:rPr lang="en-IN" sz="1800" dirty="0" err="1"/>
              <a:t>Mikolov</a:t>
            </a:r>
            <a:r>
              <a:rPr lang="en-IN" sz="1800" dirty="0"/>
              <a:t> et al., 2013)</a:t>
            </a:r>
          </a:p>
          <a:p>
            <a:pPr marL="0" indent="0">
              <a:buNone/>
            </a:pPr>
            <a:r>
              <a:rPr lang="en-IN" sz="1800" dirty="0" smtClean="0"/>
              <a:t>       •</a:t>
            </a:r>
            <a:r>
              <a:rPr lang="en-IN" sz="1800" dirty="0" err="1"/>
              <a:t>GloVe</a:t>
            </a:r>
            <a:r>
              <a:rPr lang="en-IN" sz="1800" dirty="0"/>
              <a:t> (Pennington et al., 2014</a:t>
            </a:r>
            <a:r>
              <a:rPr lang="en-IN" sz="1800" dirty="0" smtClean="0"/>
              <a:t>)</a:t>
            </a:r>
          </a:p>
          <a:p>
            <a:pPr marL="0" indent="0">
              <a:buNone/>
            </a:pPr>
            <a:r>
              <a:rPr lang="en-IN" sz="1800" b="1" dirty="0" smtClean="0"/>
              <a:t>Autoregressive </a:t>
            </a:r>
            <a:r>
              <a:rPr lang="en-IN" sz="1800" dirty="0"/>
              <a:t>language modelling (contextual representations):</a:t>
            </a:r>
          </a:p>
          <a:p>
            <a:pPr marL="0" indent="0">
              <a:buNone/>
            </a:pPr>
            <a:r>
              <a:rPr lang="en-IN" sz="1800" dirty="0" smtClean="0"/>
              <a:t>   •</a:t>
            </a:r>
            <a:r>
              <a:rPr lang="en-IN" sz="1800" dirty="0"/>
              <a:t>seq2seq </a:t>
            </a:r>
            <a:r>
              <a:rPr lang="en-IN" sz="1800" dirty="0" smtClean="0"/>
              <a:t>pre-training </a:t>
            </a:r>
            <a:r>
              <a:rPr lang="en-IN" sz="1800" dirty="0"/>
              <a:t>with a language model (Dai et al., 2015)</a:t>
            </a:r>
          </a:p>
          <a:p>
            <a:pPr marL="0" indent="0">
              <a:buNone/>
            </a:pPr>
            <a:r>
              <a:rPr lang="en-IN" sz="1800" dirty="0" smtClean="0"/>
              <a:t>    •</a:t>
            </a:r>
            <a:r>
              <a:rPr lang="en-IN" sz="1800" dirty="0"/>
              <a:t>GPT (Radford et al., 2018)</a:t>
            </a:r>
          </a:p>
          <a:p>
            <a:pPr marL="0" indent="0">
              <a:buNone/>
            </a:pPr>
            <a:r>
              <a:rPr lang="en-IN" sz="1800" dirty="0" smtClean="0"/>
              <a:t>    •</a:t>
            </a:r>
            <a:r>
              <a:rPr lang="en-IN" sz="1800" dirty="0" err="1"/>
              <a:t>ELMo</a:t>
            </a:r>
            <a:r>
              <a:rPr lang="en-IN" sz="1800" dirty="0"/>
              <a:t> (Peters et al., 2018)</a:t>
            </a:r>
          </a:p>
          <a:p>
            <a:pPr marL="0" indent="0">
              <a:buNone/>
            </a:pPr>
            <a:r>
              <a:rPr lang="en-IN" sz="1800" dirty="0" smtClean="0"/>
              <a:t>    •</a:t>
            </a:r>
            <a:r>
              <a:rPr lang="en-IN" sz="1800" dirty="0" err="1"/>
              <a:t>ULMFit</a:t>
            </a:r>
            <a:r>
              <a:rPr lang="en-IN" sz="1800" dirty="0"/>
              <a:t> (Howard et al., 2018)</a:t>
            </a:r>
          </a:p>
          <a:p>
            <a:pPr marL="0" indent="0">
              <a:buNone/>
            </a:pPr>
            <a:r>
              <a:rPr lang="en-IN" sz="1800" dirty="0" smtClean="0"/>
              <a:t> </a:t>
            </a:r>
            <a:r>
              <a:rPr lang="en-IN" sz="1800" b="1" dirty="0" smtClean="0"/>
              <a:t>Transformers</a:t>
            </a:r>
            <a:r>
              <a:rPr lang="en-IN" sz="1800" b="1" dirty="0"/>
              <a:t>:</a:t>
            </a:r>
            <a:r>
              <a:rPr lang="en-IN" sz="1800" dirty="0"/>
              <a:t> BERT, GPT-2, </a:t>
            </a:r>
            <a:r>
              <a:rPr lang="en-IN" sz="1800" dirty="0" err="1"/>
              <a:t>RoBERTa</a:t>
            </a:r>
            <a:r>
              <a:rPr lang="en-IN" sz="1800" dirty="0"/>
              <a:t>, T5, BART</a:t>
            </a:r>
          </a:p>
        </p:txBody>
      </p:sp>
      <p:pic>
        <p:nvPicPr>
          <p:cNvPr id="4" name="Picture 3"/>
          <p:cNvPicPr>
            <a:picLocks noChangeAspect="1"/>
          </p:cNvPicPr>
          <p:nvPr/>
        </p:nvPicPr>
        <p:blipFill>
          <a:blip r:embed="rId2"/>
          <a:stretch>
            <a:fillRect/>
          </a:stretch>
        </p:blipFill>
        <p:spPr>
          <a:xfrm>
            <a:off x="6608619" y="2919846"/>
            <a:ext cx="5049982" cy="1179450"/>
          </a:xfrm>
          <a:prstGeom prst="rect">
            <a:avLst/>
          </a:prstGeom>
        </p:spPr>
      </p:pic>
      <p:pic>
        <p:nvPicPr>
          <p:cNvPr id="5" name="Picture 4"/>
          <p:cNvPicPr>
            <a:picLocks noChangeAspect="1"/>
          </p:cNvPicPr>
          <p:nvPr/>
        </p:nvPicPr>
        <p:blipFill>
          <a:blip r:embed="rId3"/>
          <a:stretch>
            <a:fillRect/>
          </a:stretch>
        </p:blipFill>
        <p:spPr>
          <a:xfrm>
            <a:off x="11323610" y="314832"/>
            <a:ext cx="669982" cy="1012100"/>
          </a:xfrm>
          <a:prstGeom prst="rect">
            <a:avLst/>
          </a:prstGeom>
        </p:spPr>
      </p:pic>
    </p:spTree>
    <p:extLst>
      <p:ext uri="{BB962C8B-B14F-4D97-AF65-F5344CB8AC3E}">
        <p14:creationId xmlns:p14="http://schemas.microsoft.com/office/powerpoint/2010/main" val="38843475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2155" y="482203"/>
            <a:ext cx="9642763" cy="624571"/>
          </a:xfrm>
          <a:prstGeom prst="rect">
            <a:avLst/>
          </a:prstGeom>
        </p:spPr>
        <p:txBody>
          <a:bodyPr vert="horz" wrap="square" lIns="0" tIns="8931" rIns="0" bIns="0" rtlCol="0">
            <a:spAutoFit/>
          </a:bodyPr>
          <a:lstStyle/>
          <a:p>
            <a:pPr marL="8929">
              <a:spcBef>
                <a:spcPts val="71"/>
              </a:spcBef>
            </a:pPr>
            <a:r>
              <a:rPr sz="4000" spc="-159" dirty="0" err="1">
                <a:latin typeface="+mj-lt"/>
              </a:rPr>
              <a:t>OpenAI</a:t>
            </a:r>
            <a:r>
              <a:rPr sz="4000" spc="-63" dirty="0">
                <a:latin typeface="+mj-lt"/>
              </a:rPr>
              <a:t> </a:t>
            </a:r>
            <a:r>
              <a:rPr sz="4000" spc="-243" dirty="0">
                <a:latin typeface="+mj-lt"/>
              </a:rPr>
              <a:t>GPT</a:t>
            </a:r>
            <a:r>
              <a:rPr lang="en-GB" sz="4000" spc="-243" dirty="0">
                <a:latin typeface="+mj-lt"/>
              </a:rPr>
              <a:t>(</a:t>
            </a:r>
            <a:r>
              <a:rPr lang="en-IN" sz="4000" spc="-243" dirty="0">
                <a:latin typeface="+mj-lt"/>
              </a:rPr>
              <a:t>Generative Pre-training Transformer)</a:t>
            </a:r>
            <a:endParaRPr sz="4000" spc="-243" dirty="0">
              <a:latin typeface="+mj-lt"/>
            </a:endParaRPr>
          </a:p>
        </p:txBody>
      </p:sp>
      <p:sp>
        <p:nvSpPr>
          <p:cNvPr id="3" name="object 3"/>
          <p:cNvSpPr txBox="1"/>
          <p:nvPr/>
        </p:nvSpPr>
        <p:spPr>
          <a:xfrm>
            <a:off x="2193729" y="1960529"/>
            <a:ext cx="3747343" cy="1992967"/>
          </a:xfrm>
          <a:prstGeom prst="rect">
            <a:avLst/>
          </a:prstGeom>
        </p:spPr>
        <p:txBody>
          <a:bodyPr vert="horz" wrap="square" lIns="0" tIns="182612" rIns="0" bIns="0" rtlCol="0">
            <a:spAutoFit/>
          </a:bodyPr>
          <a:lstStyle/>
          <a:p>
            <a:pPr marL="339308" indent="-312520">
              <a:spcBef>
                <a:spcPts val="1439"/>
              </a:spcBef>
              <a:buSzPct val="145312"/>
              <a:buFont typeface="Arial MT"/>
              <a:buChar char="•"/>
              <a:tabLst>
                <a:tab pos="339308" algn="l"/>
              </a:tabLst>
            </a:pPr>
            <a:r>
              <a:rPr sz="2251" b="1" spc="-47" dirty="0">
                <a:solidFill>
                  <a:prstClr val="black"/>
                </a:solidFill>
                <a:cs typeface="Arial"/>
              </a:rPr>
              <a:t>Task</a:t>
            </a:r>
            <a:r>
              <a:rPr sz="2251" spc="-47" dirty="0">
                <a:solidFill>
                  <a:prstClr val="black"/>
                </a:solidFill>
                <a:cs typeface="Arial MT"/>
              </a:rPr>
              <a:t>:</a:t>
            </a:r>
            <a:r>
              <a:rPr sz="2251" spc="-19" dirty="0">
                <a:solidFill>
                  <a:prstClr val="black"/>
                </a:solidFill>
                <a:cs typeface="Arial MT"/>
              </a:rPr>
              <a:t> </a:t>
            </a:r>
            <a:r>
              <a:rPr sz="2251" spc="-49" dirty="0">
                <a:solidFill>
                  <a:prstClr val="black"/>
                </a:solidFill>
                <a:cs typeface="Arial MT"/>
              </a:rPr>
              <a:t>causal</a:t>
            </a:r>
            <a:r>
              <a:rPr sz="2251" spc="-19" dirty="0">
                <a:solidFill>
                  <a:prstClr val="black"/>
                </a:solidFill>
                <a:cs typeface="Arial MT"/>
              </a:rPr>
              <a:t> </a:t>
            </a:r>
            <a:r>
              <a:rPr sz="2251" spc="-35" dirty="0">
                <a:solidFill>
                  <a:prstClr val="black"/>
                </a:solidFill>
                <a:cs typeface="Arial MT"/>
              </a:rPr>
              <a:t>LM</a:t>
            </a:r>
            <a:endParaRPr sz="2251" dirty="0">
              <a:solidFill>
                <a:prstClr val="black"/>
              </a:solidFill>
              <a:cs typeface="Arial MT"/>
            </a:endParaRPr>
          </a:p>
          <a:p>
            <a:pPr marL="339308" indent="-312520">
              <a:spcBef>
                <a:spcPts val="2995"/>
              </a:spcBef>
              <a:buSzPct val="145312"/>
              <a:buFont typeface="Arial MT"/>
              <a:buChar char="•"/>
              <a:tabLst>
                <a:tab pos="339308" algn="l"/>
              </a:tabLst>
            </a:pPr>
            <a:r>
              <a:rPr sz="2251" b="1" spc="25" dirty="0">
                <a:solidFill>
                  <a:prstClr val="black"/>
                </a:solidFill>
                <a:cs typeface="Arial"/>
              </a:rPr>
              <a:t>Model</a:t>
            </a:r>
            <a:r>
              <a:rPr sz="2251" spc="25" dirty="0">
                <a:solidFill>
                  <a:prstClr val="black"/>
                </a:solidFill>
                <a:cs typeface="Arial MT"/>
              </a:rPr>
              <a:t>:</a:t>
            </a:r>
            <a:r>
              <a:rPr sz="2251" spc="-19" dirty="0">
                <a:solidFill>
                  <a:prstClr val="black"/>
                </a:solidFill>
                <a:cs typeface="Arial MT"/>
              </a:rPr>
              <a:t> </a:t>
            </a:r>
            <a:r>
              <a:rPr sz="2251" spc="-28" dirty="0">
                <a:solidFill>
                  <a:prstClr val="black"/>
                </a:solidFill>
                <a:cs typeface="Arial MT"/>
              </a:rPr>
              <a:t>self-attention</a:t>
            </a:r>
            <a:r>
              <a:rPr sz="2251" spc="-19" dirty="0">
                <a:solidFill>
                  <a:prstClr val="black"/>
                </a:solidFill>
                <a:cs typeface="Arial MT"/>
              </a:rPr>
              <a:t> </a:t>
            </a:r>
            <a:r>
              <a:rPr sz="2251" spc="-71" dirty="0">
                <a:solidFill>
                  <a:prstClr val="black"/>
                </a:solidFill>
                <a:cs typeface="Arial MT"/>
              </a:rPr>
              <a:t>layers</a:t>
            </a:r>
            <a:endParaRPr sz="2251" dirty="0">
              <a:solidFill>
                <a:prstClr val="black"/>
              </a:solidFill>
              <a:cs typeface="Arial MT"/>
            </a:endParaRPr>
          </a:p>
          <a:p>
            <a:pPr marL="339308" indent="-312520">
              <a:spcBef>
                <a:spcPts val="2995"/>
              </a:spcBef>
              <a:buSzPct val="145312"/>
              <a:buFont typeface="Arial MT"/>
              <a:buChar char="•"/>
              <a:tabLst>
                <a:tab pos="339308" algn="l"/>
              </a:tabLst>
            </a:pPr>
            <a:r>
              <a:rPr sz="2251" b="1" spc="-39" dirty="0">
                <a:solidFill>
                  <a:prstClr val="black"/>
                </a:solidFill>
                <a:cs typeface="Arial"/>
              </a:rPr>
              <a:t>Tokens</a:t>
            </a:r>
            <a:r>
              <a:rPr sz="2251" spc="-39" dirty="0">
                <a:solidFill>
                  <a:prstClr val="black"/>
                </a:solidFill>
                <a:cs typeface="Arial MT"/>
              </a:rPr>
              <a:t>:</a:t>
            </a:r>
            <a:r>
              <a:rPr sz="2251" spc="-15" dirty="0">
                <a:solidFill>
                  <a:prstClr val="black"/>
                </a:solidFill>
                <a:cs typeface="Arial MT"/>
              </a:rPr>
              <a:t> subwords</a:t>
            </a:r>
            <a:endParaRPr sz="2251" dirty="0">
              <a:solidFill>
                <a:prstClr val="black"/>
              </a:solidFill>
              <a:cs typeface="Arial MT"/>
            </a:endParaRPr>
          </a:p>
        </p:txBody>
      </p:sp>
      <p:pic>
        <p:nvPicPr>
          <p:cNvPr id="4" name="object 4"/>
          <p:cNvPicPr/>
          <p:nvPr/>
        </p:nvPicPr>
        <p:blipFill>
          <a:blip r:embed="rId2" cstate="print"/>
          <a:stretch>
            <a:fillRect/>
          </a:stretch>
        </p:blipFill>
        <p:spPr>
          <a:xfrm>
            <a:off x="7198521" y="2288267"/>
            <a:ext cx="2599777" cy="2237199"/>
          </a:xfrm>
          <a:prstGeom prst="rect">
            <a:avLst/>
          </a:prstGeom>
        </p:spPr>
      </p:pic>
      <p:sp>
        <p:nvSpPr>
          <p:cNvPr id="5" name="object 5"/>
          <p:cNvSpPr txBox="1"/>
          <p:nvPr/>
        </p:nvSpPr>
        <p:spPr>
          <a:xfrm>
            <a:off x="7899797" y="4313040"/>
            <a:ext cx="131267" cy="358601"/>
          </a:xfrm>
          <a:prstGeom prst="rect">
            <a:avLst/>
          </a:prstGeom>
        </p:spPr>
        <p:txBody>
          <a:bodyPr vert="horz" wrap="square" lIns="0" tIns="8931" rIns="0" bIns="0" rtlCol="0">
            <a:spAutoFit/>
          </a:bodyPr>
          <a:lstStyle/>
          <a:p>
            <a:pPr marL="8929">
              <a:spcBef>
                <a:spcPts val="71"/>
              </a:spcBef>
            </a:pPr>
            <a:r>
              <a:rPr sz="844" spc="-25" dirty="0">
                <a:solidFill>
                  <a:prstClr val="black"/>
                </a:solidFill>
                <a:latin typeface="Arial MT"/>
                <a:cs typeface="Arial MT"/>
              </a:rPr>
              <a:t>he</a:t>
            </a:r>
            <a:endParaRPr sz="844">
              <a:solidFill>
                <a:prstClr val="black"/>
              </a:solidFill>
              <a:latin typeface="Arial MT"/>
              <a:cs typeface="Arial MT"/>
            </a:endParaRPr>
          </a:p>
          <a:p>
            <a:pPr marL="35716">
              <a:spcBef>
                <a:spcPts val="675"/>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6" name="object 6"/>
          <p:cNvSpPr txBox="1"/>
          <p:nvPr/>
        </p:nvSpPr>
        <p:spPr>
          <a:xfrm>
            <a:off x="8417720" y="4313040"/>
            <a:ext cx="157163" cy="358601"/>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will</a:t>
            </a:r>
            <a:endParaRPr sz="844">
              <a:solidFill>
                <a:prstClr val="black"/>
              </a:solidFill>
              <a:latin typeface="Arial MT"/>
              <a:cs typeface="Arial MT"/>
            </a:endParaRPr>
          </a:p>
          <a:p>
            <a:pPr marL="44646">
              <a:spcBef>
                <a:spcPts val="675"/>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7" name="object 7"/>
          <p:cNvSpPr txBox="1"/>
          <p:nvPr/>
        </p:nvSpPr>
        <p:spPr>
          <a:xfrm>
            <a:off x="8962431" y="4313040"/>
            <a:ext cx="135285" cy="358601"/>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be</a:t>
            </a:r>
            <a:endParaRPr sz="844">
              <a:solidFill>
                <a:prstClr val="black"/>
              </a:solidFill>
              <a:latin typeface="Arial MT"/>
              <a:cs typeface="Arial MT"/>
            </a:endParaRPr>
          </a:p>
          <a:p>
            <a:pPr marL="35716">
              <a:spcBef>
                <a:spcPts val="675"/>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8" name="object 8"/>
          <p:cNvSpPr txBox="1"/>
          <p:nvPr/>
        </p:nvSpPr>
        <p:spPr>
          <a:xfrm>
            <a:off x="9462493" y="4313040"/>
            <a:ext cx="180827" cy="358601"/>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late</a:t>
            </a:r>
            <a:endParaRPr sz="844">
              <a:solidFill>
                <a:prstClr val="black"/>
              </a:solidFill>
              <a:latin typeface="Arial MT"/>
              <a:cs typeface="Arial MT"/>
            </a:endParaRPr>
          </a:p>
          <a:p>
            <a:pPr marL="62505">
              <a:spcBef>
                <a:spcPts val="675"/>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9" name="object 9"/>
          <p:cNvSpPr txBox="1"/>
          <p:nvPr/>
        </p:nvSpPr>
        <p:spPr>
          <a:xfrm>
            <a:off x="7218585" y="4707875"/>
            <a:ext cx="442913" cy="199788"/>
          </a:xfrm>
          <a:prstGeom prst="rect">
            <a:avLst/>
          </a:prstGeom>
          <a:solidFill>
            <a:srgbClr val="B4E0F2"/>
          </a:solidFill>
          <a:ln w="12700">
            <a:solidFill>
              <a:srgbClr val="000000"/>
            </a:solidFill>
          </a:ln>
        </p:spPr>
        <p:txBody>
          <a:bodyPr vert="horz" wrap="square" lIns="0" tIns="69205" rIns="0" bIns="0" rtlCol="0">
            <a:spAutoFit/>
          </a:bodyPr>
          <a:lstStyle/>
          <a:p>
            <a:pPr algn="ctr">
              <a:spcBef>
                <a:spcPts val="545"/>
              </a:spcBef>
            </a:pPr>
            <a:r>
              <a:rPr sz="844" spc="-4" dirty="0">
                <a:solidFill>
                  <a:prstClr val="black"/>
                </a:solidFill>
                <a:latin typeface="Arial MT"/>
                <a:cs typeface="Arial MT"/>
              </a:rPr>
              <a:t>0</a:t>
            </a:r>
            <a:endParaRPr sz="844">
              <a:solidFill>
                <a:prstClr val="black"/>
              </a:solidFill>
              <a:latin typeface="Arial MT"/>
              <a:cs typeface="Arial MT"/>
            </a:endParaRPr>
          </a:p>
        </p:txBody>
      </p:sp>
      <p:sp>
        <p:nvSpPr>
          <p:cNvPr id="10" name="object 10"/>
          <p:cNvSpPr txBox="1"/>
          <p:nvPr/>
        </p:nvSpPr>
        <p:spPr>
          <a:xfrm>
            <a:off x="7747320" y="4707875"/>
            <a:ext cx="442913" cy="199788"/>
          </a:xfrm>
          <a:prstGeom prst="rect">
            <a:avLst/>
          </a:prstGeom>
          <a:solidFill>
            <a:srgbClr val="B4E0F2"/>
          </a:solidFill>
          <a:ln w="12700">
            <a:solidFill>
              <a:srgbClr val="000000"/>
            </a:solidFill>
          </a:ln>
        </p:spPr>
        <p:txBody>
          <a:bodyPr vert="horz" wrap="square" lIns="0" tIns="69205" rIns="0" bIns="0" rtlCol="0">
            <a:spAutoFit/>
          </a:bodyPr>
          <a:lstStyle/>
          <a:p>
            <a:pPr marR="1339" algn="ctr">
              <a:spcBef>
                <a:spcPts val="545"/>
              </a:spcBef>
            </a:pPr>
            <a:r>
              <a:rPr sz="844" spc="-4" dirty="0">
                <a:solidFill>
                  <a:prstClr val="black"/>
                </a:solidFill>
                <a:latin typeface="Arial MT"/>
                <a:cs typeface="Arial MT"/>
              </a:rPr>
              <a:t>1</a:t>
            </a:r>
            <a:endParaRPr sz="844">
              <a:solidFill>
                <a:prstClr val="black"/>
              </a:solidFill>
              <a:latin typeface="Arial MT"/>
              <a:cs typeface="Arial MT"/>
            </a:endParaRPr>
          </a:p>
        </p:txBody>
      </p:sp>
      <p:sp>
        <p:nvSpPr>
          <p:cNvPr id="11" name="object 11"/>
          <p:cNvSpPr txBox="1"/>
          <p:nvPr/>
        </p:nvSpPr>
        <p:spPr>
          <a:xfrm>
            <a:off x="8276054" y="4707875"/>
            <a:ext cx="442913" cy="199788"/>
          </a:xfrm>
          <a:prstGeom prst="rect">
            <a:avLst/>
          </a:prstGeom>
          <a:solidFill>
            <a:srgbClr val="B4E0F2"/>
          </a:solidFill>
          <a:ln w="12700">
            <a:solidFill>
              <a:srgbClr val="000000"/>
            </a:solidFill>
          </a:ln>
        </p:spPr>
        <p:txBody>
          <a:bodyPr vert="horz" wrap="square" lIns="0" tIns="69205" rIns="0" bIns="0" rtlCol="0">
            <a:spAutoFit/>
          </a:bodyPr>
          <a:lstStyle/>
          <a:p>
            <a:pPr marL="7142" algn="ctr">
              <a:spcBef>
                <a:spcPts val="545"/>
              </a:spcBef>
            </a:pPr>
            <a:r>
              <a:rPr sz="844" spc="-4" dirty="0">
                <a:solidFill>
                  <a:prstClr val="black"/>
                </a:solidFill>
                <a:latin typeface="Arial MT"/>
                <a:cs typeface="Arial MT"/>
              </a:rPr>
              <a:t>2</a:t>
            </a:r>
            <a:endParaRPr sz="844">
              <a:solidFill>
                <a:prstClr val="black"/>
              </a:solidFill>
              <a:latin typeface="Arial MT"/>
              <a:cs typeface="Arial MT"/>
            </a:endParaRPr>
          </a:p>
        </p:txBody>
      </p:sp>
      <p:sp>
        <p:nvSpPr>
          <p:cNvPr id="12" name="object 12"/>
          <p:cNvSpPr txBox="1"/>
          <p:nvPr/>
        </p:nvSpPr>
        <p:spPr>
          <a:xfrm>
            <a:off x="8804789" y="4707875"/>
            <a:ext cx="442913" cy="199788"/>
          </a:xfrm>
          <a:prstGeom prst="rect">
            <a:avLst/>
          </a:prstGeom>
          <a:solidFill>
            <a:srgbClr val="B4E0F2"/>
          </a:solidFill>
          <a:ln w="12700">
            <a:solidFill>
              <a:srgbClr val="000000"/>
            </a:solidFill>
          </a:ln>
        </p:spPr>
        <p:txBody>
          <a:bodyPr vert="horz" wrap="square" lIns="0" tIns="69205" rIns="0" bIns="0" rtlCol="0">
            <a:spAutoFit/>
          </a:bodyPr>
          <a:lstStyle/>
          <a:p>
            <a:pPr marL="3125" algn="ctr">
              <a:spcBef>
                <a:spcPts val="545"/>
              </a:spcBef>
            </a:pPr>
            <a:r>
              <a:rPr sz="844" spc="-4" dirty="0">
                <a:solidFill>
                  <a:prstClr val="black"/>
                </a:solidFill>
                <a:latin typeface="Arial MT"/>
                <a:cs typeface="Arial MT"/>
              </a:rPr>
              <a:t>3</a:t>
            </a:r>
            <a:endParaRPr sz="844">
              <a:solidFill>
                <a:prstClr val="black"/>
              </a:solidFill>
              <a:latin typeface="Arial MT"/>
              <a:cs typeface="Arial MT"/>
            </a:endParaRPr>
          </a:p>
        </p:txBody>
      </p:sp>
      <p:sp>
        <p:nvSpPr>
          <p:cNvPr id="13" name="object 13"/>
          <p:cNvSpPr txBox="1"/>
          <p:nvPr/>
        </p:nvSpPr>
        <p:spPr>
          <a:xfrm>
            <a:off x="9333525" y="4707875"/>
            <a:ext cx="442913" cy="199788"/>
          </a:xfrm>
          <a:prstGeom prst="rect">
            <a:avLst/>
          </a:prstGeom>
          <a:solidFill>
            <a:srgbClr val="B4E0F2"/>
          </a:solidFill>
          <a:ln w="12700">
            <a:solidFill>
              <a:srgbClr val="000000"/>
            </a:solidFill>
          </a:ln>
        </p:spPr>
        <p:txBody>
          <a:bodyPr vert="horz" wrap="square" lIns="0" tIns="69205" rIns="0" bIns="0" rtlCol="0">
            <a:spAutoFit/>
          </a:bodyPr>
          <a:lstStyle/>
          <a:p>
            <a:pPr algn="ctr">
              <a:spcBef>
                <a:spcPts val="545"/>
              </a:spcBef>
            </a:pPr>
            <a:r>
              <a:rPr sz="844" spc="-4" dirty="0">
                <a:solidFill>
                  <a:prstClr val="black"/>
                </a:solidFill>
                <a:latin typeface="Arial MT"/>
                <a:cs typeface="Arial MT"/>
              </a:rPr>
              <a:t>4</a:t>
            </a:r>
            <a:endParaRPr sz="844">
              <a:solidFill>
                <a:prstClr val="black"/>
              </a:solidFill>
              <a:latin typeface="Arial MT"/>
              <a:cs typeface="Arial MT"/>
            </a:endParaRPr>
          </a:p>
        </p:txBody>
      </p:sp>
      <p:sp>
        <p:nvSpPr>
          <p:cNvPr id="14" name="object 14"/>
          <p:cNvSpPr txBox="1"/>
          <p:nvPr/>
        </p:nvSpPr>
        <p:spPr>
          <a:xfrm>
            <a:off x="7310438" y="4313040"/>
            <a:ext cx="259855" cy="358601"/>
          </a:xfrm>
          <a:prstGeom prst="rect">
            <a:avLst/>
          </a:prstGeom>
        </p:spPr>
        <p:txBody>
          <a:bodyPr vert="horz" wrap="square" lIns="0" tIns="8931" rIns="0" bIns="0" rtlCol="0">
            <a:spAutoFit/>
          </a:bodyPr>
          <a:lstStyle/>
          <a:p>
            <a:pPr algn="ctr">
              <a:spcBef>
                <a:spcPts val="71"/>
              </a:spcBef>
            </a:pPr>
            <a:r>
              <a:rPr sz="844" spc="4" dirty="0">
                <a:solidFill>
                  <a:prstClr val="black"/>
                </a:solidFill>
                <a:latin typeface="Arial MT"/>
                <a:cs typeface="Arial MT"/>
              </a:rPr>
              <a:t>&lt;/s&gt;]</a:t>
            </a:r>
            <a:endParaRPr sz="844">
              <a:solidFill>
                <a:prstClr val="black"/>
              </a:solidFill>
              <a:latin typeface="Arial MT"/>
              <a:cs typeface="Arial MT"/>
            </a:endParaRPr>
          </a:p>
          <a:p>
            <a:pPr marL="893" algn="ctr">
              <a:spcBef>
                <a:spcPts val="675"/>
              </a:spcBef>
            </a:pPr>
            <a:r>
              <a:rPr sz="844" spc="11" dirty="0">
                <a:solidFill>
                  <a:prstClr val="black"/>
                </a:solidFill>
                <a:latin typeface="Arial MT"/>
                <a:cs typeface="Arial MT"/>
              </a:rPr>
              <a:t>+</a:t>
            </a:r>
            <a:endParaRPr sz="844">
              <a:solidFill>
                <a:prstClr val="black"/>
              </a:solidFill>
              <a:latin typeface="Arial MT"/>
              <a:cs typeface="Arial MT"/>
            </a:endParaRPr>
          </a:p>
        </p:txBody>
      </p:sp>
      <p:sp>
        <p:nvSpPr>
          <p:cNvPr id="15" name="object 15"/>
          <p:cNvSpPr txBox="1"/>
          <p:nvPr/>
        </p:nvSpPr>
        <p:spPr>
          <a:xfrm>
            <a:off x="8042673" y="3714751"/>
            <a:ext cx="925116" cy="138926"/>
          </a:xfrm>
          <a:prstGeom prst="rect">
            <a:avLst/>
          </a:prstGeom>
        </p:spPr>
        <p:txBody>
          <a:bodyPr vert="horz" wrap="square" lIns="0" tIns="8931" rIns="0" bIns="0" rtlCol="0">
            <a:spAutoFit/>
          </a:bodyPr>
          <a:lstStyle/>
          <a:p>
            <a:pPr marL="8929">
              <a:spcBef>
                <a:spcPts val="71"/>
              </a:spcBef>
            </a:pPr>
            <a:r>
              <a:rPr sz="844" spc="-15" dirty="0">
                <a:solidFill>
                  <a:prstClr val="black"/>
                </a:solidFill>
                <a:latin typeface="Arial MT"/>
                <a:cs typeface="Arial MT"/>
              </a:rPr>
              <a:t>Self-attention</a:t>
            </a:r>
            <a:r>
              <a:rPr sz="844" spc="-19" dirty="0">
                <a:solidFill>
                  <a:prstClr val="black"/>
                </a:solidFill>
                <a:latin typeface="Arial MT"/>
                <a:cs typeface="Arial MT"/>
              </a:rPr>
              <a:t> </a:t>
            </a:r>
            <a:r>
              <a:rPr sz="844" spc="-28" dirty="0">
                <a:solidFill>
                  <a:prstClr val="black"/>
                </a:solidFill>
                <a:latin typeface="Arial MT"/>
                <a:cs typeface="Arial MT"/>
              </a:rPr>
              <a:t>layers</a:t>
            </a:r>
            <a:endParaRPr sz="844">
              <a:solidFill>
                <a:prstClr val="black"/>
              </a:solidFill>
              <a:latin typeface="Arial MT"/>
              <a:cs typeface="Arial MT"/>
            </a:endParaRPr>
          </a:p>
        </p:txBody>
      </p:sp>
      <p:sp>
        <p:nvSpPr>
          <p:cNvPr id="16" name="object 16"/>
          <p:cNvSpPr txBox="1"/>
          <p:nvPr/>
        </p:nvSpPr>
        <p:spPr>
          <a:xfrm>
            <a:off x="6354961" y="4705945"/>
            <a:ext cx="591592" cy="273809"/>
          </a:xfrm>
          <a:prstGeom prst="rect">
            <a:avLst/>
          </a:prstGeom>
        </p:spPr>
        <p:txBody>
          <a:bodyPr vert="horz" wrap="square" lIns="0" tIns="3572" rIns="0" bIns="0" rtlCol="0">
            <a:spAutoFit/>
          </a:bodyPr>
          <a:lstStyle/>
          <a:p>
            <a:pPr marL="8929" marR="3572">
              <a:lnSpc>
                <a:spcPct val="104200"/>
              </a:lnSpc>
              <a:spcBef>
                <a:spcPts val="28"/>
              </a:spcBef>
            </a:pPr>
            <a:r>
              <a:rPr sz="844" spc="-19" dirty="0">
                <a:solidFill>
                  <a:prstClr val="black"/>
                </a:solidFill>
                <a:latin typeface="Arial MT"/>
                <a:cs typeface="Arial MT"/>
              </a:rPr>
              <a:t>Positional </a:t>
            </a:r>
            <a:r>
              <a:rPr sz="844" spc="-15" dirty="0">
                <a:solidFill>
                  <a:prstClr val="black"/>
                </a:solidFill>
                <a:latin typeface="Arial MT"/>
                <a:cs typeface="Arial MT"/>
              </a:rPr>
              <a:t> </a:t>
            </a:r>
            <a:r>
              <a:rPr sz="844" spc="-11" dirty="0">
                <a:solidFill>
                  <a:prstClr val="black"/>
                </a:solidFill>
                <a:latin typeface="Arial MT"/>
                <a:cs typeface="Arial MT"/>
              </a:rPr>
              <a:t>embeddings</a:t>
            </a:r>
            <a:endParaRPr sz="844">
              <a:solidFill>
                <a:prstClr val="black"/>
              </a:solidFill>
              <a:latin typeface="Arial MT"/>
              <a:cs typeface="Arial MT"/>
            </a:endParaRPr>
          </a:p>
        </p:txBody>
      </p:sp>
      <p:sp>
        <p:nvSpPr>
          <p:cNvPr id="17" name="object 17"/>
          <p:cNvSpPr txBox="1"/>
          <p:nvPr/>
        </p:nvSpPr>
        <p:spPr>
          <a:xfrm>
            <a:off x="6363891" y="4241602"/>
            <a:ext cx="591592" cy="273809"/>
          </a:xfrm>
          <a:prstGeom prst="rect">
            <a:avLst/>
          </a:prstGeom>
        </p:spPr>
        <p:txBody>
          <a:bodyPr vert="horz" wrap="square" lIns="0" tIns="3572" rIns="0" bIns="0" rtlCol="0">
            <a:spAutoFit/>
          </a:bodyPr>
          <a:lstStyle/>
          <a:p>
            <a:pPr marL="8929" marR="3572">
              <a:lnSpc>
                <a:spcPct val="104200"/>
              </a:lnSpc>
              <a:spcBef>
                <a:spcPts val="28"/>
              </a:spcBef>
            </a:pPr>
            <a:r>
              <a:rPr sz="844" spc="-39" dirty="0">
                <a:solidFill>
                  <a:prstClr val="black"/>
                </a:solidFill>
                <a:latin typeface="Arial MT"/>
                <a:cs typeface="Arial MT"/>
              </a:rPr>
              <a:t>Token </a:t>
            </a:r>
            <a:r>
              <a:rPr sz="844" spc="-35" dirty="0">
                <a:solidFill>
                  <a:prstClr val="black"/>
                </a:solidFill>
                <a:latin typeface="Arial MT"/>
                <a:cs typeface="Arial MT"/>
              </a:rPr>
              <a:t> </a:t>
            </a:r>
            <a:r>
              <a:rPr sz="844" spc="-11" dirty="0">
                <a:solidFill>
                  <a:prstClr val="black"/>
                </a:solidFill>
                <a:latin typeface="Arial MT"/>
                <a:cs typeface="Arial MT"/>
              </a:rPr>
              <a:t>embeddings</a:t>
            </a:r>
            <a:endParaRPr sz="844">
              <a:solidFill>
                <a:prstClr val="black"/>
              </a:solidFill>
              <a:latin typeface="Arial MT"/>
              <a:cs typeface="Arial MT"/>
            </a:endParaRPr>
          </a:p>
        </p:txBody>
      </p:sp>
      <p:sp>
        <p:nvSpPr>
          <p:cNvPr id="18" name="object 18"/>
          <p:cNvSpPr txBox="1"/>
          <p:nvPr/>
        </p:nvSpPr>
        <p:spPr>
          <a:xfrm>
            <a:off x="6337102" y="2357439"/>
            <a:ext cx="676871"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Output</a:t>
            </a:r>
            <a:r>
              <a:rPr sz="844" spc="-43" dirty="0">
                <a:solidFill>
                  <a:prstClr val="black"/>
                </a:solidFill>
                <a:latin typeface="Arial MT"/>
                <a:cs typeface="Arial MT"/>
              </a:rPr>
              <a:t> </a:t>
            </a:r>
            <a:r>
              <a:rPr sz="844" spc="-11" dirty="0">
                <a:solidFill>
                  <a:prstClr val="black"/>
                </a:solidFill>
                <a:latin typeface="Arial MT"/>
                <a:cs typeface="Arial MT"/>
              </a:rPr>
              <a:t>tokens</a:t>
            </a:r>
            <a:endParaRPr sz="844">
              <a:solidFill>
                <a:prstClr val="black"/>
              </a:solidFill>
              <a:latin typeface="Arial MT"/>
              <a:cs typeface="Arial MT"/>
            </a:endParaRPr>
          </a:p>
        </p:txBody>
      </p:sp>
      <p:sp>
        <p:nvSpPr>
          <p:cNvPr id="19" name="object 19"/>
          <p:cNvSpPr txBox="1"/>
          <p:nvPr/>
        </p:nvSpPr>
        <p:spPr>
          <a:xfrm>
            <a:off x="7372945" y="2357439"/>
            <a:ext cx="131267" cy="138926"/>
          </a:xfrm>
          <a:prstGeom prst="rect">
            <a:avLst/>
          </a:prstGeom>
        </p:spPr>
        <p:txBody>
          <a:bodyPr vert="horz" wrap="square" lIns="0" tIns="8931" rIns="0" bIns="0" rtlCol="0">
            <a:spAutoFit/>
          </a:bodyPr>
          <a:lstStyle/>
          <a:p>
            <a:pPr marL="8929">
              <a:spcBef>
                <a:spcPts val="71"/>
              </a:spcBef>
            </a:pPr>
            <a:r>
              <a:rPr sz="844" spc="-25" dirty="0">
                <a:solidFill>
                  <a:prstClr val="black"/>
                </a:solidFill>
                <a:latin typeface="Arial MT"/>
                <a:cs typeface="Arial MT"/>
              </a:rPr>
              <a:t>he</a:t>
            </a:r>
            <a:endParaRPr sz="844">
              <a:solidFill>
                <a:prstClr val="black"/>
              </a:solidFill>
              <a:latin typeface="Arial MT"/>
              <a:cs typeface="Arial MT"/>
            </a:endParaRPr>
          </a:p>
        </p:txBody>
      </p:sp>
      <p:sp>
        <p:nvSpPr>
          <p:cNvPr id="20" name="object 20"/>
          <p:cNvSpPr txBox="1"/>
          <p:nvPr/>
        </p:nvSpPr>
        <p:spPr>
          <a:xfrm>
            <a:off x="7881937" y="2357439"/>
            <a:ext cx="157163" cy="138926"/>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will</a:t>
            </a:r>
            <a:endParaRPr sz="844">
              <a:solidFill>
                <a:prstClr val="black"/>
              </a:solidFill>
              <a:latin typeface="Arial MT"/>
              <a:cs typeface="Arial MT"/>
            </a:endParaRPr>
          </a:p>
        </p:txBody>
      </p:sp>
      <p:sp>
        <p:nvSpPr>
          <p:cNvPr id="21" name="object 21"/>
          <p:cNvSpPr txBox="1"/>
          <p:nvPr/>
        </p:nvSpPr>
        <p:spPr>
          <a:xfrm>
            <a:off x="8426650" y="2357439"/>
            <a:ext cx="135285"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be</a:t>
            </a:r>
            <a:endParaRPr sz="844">
              <a:solidFill>
                <a:prstClr val="black"/>
              </a:solidFill>
              <a:latin typeface="Arial MT"/>
              <a:cs typeface="Arial MT"/>
            </a:endParaRPr>
          </a:p>
        </p:txBody>
      </p:sp>
      <p:sp>
        <p:nvSpPr>
          <p:cNvPr id="22" name="object 22"/>
          <p:cNvSpPr txBox="1"/>
          <p:nvPr/>
        </p:nvSpPr>
        <p:spPr>
          <a:xfrm>
            <a:off x="8926711" y="2357439"/>
            <a:ext cx="180827" cy="138926"/>
          </a:xfrm>
          <a:prstGeom prst="rect">
            <a:avLst/>
          </a:prstGeom>
        </p:spPr>
        <p:txBody>
          <a:bodyPr vert="horz" wrap="square" lIns="0" tIns="8931" rIns="0" bIns="0" rtlCol="0">
            <a:spAutoFit/>
          </a:bodyPr>
          <a:lstStyle/>
          <a:p>
            <a:pPr marL="8929">
              <a:spcBef>
                <a:spcPts val="71"/>
              </a:spcBef>
            </a:pPr>
            <a:r>
              <a:rPr sz="844" spc="-21" dirty="0">
                <a:solidFill>
                  <a:prstClr val="black"/>
                </a:solidFill>
                <a:latin typeface="Arial MT"/>
                <a:cs typeface="Arial MT"/>
              </a:rPr>
              <a:t>late</a:t>
            </a:r>
            <a:endParaRPr sz="844">
              <a:solidFill>
                <a:prstClr val="black"/>
              </a:solidFill>
              <a:latin typeface="Arial MT"/>
              <a:cs typeface="Arial MT"/>
            </a:endParaRPr>
          </a:p>
        </p:txBody>
      </p:sp>
      <p:sp>
        <p:nvSpPr>
          <p:cNvPr id="23" name="object 23"/>
          <p:cNvSpPr txBox="1"/>
          <p:nvPr/>
        </p:nvSpPr>
        <p:spPr>
          <a:xfrm>
            <a:off x="9426774" y="2357439"/>
            <a:ext cx="233959" cy="138926"/>
          </a:xfrm>
          <a:prstGeom prst="rect">
            <a:avLst/>
          </a:prstGeom>
        </p:spPr>
        <p:txBody>
          <a:bodyPr vert="horz" wrap="square" lIns="0" tIns="8931" rIns="0" bIns="0" rtlCol="0">
            <a:spAutoFit/>
          </a:bodyPr>
          <a:lstStyle/>
          <a:p>
            <a:pPr marL="8929">
              <a:spcBef>
                <a:spcPts val="71"/>
              </a:spcBef>
            </a:pPr>
            <a:r>
              <a:rPr sz="844" spc="15" dirty="0">
                <a:solidFill>
                  <a:prstClr val="black"/>
                </a:solidFill>
                <a:latin typeface="Arial MT"/>
                <a:cs typeface="Arial MT"/>
              </a:rPr>
              <a:t>&lt;/s&gt;</a:t>
            </a:r>
            <a:endParaRPr sz="844">
              <a:solidFill>
                <a:prstClr val="black"/>
              </a:solidFill>
              <a:latin typeface="Arial MT"/>
              <a:cs typeface="Arial MT"/>
            </a:endParaRPr>
          </a:p>
        </p:txBody>
      </p:sp>
      <p:sp>
        <p:nvSpPr>
          <p:cNvPr id="24" name="object 24"/>
          <p:cNvSpPr txBox="1"/>
          <p:nvPr/>
        </p:nvSpPr>
        <p:spPr>
          <a:xfrm>
            <a:off x="7239001" y="2884290"/>
            <a:ext cx="384871"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p:txBody>
      </p:sp>
      <p:sp>
        <p:nvSpPr>
          <p:cNvPr id="25" name="object 25"/>
          <p:cNvSpPr txBox="1"/>
          <p:nvPr/>
        </p:nvSpPr>
        <p:spPr>
          <a:xfrm>
            <a:off x="7247930" y="3214688"/>
            <a:ext cx="36343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p</a:t>
            </a:r>
            <a:r>
              <a:rPr sz="844" spc="-21" dirty="0">
                <a:solidFill>
                  <a:prstClr val="black"/>
                </a:solidFill>
                <a:latin typeface="Arial MT"/>
                <a:cs typeface="Arial MT"/>
              </a:rPr>
              <a:t>r</a:t>
            </a:r>
            <a:r>
              <a:rPr sz="844" spc="-7" dirty="0">
                <a:solidFill>
                  <a:prstClr val="black"/>
                </a:solidFill>
                <a:latin typeface="Arial MT"/>
                <a:cs typeface="Arial MT"/>
              </a:rPr>
              <a:t>oject.</a:t>
            </a:r>
            <a:endParaRPr sz="844">
              <a:solidFill>
                <a:prstClr val="black"/>
              </a:solidFill>
              <a:latin typeface="Arial MT"/>
              <a:cs typeface="Arial MT"/>
            </a:endParaRPr>
          </a:p>
        </p:txBody>
      </p:sp>
      <p:sp>
        <p:nvSpPr>
          <p:cNvPr id="26" name="object 26"/>
          <p:cNvSpPr txBox="1"/>
          <p:nvPr/>
        </p:nvSpPr>
        <p:spPr>
          <a:xfrm>
            <a:off x="7783711" y="2884290"/>
            <a:ext cx="384871"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p:txBody>
      </p:sp>
      <p:sp>
        <p:nvSpPr>
          <p:cNvPr id="27" name="object 27"/>
          <p:cNvSpPr txBox="1"/>
          <p:nvPr/>
        </p:nvSpPr>
        <p:spPr>
          <a:xfrm>
            <a:off x="7792642" y="3214688"/>
            <a:ext cx="36343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p</a:t>
            </a:r>
            <a:r>
              <a:rPr sz="844" spc="-21" dirty="0">
                <a:solidFill>
                  <a:prstClr val="black"/>
                </a:solidFill>
                <a:latin typeface="Arial MT"/>
                <a:cs typeface="Arial MT"/>
              </a:rPr>
              <a:t>r</a:t>
            </a:r>
            <a:r>
              <a:rPr sz="844" spc="-7" dirty="0">
                <a:solidFill>
                  <a:prstClr val="black"/>
                </a:solidFill>
                <a:latin typeface="Arial MT"/>
                <a:cs typeface="Arial MT"/>
              </a:rPr>
              <a:t>oject.</a:t>
            </a:r>
            <a:endParaRPr sz="844">
              <a:solidFill>
                <a:prstClr val="black"/>
              </a:solidFill>
              <a:latin typeface="Arial MT"/>
              <a:cs typeface="Arial MT"/>
            </a:endParaRPr>
          </a:p>
        </p:txBody>
      </p:sp>
      <p:sp>
        <p:nvSpPr>
          <p:cNvPr id="28" name="object 28"/>
          <p:cNvSpPr txBox="1"/>
          <p:nvPr/>
        </p:nvSpPr>
        <p:spPr>
          <a:xfrm>
            <a:off x="8301634" y="2884290"/>
            <a:ext cx="384871"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p:txBody>
      </p:sp>
      <p:sp>
        <p:nvSpPr>
          <p:cNvPr id="29" name="object 29"/>
          <p:cNvSpPr txBox="1"/>
          <p:nvPr/>
        </p:nvSpPr>
        <p:spPr>
          <a:xfrm>
            <a:off x="8319493" y="3214688"/>
            <a:ext cx="36343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p</a:t>
            </a:r>
            <a:r>
              <a:rPr sz="844" spc="-21" dirty="0">
                <a:solidFill>
                  <a:prstClr val="black"/>
                </a:solidFill>
                <a:latin typeface="Arial MT"/>
                <a:cs typeface="Arial MT"/>
              </a:rPr>
              <a:t>r</a:t>
            </a:r>
            <a:r>
              <a:rPr sz="844" spc="-7" dirty="0">
                <a:solidFill>
                  <a:prstClr val="black"/>
                </a:solidFill>
                <a:latin typeface="Arial MT"/>
                <a:cs typeface="Arial MT"/>
              </a:rPr>
              <a:t>oject.</a:t>
            </a:r>
            <a:endParaRPr sz="844">
              <a:solidFill>
                <a:prstClr val="black"/>
              </a:solidFill>
              <a:latin typeface="Arial MT"/>
              <a:cs typeface="Arial MT"/>
            </a:endParaRPr>
          </a:p>
        </p:txBody>
      </p:sp>
      <p:sp>
        <p:nvSpPr>
          <p:cNvPr id="30" name="object 30"/>
          <p:cNvSpPr txBox="1"/>
          <p:nvPr/>
        </p:nvSpPr>
        <p:spPr>
          <a:xfrm>
            <a:off x="8828485" y="2884290"/>
            <a:ext cx="384871"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p:txBody>
      </p:sp>
      <p:sp>
        <p:nvSpPr>
          <p:cNvPr id="31" name="object 31"/>
          <p:cNvSpPr txBox="1"/>
          <p:nvPr/>
        </p:nvSpPr>
        <p:spPr>
          <a:xfrm>
            <a:off x="8837414" y="3214688"/>
            <a:ext cx="36343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p</a:t>
            </a:r>
            <a:r>
              <a:rPr sz="844" spc="-21" dirty="0">
                <a:solidFill>
                  <a:prstClr val="black"/>
                </a:solidFill>
                <a:latin typeface="Arial MT"/>
                <a:cs typeface="Arial MT"/>
              </a:rPr>
              <a:t>r</a:t>
            </a:r>
            <a:r>
              <a:rPr sz="844" spc="-7" dirty="0">
                <a:solidFill>
                  <a:prstClr val="black"/>
                </a:solidFill>
                <a:latin typeface="Arial MT"/>
                <a:cs typeface="Arial MT"/>
              </a:rPr>
              <a:t>oject.</a:t>
            </a:r>
            <a:endParaRPr sz="844">
              <a:solidFill>
                <a:prstClr val="black"/>
              </a:solidFill>
              <a:latin typeface="Arial MT"/>
              <a:cs typeface="Arial MT"/>
            </a:endParaRPr>
          </a:p>
        </p:txBody>
      </p:sp>
      <p:sp>
        <p:nvSpPr>
          <p:cNvPr id="32" name="object 32"/>
          <p:cNvSpPr txBox="1"/>
          <p:nvPr/>
        </p:nvSpPr>
        <p:spPr>
          <a:xfrm>
            <a:off x="9355337" y="2884290"/>
            <a:ext cx="384871" cy="138926"/>
          </a:xfrm>
          <a:prstGeom prst="rect">
            <a:avLst/>
          </a:prstGeom>
        </p:spPr>
        <p:txBody>
          <a:bodyPr vert="horz" wrap="square" lIns="0" tIns="8931" rIns="0" bIns="0" rtlCol="0">
            <a:spAutoFit/>
          </a:bodyPr>
          <a:lstStyle/>
          <a:p>
            <a:pPr marL="8929">
              <a:spcBef>
                <a:spcPts val="71"/>
              </a:spcBef>
            </a:pPr>
            <a:r>
              <a:rPr sz="844" spc="-11" dirty="0">
                <a:solidFill>
                  <a:prstClr val="black"/>
                </a:solidFill>
                <a:latin typeface="Arial MT"/>
                <a:cs typeface="Arial MT"/>
              </a:rPr>
              <a:t>softmax</a:t>
            </a:r>
            <a:endParaRPr sz="844">
              <a:solidFill>
                <a:prstClr val="black"/>
              </a:solidFill>
              <a:latin typeface="Arial MT"/>
              <a:cs typeface="Arial MT"/>
            </a:endParaRPr>
          </a:p>
        </p:txBody>
      </p:sp>
      <p:sp>
        <p:nvSpPr>
          <p:cNvPr id="33" name="object 33"/>
          <p:cNvSpPr txBox="1"/>
          <p:nvPr/>
        </p:nvSpPr>
        <p:spPr>
          <a:xfrm>
            <a:off x="9373195" y="3214688"/>
            <a:ext cx="363439" cy="138926"/>
          </a:xfrm>
          <a:prstGeom prst="rect">
            <a:avLst/>
          </a:prstGeom>
        </p:spPr>
        <p:txBody>
          <a:bodyPr vert="horz" wrap="square" lIns="0" tIns="8931" rIns="0" bIns="0" rtlCol="0">
            <a:spAutoFit/>
          </a:bodyPr>
          <a:lstStyle/>
          <a:p>
            <a:pPr marL="8929">
              <a:spcBef>
                <a:spcPts val="71"/>
              </a:spcBef>
            </a:pPr>
            <a:r>
              <a:rPr sz="844" spc="-4" dirty="0">
                <a:solidFill>
                  <a:prstClr val="black"/>
                </a:solidFill>
                <a:latin typeface="Arial MT"/>
                <a:cs typeface="Arial MT"/>
              </a:rPr>
              <a:t>p</a:t>
            </a:r>
            <a:r>
              <a:rPr sz="844" spc="-21" dirty="0">
                <a:solidFill>
                  <a:prstClr val="black"/>
                </a:solidFill>
                <a:latin typeface="Arial MT"/>
                <a:cs typeface="Arial MT"/>
              </a:rPr>
              <a:t>r</a:t>
            </a:r>
            <a:r>
              <a:rPr sz="844" spc="-7" dirty="0">
                <a:solidFill>
                  <a:prstClr val="black"/>
                </a:solidFill>
                <a:latin typeface="Arial MT"/>
                <a:cs typeface="Arial MT"/>
              </a:rPr>
              <a:t>oject.</a:t>
            </a:r>
            <a:endParaRPr sz="844">
              <a:solidFill>
                <a:prstClr val="black"/>
              </a:solidFill>
              <a:latin typeface="Arial MT"/>
              <a:cs typeface="Arial MT"/>
            </a:endParaRPr>
          </a:p>
        </p:txBody>
      </p:sp>
      <p:pic>
        <p:nvPicPr>
          <p:cNvPr id="34" name="Picture 33"/>
          <p:cNvPicPr>
            <a:picLocks noChangeAspect="1"/>
          </p:cNvPicPr>
          <p:nvPr/>
        </p:nvPicPr>
        <p:blipFill>
          <a:blip r:embed="rId3"/>
          <a:stretch>
            <a:fillRect/>
          </a:stretch>
        </p:blipFill>
        <p:spPr>
          <a:xfrm>
            <a:off x="10828533" y="234081"/>
            <a:ext cx="932769" cy="1402203"/>
          </a:xfrm>
          <a:prstGeom prst="rect">
            <a:avLst/>
          </a:prstGeom>
        </p:spPr>
      </p:pic>
    </p:spTree>
    <p:extLst>
      <p:ext uri="{BB962C8B-B14F-4D97-AF65-F5344CB8AC3E}">
        <p14:creationId xmlns:p14="http://schemas.microsoft.com/office/powerpoint/2010/main" val="4116614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cxnSp>
        <p:nvCxnSpPr>
          <p:cNvPr id="117" name="Google Shape;117;p3"/>
          <p:cNvCxnSpPr/>
          <p:nvPr/>
        </p:nvCxnSpPr>
        <p:spPr>
          <a:xfrm>
            <a:off x="-8307" y="1316459"/>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118" name="Google Shape;118;p3" descr="A close up of a logo&#10;&#10;Description automatically generated"/>
          <p:cNvPicPr preferRelativeResize="0"/>
          <p:nvPr/>
        </p:nvPicPr>
        <p:blipFill rotWithShape="1">
          <a:blip r:embed="rId3">
            <a:alphaModFix/>
          </a:blip>
          <a:srcRect/>
          <a:stretch/>
        </p:blipFill>
        <p:spPr>
          <a:xfrm>
            <a:off x="11118273" y="342900"/>
            <a:ext cx="745009" cy="709610"/>
          </a:xfrm>
          <a:prstGeom prst="rect">
            <a:avLst/>
          </a:prstGeom>
          <a:noFill/>
          <a:ln>
            <a:noFill/>
          </a:ln>
        </p:spPr>
      </p:pic>
      <p:sp>
        <p:nvSpPr>
          <p:cNvPr id="120" name="Google Shape;120;p3"/>
          <p:cNvSpPr txBox="1"/>
          <p:nvPr/>
        </p:nvSpPr>
        <p:spPr>
          <a:xfrm>
            <a:off x="875688" y="236168"/>
            <a:ext cx="8750889" cy="666745"/>
          </a:xfrm>
          <a:prstGeom prst="rect">
            <a:avLst/>
          </a:prstGeom>
          <a:noFill/>
          <a:ln>
            <a:noFill/>
          </a:ln>
        </p:spPr>
        <p:txBody>
          <a:bodyPr spcFirstLastPara="1" wrap="square" lIns="91425" tIns="45700" rIns="91425" bIns="45700" anchor="t" anchorCtr="0">
            <a:spAutoFit/>
          </a:bodyPr>
          <a:lstStyle/>
          <a:p>
            <a:pPr algn="ctr">
              <a:buClr>
                <a:srgbClr val="000000"/>
              </a:buClr>
              <a:buFont typeface="Arial"/>
              <a:buNone/>
            </a:pPr>
            <a:r>
              <a:rPr lang="en-US" sz="3733" b="1" kern="0" dirty="0">
                <a:solidFill>
                  <a:srgbClr val="0070C0"/>
                </a:solidFill>
                <a:latin typeface="Calibri"/>
                <a:ea typeface="Calibri"/>
                <a:cs typeface="Calibri"/>
                <a:sym typeface="Calibri"/>
              </a:rPr>
              <a:t>  </a:t>
            </a:r>
            <a:r>
              <a:rPr lang="en-US" sz="3600" kern="0" dirty="0">
                <a:solidFill>
                  <a:srgbClr val="0070C0"/>
                </a:solidFill>
                <a:latin typeface="Calibri"/>
                <a:ea typeface="Calibri"/>
                <a:cs typeface="Calibri"/>
                <a:sym typeface="Calibri"/>
              </a:rPr>
              <a:t>GPT(</a:t>
            </a:r>
            <a:r>
              <a:rPr lang="en-IN" sz="3600" kern="0" dirty="0">
                <a:solidFill>
                  <a:srgbClr val="0070C0"/>
                </a:solidFill>
                <a:latin typeface="Calibri" panose="020F0502020204030204" pitchFamily="34" charset="0"/>
                <a:cs typeface="Calibri" panose="020F0502020204030204" pitchFamily="34" charset="0"/>
                <a:sym typeface="Arial"/>
              </a:rPr>
              <a:t>Generative Pre-training Transformer)</a:t>
            </a:r>
            <a:endParaRPr sz="3600" kern="0" dirty="0">
              <a:solidFill>
                <a:srgbClr val="0070C0"/>
              </a:solidFill>
              <a:latin typeface="Calibri"/>
              <a:ea typeface="Calibri"/>
              <a:cs typeface="Calibri"/>
              <a:sym typeface="Calibri"/>
            </a:endParaRPr>
          </a:p>
        </p:txBody>
      </p:sp>
      <p:sp>
        <p:nvSpPr>
          <p:cNvPr id="3" name="Rectangle 2">
            <a:extLst>
              <a:ext uri="{FF2B5EF4-FFF2-40B4-BE49-F238E27FC236}">
                <a16:creationId xmlns="" xmlns:a16="http://schemas.microsoft.com/office/drawing/2014/main" id="{1BD2D586-58E9-004E-8758-768D67AC4F37}"/>
              </a:ext>
            </a:extLst>
          </p:cNvPr>
          <p:cNvSpPr/>
          <p:nvPr/>
        </p:nvSpPr>
        <p:spPr>
          <a:xfrm>
            <a:off x="598883" y="1499522"/>
            <a:ext cx="5036572" cy="4708981"/>
          </a:xfrm>
          <a:prstGeom prst="rect">
            <a:avLst/>
          </a:prstGeom>
        </p:spPr>
        <p:txBody>
          <a:bodyPr wrap="square">
            <a:spAutoFit/>
          </a:bodyPr>
          <a:lstStyle/>
          <a:p>
            <a:pPr marL="342891" indent="-342891" algn="just">
              <a:buClr>
                <a:srgbClr val="000000"/>
              </a:buClr>
              <a:buFont typeface="Wingdings" pitchFamily="2" charset="2"/>
              <a:buChar char="v"/>
            </a:pPr>
            <a:r>
              <a:rPr lang="en-IN" sz="2000" kern="0" dirty="0">
                <a:solidFill>
                  <a:srgbClr val="111111"/>
                </a:solidFill>
                <a:latin typeface="Calibri" panose="020F0502020204030204" pitchFamily="34" charset="0"/>
                <a:cs typeface="Calibri" panose="020F0502020204030204" pitchFamily="34" charset="0"/>
                <a:sym typeface="Arial"/>
              </a:rPr>
              <a:t>Compared to the original transformer architecture, the </a:t>
            </a:r>
            <a:r>
              <a:rPr lang="en-IN" sz="2000" kern="0" dirty="0">
                <a:solidFill>
                  <a:srgbClr val="C00000"/>
                </a:solidFill>
                <a:latin typeface="Calibri" panose="020F0502020204030204" pitchFamily="34" charset="0"/>
                <a:cs typeface="Calibri" panose="020F0502020204030204" pitchFamily="34" charset="0"/>
                <a:sym typeface="Arial"/>
              </a:rPr>
              <a:t>transformer decoder model </a:t>
            </a:r>
            <a:r>
              <a:rPr lang="en-IN" sz="2000" b="1" kern="0" dirty="0">
                <a:solidFill>
                  <a:srgbClr val="000000"/>
                </a:solidFill>
                <a:latin typeface="Calibri" panose="020F0502020204030204" pitchFamily="34" charset="0"/>
                <a:cs typeface="Calibri" panose="020F0502020204030204" pitchFamily="34" charset="0"/>
                <a:sym typeface="Arial"/>
              </a:rPr>
              <a:t>discards the encoder part</a:t>
            </a:r>
            <a:r>
              <a:rPr lang="en-IN" sz="2000" kern="0" dirty="0">
                <a:solidFill>
                  <a:srgbClr val="111111"/>
                </a:solidFill>
                <a:latin typeface="Calibri" panose="020F0502020204030204" pitchFamily="34" charset="0"/>
                <a:cs typeface="Calibri" panose="020F0502020204030204" pitchFamily="34" charset="0"/>
                <a:sym typeface="Arial"/>
              </a:rPr>
              <a:t>, so there is </a:t>
            </a:r>
            <a:r>
              <a:rPr lang="en-IN" sz="2000" b="1" kern="0" dirty="0">
                <a:solidFill>
                  <a:srgbClr val="111111"/>
                </a:solidFill>
                <a:latin typeface="Calibri" panose="020F0502020204030204" pitchFamily="34" charset="0"/>
                <a:cs typeface="Calibri" panose="020F0502020204030204" pitchFamily="34" charset="0"/>
                <a:sym typeface="Arial"/>
              </a:rPr>
              <a:t>only one single input sentence rather than two separate source and target sequences.</a:t>
            </a:r>
          </a:p>
          <a:p>
            <a:pPr marL="342891" indent="-342891" algn="just">
              <a:buClr>
                <a:srgbClr val="000000"/>
              </a:buClr>
              <a:buFont typeface="Wingdings" pitchFamily="2" charset="2"/>
              <a:buChar char="v"/>
            </a:pPr>
            <a:r>
              <a:rPr lang="en-IN" sz="2000" kern="0" dirty="0">
                <a:solidFill>
                  <a:srgbClr val="000000"/>
                </a:solidFill>
                <a:latin typeface="Calibri" panose="020F0502020204030204" pitchFamily="34" charset="0"/>
                <a:cs typeface="Calibri" panose="020F0502020204030204" pitchFamily="34" charset="0"/>
                <a:sym typeface="Arial"/>
              </a:rPr>
              <a:t>This model applies </a:t>
            </a:r>
            <a:r>
              <a:rPr lang="en-IN" sz="2000" kern="0" dirty="0">
                <a:solidFill>
                  <a:srgbClr val="C00000"/>
                </a:solidFill>
                <a:latin typeface="Calibri" panose="020F0502020204030204" pitchFamily="34" charset="0"/>
                <a:cs typeface="Calibri" panose="020F0502020204030204" pitchFamily="34" charset="0"/>
                <a:sym typeface="Arial"/>
              </a:rPr>
              <a:t>multiple transformer blocks </a:t>
            </a:r>
            <a:r>
              <a:rPr lang="en-IN" sz="2000" kern="0" dirty="0">
                <a:solidFill>
                  <a:srgbClr val="000000"/>
                </a:solidFill>
                <a:latin typeface="Calibri" panose="020F0502020204030204" pitchFamily="34" charset="0"/>
                <a:cs typeface="Calibri" panose="020F0502020204030204" pitchFamily="34" charset="0"/>
                <a:sym typeface="Arial"/>
              </a:rPr>
              <a:t>over the embeddings of input sequences. </a:t>
            </a:r>
          </a:p>
          <a:p>
            <a:pPr marL="342891" indent="-342891" algn="just">
              <a:buClr>
                <a:srgbClr val="000000"/>
              </a:buClr>
              <a:buFont typeface="Wingdings" pitchFamily="2" charset="2"/>
              <a:buChar char="v"/>
            </a:pPr>
            <a:r>
              <a:rPr lang="en-IN" sz="2000" kern="0" dirty="0">
                <a:solidFill>
                  <a:srgbClr val="000000"/>
                </a:solidFill>
                <a:latin typeface="Calibri" panose="020F0502020204030204" pitchFamily="34" charset="0"/>
                <a:cs typeface="Calibri" panose="020F0502020204030204" pitchFamily="34" charset="0"/>
                <a:sym typeface="Arial"/>
              </a:rPr>
              <a:t>Each block contains a </a:t>
            </a:r>
            <a:r>
              <a:rPr lang="en-IN" sz="2000" kern="0" dirty="0">
                <a:solidFill>
                  <a:srgbClr val="C00000"/>
                </a:solidFill>
                <a:latin typeface="Calibri" panose="020F0502020204030204" pitchFamily="34" charset="0"/>
                <a:cs typeface="Calibri" panose="020F0502020204030204" pitchFamily="34" charset="0"/>
                <a:sym typeface="Arial"/>
              </a:rPr>
              <a:t>masked </a:t>
            </a:r>
            <a:r>
              <a:rPr lang="en-IN" sz="2000" i="1" kern="0" dirty="0">
                <a:solidFill>
                  <a:srgbClr val="C00000"/>
                </a:solidFill>
                <a:latin typeface="Calibri" panose="020F0502020204030204" pitchFamily="34" charset="0"/>
                <a:cs typeface="Calibri" panose="020F0502020204030204" pitchFamily="34" charset="0"/>
                <a:sym typeface="Arial"/>
              </a:rPr>
              <a:t>multi-headed self-attention</a:t>
            </a:r>
            <a:r>
              <a:rPr lang="en-IN" sz="2000" kern="0" dirty="0">
                <a:solidFill>
                  <a:srgbClr val="C00000"/>
                </a:solidFill>
                <a:latin typeface="Calibri" panose="020F0502020204030204" pitchFamily="34" charset="0"/>
                <a:cs typeface="Calibri" panose="020F0502020204030204" pitchFamily="34" charset="0"/>
                <a:sym typeface="Arial"/>
              </a:rPr>
              <a:t> layer and a </a:t>
            </a:r>
            <a:r>
              <a:rPr lang="en-IN" sz="2000" i="1" kern="0" dirty="0">
                <a:solidFill>
                  <a:srgbClr val="C00000"/>
                </a:solidFill>
                <a:latin typeface="Calibri" panose="020F0502020204030204" pitchFamily="34" charset="0"/>
                <a:cs typeface="Calibri" panose="020F0502020204030204" pitchFamily="34" charset="0"/>
                <a:sym typeface="Arial"/>
              </a:rPr>
              <a:t>pointwise feed-forward</a:t>
            </a:r>
            <a:r>
              <a:rPr lang="en-IN" sz="2000" kern="0" dirty="0">
                <a:solidFill>
                  <a:srgbClr val="C00000"/>
                </a:solidFill>
                <a:latin typeface="Calibri" panose="020F0502020204030204" pitchFamily="34" charset="0"/>
                <a:cs typeface="Calibri" panose="020F0502020204030204" pitchFamily="34" charset="0"/>
                <a:sym typeface="Arial"/>
              </a:rPr>
              <a:t> layer. </a:t>
            </a:r>
          </a:p>
          <a:p>
            <a:pPr marL="342891" indent="-342891" algn="just">
              <a:buClr>
                <a:srgbClr val="000000"/>
              </a:buClr>
              <a:buFont typeface="Wingdings" pitchFamily="2" charset="2"/>
              <a:buChar char="v"/>
            </a:pPr>
            <a:r>
              <a:rPr lang="en-IN" sz="2000" kern="0" dirty="0">
                <a:solidFill>
                  <a:srgbClr val="000000"/>
                </a:solidFill>
                <a:latin typeface="Calibri" panose="020F0502020204030204" pitchFamily="34" charset="0"/>
                <a:cs typeface="Calibri" panose="020F0502020204030204" pitchFamily="34" charset="0"/>
                <a:sym typeface="Arial"/>
              </a:rPr>
              <a:t>The final output produces a distribution over target tokens after </a:t>
            </a:r>
            <a:r>
              <a:rPr lang="en-IN" sz="2000" kern="0" dirty="0" err="1">
                <a:solidFill>
                  <a:srgbClr val="000000"/>
                </a:solidFill>
                <a:latin typeface="Calibri" panose="020F0502020204030204" pitchFamily="34" charset="0"/>
                <a:cs typeface="Calibri" panose="020F0502020204030204" pitchFamily="34" charset="0"/>
                <a:sym typeface="Arial"/>
              </a:rPr>
              <a:t>softmax</a:t>
            </a:r>
            <a:r>
              <a:rPr lang="en-IN" sz="2000" kern="0" dirty="0">
                <a:solidFill>
                  <a:srgbClr val="000000"/>
                </a:solidFill>
                <a:latin typeface="Calibri" panose="020F0502020204030204" pitchFamily="34" charset="0"/>
                <a:cs typeface="Calibri" panose="020F0502020204030204" pitchFamily="34" charset="0"/>
                <a:sym typeface="Arial"/>
              </a:rPr>
              <a:t> normalization.</a:t>
            </a:r>
            <a:endParaRPr lang="en-US" sz="2000" kern="0" dirty="0">
              <a:solidFill>
                <a:srgbClr val="000000"/>
              </a:solidFill>
              <a:latin typeface="Calibri" panose="020F0502020204030204" pitchFamily="34" charset="0"/>
              <a:cs typeface="Calibri" panose="020F0502020204030204" pitchFamily="34" charset="0"/>
              <a:sym typeface="Arial"/>
            </a:endParaRPr>
          </a:p>
        </p:txBody>
      </p:sp>
      <p:pic>
        <p:nvPicPr>
          <p:cNvPr id="5" name="Picture 4">
            <a:extLst>
              <a:ext uri="{FF2B5EF4-FFF2-40B4-BE49-F238E27FC236}">
                <a16:creationId xmlns="" xmlns:a16="http://schemas.microsoft.com/office/drawing/2014/main" id="{05F2EAF7-9620-2940-84FC-B18F0F97E46B}"/>
              </a:ext>
            </a:extLst>
          </p:cNvPr>
          <p:cNvPicPr>
            <a:picLocks noChangeAspect="1"/>
          </p:cNvPicPr>
          <p:nvPr/>
        </p:nvPicPr>
        <p:blipFill>
          <a:blip r:embed="rId4"/>
          <a:stretch>
            <a:fillRect/>
          </a:stretch>
        </p:blipFill>
        <p:spPr>
          <a:xfrm>
            <a:off x="5635453" y="2063378"/>
            <a:ext cx="6726547" cy="4196823"/>
          </a:xfrm>
          <a:prstGeom prst="rect">
            <a:avLst/>
          </a:prstGeom>
        </p:spPr>
      </p:pic>
    </p:spTree>
    <p:extLst>
      <p:ext uri="{BB962C8B-B14F-4D97-AF65-F5344CB8AC3E}">
        <p14:creationId xmlns:p14="http://schemas.microsoft.com/office/powerpoint/2010/main" val="32962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240982" cy="375576"/>
          </a:xfrm>
        </p:spPr>
        <p:txBody>
          <a:bodyPr>
            <a:noAutofit/>
          </a:bodyPr>
          <a:lstStyle/>
          <a:p>
            <a:pPr algn="ctr"/>
            <a:r>
              <a:rPr lang="en-US" sz="3600" dirty="0"/>
              <a:t>Generative Pre –Trained  Transformer (GPT)</a:t>
            </a:r>
            <a:endParaRPr lang="en-IN" sz="3600" dirty="0"/>
          </a:p>
        </p:txBody>
      </p:sp>
      <p:pic>
        <p:nvPicPr>
          <p:cNvPr id="4" name="Content Placeholder 3"/>
          <p:cNvPicPr>
            <a:picLocks noGrp="1" noChangeAspect="1"/>
          </p:cNvPicPr>
          <p:nvPr>
            <p:ph idx="1"/>
          </p:nvPr>
        </p:nvPicPr>
        <p:blipFill>
          <a:blip r:embed="rId2"/>
          <a:stretch>
            <a:fillRect/>
          </a:stretch>
        </p:blipFill>
        <p:spPr>
          <a:xfrm>
            <a:off x="3319971" y="1846551"/>
            <a:ext cx="6279424" cy="3395767"/>
          </a:xfrm>
          <a:prstGeom prst="rect">
            <a:avLst/>
          </a:prstGeom>
        </p:spPr>
      </p:pic>
      <p:pic>
        <p:nvPicPr>
          <p:cNvPr id="5" name="Google Shape;118;p3" descr="A close up of a logo&#10;&#10;Description automatically generated"/>
          <p:cNvPicPr preferRelativeResize="0"/>
          <p:nvPr/>
        </p:nvPicPr>
        <p:blipFill rotWithShape="1">
          <a:blip r:embed="rId3">
            <a:alphaModFix/>
          </a:blip>
          <a:srcRect/>
          <a:stretch/>
        </p:blipFill>
        <p:spPr>
          <a:xfrm>
            <a:off x="10983191" y="365125"/>
            <a:ext cx="526474" cy="663575"/>
          </a:xfrm>
          <a:prstGeom prst="rect">
            <a:avLst/>
          </a:prstGeom>
          <a:noFill/>
          <a:ln>
            <a:noFill/>
          </a:ln>
        </p:spPr>
      </p:pic>
      <p:sp>
        <p:nvSpPr>
          <p:cNvPr id="3" name="Rectangle 2"/>
          <p:cNvSpPr/>
          <p:nvPr/>
        </p:nvSpPr>
        <p:spPr>
          <a:xfrm>
            <a:off x="838200" y="5349214"/>
            <a:ext cx="11018440" cy="461665"/>
          </a:xfrm>
          <a:prstGeom prst="rect">
            <a:avLst/>
          </a:prstGeom>
        </p:spPr>
        <p:txBody>
          <a:bodyPr wrap="square">
            <a:spAutoFit/>
          </a:bodyPr>
          <a:lstStyle/>
          <a:p>
            <a:r>
              <a:rPr lang="en-US" sz="2400" dirty="0">
                <a:solidFill>
                  <a:prstClr val="black"/>
                </a:solidFill>
              </a:rPr>
              <a:t>. Training objects in slightly modified GPT transformer models for downstream tasks</a:t>
            </a:r>
            <a:endParaRPr lang="en-IN" sz="2400" dirty="0">
              <a:solidFill>
                <a:prstClr val="black"/>
              </a:solidFill>
            </a:endParaRPr>
          </a:p>
        </p:txBody>
      </p:sp>
    </p:spTree>
    <p:extLst>
      <p:ext uri="{BB962C8B-B14F-4D97-AF65-F5344CB8AC3E}">
        <p14:creationId xmlns:p14="http://schemas.microsoft.com/office/powerpoint/2010/main" val="2521140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20-01-14 at 8.44.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89" y="817501"/>
            <a:ext cx="9040087" cy="5462385"/>
          </a:xfrm>
          <a:prstGeom prst="rect">
            <a:avLst/>
          </a:prstGeom>
        </p:spPr>
      </p:pic>
      <p:sp>
        <p:nvSpPr>
          <p:cNvPr id="4" name="文本框 5">
            <a:extLst>
              <a:ext uri="{FF2B5EF4-FFF2-40B4-BE49-F238E27FC236}">
                <a16:creationId xmlns="" xmlns:a16="http://schemas.microsoft.com/office/drawing/2014/main" id="{4648C912-CD17-4C23-9055-45F8E61C540A}"/>
              </a:ext>
            </a:extLst>
          </p:cNvPr>
          <p:cNvSpPr txBox="1">
            <a:spLocks noChangeArrowheads="1"/>
          </p:cNvSpPr>
          <p:nvPr/>
        </p:nvSpPr>
        <p:spPr bwMode="auto">
          <a:xfrm>
            <a:off x="4670396" y="171169"/>
            <a:ext cx="3072508" cy="666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3733" dirty="0">
                <a:solidFill>
                  <a:srgbClr val="4472C4"/>
                </a:solidFill>
                <a:latin typeface="Calibri Light"/>
                <a:ea typeface="方正兰亭黑_GBK"/>
              </a:rPr>
              <a:t>GPT-2 </a:t>
            </a:r>
            <a:r>
              <a:rPr lang="en-CA" altLang="ja-JP" sz="3733" dirty="0" err="1">
                <a:solidFill>
                  <a:srgbClr val="4472C4"/>
                </a:solidFill>
                <a:latin typeface="Calibri Light"/>
                <a:ea typeface="方正兰亭黑_GBK"/>
              </a:rPr>
              <a:t>Vs</a:t>
            </a:r>
            <a:r>
              <a:rPr lang="en-CA" altLang="ja-JP" sz="3733" dirty="0">
                <a:solidFill>
                  <a:srgbClr val="4472C4"/>
                </a:solidFill>
                <a:latin typeface="Calibri Light"/>
                <a:ea typeface="方正兰亭黑_GBK"/>
              </a:rPr>
              <a:t>  BERT</a:t>
            </a:r>
          </a:p>
        </p:txBody>
      </p:sp>
      <p:sp>
        <p:nvSpPr>
          <p:cNvPr id="5" name="文本框 5"/>
          <p:cNvSpPr txBox="1">
            <a:spLocks noChangeArrowheads="1"/>
          </p:cNvSpPr>
          <p:nvPr/>
        </p:nvSpPr>
        <p:spPr bwMode="auto">
          <a:xfrm>
            <a:off x="560032" y="371224"/>
            <a:ext cx="4122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prstClr val="white"/>
                </a:solidFill>
                <a:latin typeface="方正兰亭黑_GBK"/>
                <a:ea typeface="方正兰亭黑_GBK"/>
              </a:rPr>
              <a:t>03</a:t>
            </a:r>
            <a:endParaRPr lang="zh-CN" altLang="en-US" sz="1600" dirty="0">
              <a:solidFill>
                <a:prstClr val="white"/>
              </a:solidFill>
              <a:latin typeface="方正兰亭黑_GBK"/>
              <a:ea typeface="方正兰亭黑_GBK"/>
            </a:endParaRPr>
          </a:p>
        </p:txBody>
      </p:sp>
      <p:pic>
        <p:nvPicPr>
          <p:cNvPr id="2" name="Picture 1"/>
          <p:cNvPicPr>
            <a:picLocks noChangeAspect="1"/>
          </p:cNvPicPr>
          <p:nvPr/>
        </p:nvPicPr>
        <p:blipFill>
          <a:blip r:embed="rId3"/>
          <a:stretch>
            <a:fillRect/>
          </a:stretch>
        </p:blipFill>
        <p:spPr>
          <a:xfrm>
            <a:off x="10555376" y="171168"/>
            <a:ext cx="932769" cy="1402203"/>
          </a:xfrm>
          <a:prstGeom prst="rect">
            <a:avLst/>
          </a:prstGeom>
        </p:spPr>
      </p:pic>
    </p:spTree>
    <p:extLst>
      <p:ext uri="{BB962C8B-B14F-4D97-AF65-F5344CB8AC3E}">
        <p14:creationId xmlns:p14="http://schemas.microsoft.com/office/powerpoint/2010/main" val="42223346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683" y="511896"/>
            <a:ext cx="10577945" cy="5774267"/>
          </a:xfrm>
          <a:prstGeom prst="rect">
            <a:avLst/>
          </a:prstGeom>
        </p:spPr>
      </p:pic>
      <p:sp>
        <p:nvSpPr>
          <p:cNvPr id="4" name="文本框 5">
            <a:extLst>
              <a:ext uri="{FF2B5EF4-FFF2-40B4-BE49-F238E27FC236}">
                <a16:creationId xmlns="" xmlns:a16="http://schemas.microsoft.com/office/drawing/2014/main" id="{4648C912-CD17-4C23-9055-45F8E61C540A}"/>
              </a:ext>
            </a:extLst>
          </p:cNvPr>
          <p:cNvSpPr txBox="1">
            <a:spLocks noChangeArrowheads="1"/>
          </p:cNvSpPr>
          <p:nvPr/>
        </p:nvSpPr>
        <p:spPr bwMode="auto">
          <a:xfrm>
            <a:off x="4950952" y="226193"/>
            <a:ext cx="1430905"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4000" dirty="0">
                <a:solidFill>
                  <a:srgbClr val="4472C4"/>
                </a:solidFill>
                <a:latin typeface="Calibri Light"/>
                <a:ea typeface="方正兰亭黑_GBK"/>
              </a:rPr>
              <a:t>GPT-2</a:t>
            </a:r>
          </a:p>
        </p:txBody>
      </p:sp>
      <p:sp>
        <p:nvSpPr>
          <p:cNvPr id="3" name="TextBox 2"/>
          <p:cNvSpPr txBox="1"/>
          <p:nvPr/>
        </p:nvSpPr>
        <p:spPr>
          <a:xfrm>
            <a:off x="8537469" y="6240075"/>
            <a:ext cx="1223412" cy="523220"/>
          </a:xfrm>
          <a:prstGeom prst="rect">
            <a:avLst/>
          </a:prstGeom>
          <a:noFill/>
        </p:spPr>
        <p:txBody>
          <a:bodyPr wrap="none" rtlCol="0">
            <a:spAutoFit/>
          </a:bodyPr>
          <a:lstStyle/>
          <a:p>
            <a:r>
              <a:rPr lang="en-US" sz="2800" dirty="0">
                <a:solidFill>
                  <a:prstClr val="black"/>
                </a:solidFill>
              </a:rPr>
              <a:t>1542M</a:t>
            </a:r>
          </a:p>
        </p:txBody>
      </p:sp>
      <p:sp>
        <p:nvSpPr>
          <p:cNvPr id="6" name="TextBox 5"/>
          <p:cNvSpPr txBox="1"/>
          <p:nvPr/>
        </p:nvSpPr>
        <p:spPr>
          <a:xfrm>
            <a:off x="5863036" y="6193988"/>
            <a:ext cx="1040670" cy="523220"/>
          </a:xfrm>
          <a:prstGeom prst="rect">
            <a:avLst/>
          </a:prstGeom>
          <a:noFill/>
        </p:spPr>
        <p:txBody>
          <a:bodyPr wrap="none" rtlCol="0">
            <a:spAutoFit/>
          </a:bodyPr>
          <a:lstStyle/>
          <a:p>
            <a:r>
              <a:rPr lang="en-US" sz="2800" dirty="0">
                <a:solidFill>
                  <a:prstClr val="black"/>
                </a:solidFill>
              </a:rPr>
              <a:t>762M</a:t>
            </a:r>
          </a:p>
        </p:txBody>
      </p:sp>
      <p:sp>
        <p:nvSpPr>
          <p:cNvPr id="7" name="TextBox 6"/>
          <p:cNvSpPr txBox="1"/>
          <p:nvPr/>
        </p:nvSpPr>
        <p:spPr>
          <a:xfrm>
            <a:off x="3366504" y="6354023"/>
            <a:ext cx="1040670" cy="523220"/>
          </a:xfrm>
          <a:prstGeom prst="rect">
            <a:avLst/>
          </a:prstGeom>
          <a:noFill/>
        </p:spPr>
        <p:txBody>
          <a:bodyPr wrap="none" rtlCol="0">
            <a:spAutoFit/>
          </a:bodyPr>
          <a:lstStyle/>
          <a:p>
            <a:r>
              <a:rPr lang="en-US" sz="2800" dirty="0">
                <a:solidFill>
                  <a:prstClr val="black"/>
                </a:solidFill>
              </a:rPr>
              <a:t>345M</a:t>
            </a:r>
          </a:p>
        </p:txBody>
      </p:sp>
      <p:sp>
        <p:nvSpPr>
          <p:cNvPr id="8" name="TextBox 7"/>
          <p:cNvSpPr txBox="1"/>
          <p:nvPr/>
        </p:nvSpPr>
        <p:spPr>
          <a:xfrm>
            <a:off x="246235" y="6372195"/>
            <a:ext cx="2789482" cy="523220"/>
          </a:xfrm>
          <a:prstGeom prst="rect">
            <a:avLst/>
          </a:prstGeom>
          <a:noFill/>
        </p:spPr>
        <p:txBody>
          <a:bodyPr wrap="none" rtlCol="0">
            <a:spAutoFit/>
          </a:bodyPr>
          <a:lstStyle/>
          <a:p>
            <a:r>
              <a:rPr lang="en-US" sz="2800" dirty="0">
                <a:solidFill>
                  <a:prstClr val="black"/>
                </a:solidFill>
              </a:rPr>
              <a:t>117M parameters</a:t>
            </a:r>
          </a:p>
        </p:txBody>
      </p:sp>
      <p:sp>
        <p:nvSpPr>
          <p:cNvPr id="9" name="TextBox 8"/>
          <p:cNvSpPr txBox="1"/>
          <p:nvPr/>
        </p:nvSpPr>
        <p:spPr>
          <a:xfrm>
            <a:off x="246236" y="942941"/>
            <a:ext cx="5636928" cy="1107996"/>
          </a:xfrm>
          <a:prstGeom prst="rect">
            <a:avLst/>
          </a:prstGeom>
          <a:noFill/>
        </p:spPr>
        <p:txBody>
          <a:bodyPr wrap="none" rtlCol="0">
            <a:spAutoFit/>
          </a:bodyPr>
          <a:lstStyle/>
          <a:p>
            <a:r>
              <a:rPr lang="en-US" sz="2200" dirty="0">
                <a:solidFill>
                  <a:prstClr val="black"/>
                </a:solidFill>
              </a:rPr>
              <a:t>GPT released June 2018</a:t>
            </a:r>
          </a:p>
          <a:p>
            <a:r>
              <a:rPr lang="en-US" sz="2200" dirty="0">
                <a:solidFill>
                  <a:prstClr val="black"/>
                </a:solidFill>
              </a:rPr>
              <a:t>GPT-2 released Nov. 2019 with 1.5B parameters</a:t>
            </a:r>
          </a:p>
          <a:p>
            <a:r>
              <a:rPr lang="en-US" sz="2200" dirty="0">
                <a:solidFill>
                  <a:prstClr val="black"/>
                </a:solidFill>
              </a:rPr>
              <a:t>GPT-3: 175B parameters trained on 45TB texts </a:t>
            </a:r>
          </a:p>
        </p:txBody>
      </p:sp>
      <p:pic>
        <p:nvPicPr>
          <p:cNvPr id="10" name="Picture 9"/>
          <p:cNvPicPr>
            <a:picLocks noChangeAspect="1"/>
          </p:cNvPicPr>
          <p:nvPr/>
        </p:nvPicPr>
        <p:blipFill>
          <a:blip r:embed="rId3"/>
          <a:stretch>
            <a:fillRect/>
          </a:stretch>
        </p:blipFill>
        <p:spPr>
          <a:xfrm>
            <a:off x="10866421" y="241840"/>
            <a:ext cx="932769" cy="1402203"/>
          </a:xfrm>
          <a:prstGeom prst="rect">
            <a:avLst/>
          </a:prstGeom>
        </p:spPr>
      </p:pic>
    </p:spTree>
    <p:extLst>
      <p:ext uri="{BB962C8B-B14F-4D97-AF65-F5344CB8AC3E}">
        <p14:creationId xmlns:p14="http://schemas.microsoft.com/office/powerpoint/2010/main" val="19089887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56098" y="1688197"/>
            <a:ext cx="9660839" cy="2518396"/>
          </a:xfrm>
          <a:prstGeom prst="rect">
            <a:avLst/>
          </a:prstGeom>
        </p:spPr>
        <p:txBody>
          <a:bodyPr vert="horz" wrap="square" lIns="0" tIns="3125" rIns="0" bIns="0" rtlCol="0">
            <a:spAutoFit/>
          </a:bodyPr>
          <a:lstStyle/>
          <a:p>
            <a:pPr marL="357166" marR="21430" indent="-312520">
              <a:lnSpc>
                <a:spcPct val="101600"/>
              </a:lnSpc>
              <a:spcBef>
                <a:spcPts val="25"/>
              </a:spcBef>
              <a:buSzPct val="145312"/>
              <a:buFontTx/>
              <a:buChar char="•"/>
              <a:tabLst>
                <a:tab pos="357166" algn="l"/>
              </a:tabLst>
            </a:pPr>
            <a:r>
              <a:rPr spc="-63" dirty="0">
                <a:solidFill>
                  <a:prstClr val="black"/>
                </a:solidFill>
                <a:cs typeface="Arial MT"/>
              </a:rPr>
              <a:t>Same</a:t>
            </a:r>
            <a:r>
              <a:rPr spc="-4" dirty="0">
                <a:solidFill>
                  <a:prstClr val="black"/>
                </a:solidFill>
                <a:cs typeface="Arial MT"/>
              </a:rPr>
              <a:t> </a:t>
            </a:r>
            <a:r>
              <a:rPr b="1" spc="-4" dirty="0">
                <a:solidFill>
                  <a:prstClr val="black"/>
                </a:solidFill>
                <a:cs typeface="Arial MT"/>
              </a:rPr>
              <a:t>word</a:t>
            </a:r>
            <a:r>
              <a:rPr dirty="0">
                <a:solidFill>
                  <a:prstClr val="black"/>
                </a:solidFill>
                <a:cs typeface="Arial MT"/>
              </a:rPr>
              <a:t> </a:t>
            </a:r>
            <a:r>
              <a:rPr spc="-28" dirty="0">
                <a:solidFill>
                  <a:prstClr val="black"/>
                </a:solidFill>
                <a:cs typeface="Arial MT"/>
              </a:rPr>
              <a:t>can</a:t>
            </a:r>
            <a:r>
              <a:rPr dirty="0">
                <a:solidFill>
                  <a:prstClr val="black"/>
                </a:solidFill>
                <a:cs typeface="Arial MT"/>
              </a:rPr>
              <a:t> </a:t>
            </a:r>
            <a:r>
              <a:rPr spc="-75" dirty="0">
                <a:solidFill>
                  <a:prstClr val="black"/>
                </a:solidFill>
                <a:cs typeface="Arial MT"/>
              </a:rPr>
              <a:t>have</a:t>
            </a:r>
            <a:r>
              <a:rPr dirty="0">
                <a:solidFill>
                  <a:prstClr val="black"/>
                </a:solidFill>
                <a:cs typeface="Arial MT"/>
              </a:rPr>
              <a:t> </a:t>
            </a:r>
            <a:r>
              <a:rPr b="1" spc="-49" dirty="0">
                <a:solidFill>
                  <a:prstClr val="black"/>
                </a:solidFill>
                <a:cs typeface="Arial MT"/>
              </a:rPr>
              <a:t>different</a:t>
            </a:r>
            <a:r>
              <a:rPr b="1" dirty="0">
                <a:solidFill>
                  <a:prstClr val="black"/>
                </a:solidFill>
                <a:cs typeface="Arial MT"/>
              </a:rPr>
              <a:t> </a:t>
            </a:r>
            <a:r>
              <a:rPr b="1" spc="-49" dirty="0">
                <a:solidFill>
                  <a:prstClr val="black"/>
                </a:solidFill>
                <a:cs typeface="Arial MT"/>
              </a:rPr>
              <a:t>meaning</a:t>
            </a:r>
            <a:r>
              <a:rPr b="1" dirty="0">
                <a:solidFill>
                  <a:prstClr val="black"/>
                </a:solidFill>
                <a:cs typeface="Arial MT"/>
              </a:rPr>
              <a:t> </a:t>
            </a:r>
            <a:r>
              <a:rPr spc="-25" dirty="0">
                <a:solidFill>
                  <a:prstClr val="black"/>
                </a:solidFill>
                <a:cs typeface="Arial MT"/>
              </a:rPr>
              <a:t>depending</a:t>
            </a:r>
            <a:r>
              <a:rPr spc="-4" dirty="0">
                <a:solidFill>
                  <a:prstClr val="black"/>
                </a:solidFill>
                <a:cs typeface="Arial MT"/>
              </a:rPr>
              <a:t> </a:t>
            </a:r>
            <a:r>
              <a:rPr spc="-25" dirty="0">
                <a:solidFill>
                  <a:prstClr val="black"/>
                </a:solidFill>
                <a:cs typeface="Arial MT"/>
              </a:rPr>
              <a:t>on</a:t>
            </a:r>
            <a:r>
              <a:rPr dirty="0">
                <a:solidFill>
                  <a:prstClr val="black"/>
                </a:solidFill>
                <a:cs typeface="Arial MT"/>
              </a:rPr>
              <a:t> </a:t>
            </a:r>
            <a:r>
              <a:rPr spc="-32" dirty="0">
                <a:solidFill>
                  <a:prstClr val="black"/>
                </a:solidFill>
                <a:cs typeface="Arial MT"/>
              </a:rPr>
              <a:t>the</a:t>
            </a:r>
            <a:r>
              <a:rPr b="1" spc="-32" dirty="0">
                <a:solidFill>
                  <a:prstClr val="black"/>
                </a:solidFill>
                <a:cs typeface="Arial MT"/>
              </a:rPr>
              <a:t> </a:t>
            </a:r>
            <a:r>
              <a:rPr b="1" spc="-615" dirty="0">
                <a:solidFill>
                  <a:prstClr val="black"/>
                </a:solidFill>
                <a:cs typeface="Arial MT"/>
              </a:rPr>
              <a:t> </a:t>
            </a:r>
            <a:r>
              <a:rPr b="1" spc="-7" dirty="0">
                <a:solidFill>
                  <a:prstClr val="black"/>
                </a:solidFill>
                <a:cs typeface="Arial MT"/>
              </a:rPr>
              <a:t>context</a:t>
            </a:r>
            <a:r>
              <a:rPr spc="-7" dirty="0">
                <a:solidFill>
                  <a:prstClr val="black"/>
                </a:solidFill>
                <a:cs typeface="Arial MT"/>
              </a:rPr>
              <a:t>.</a:t>
            </a:r>
            <a:r>
              <a:rPr spc="-4" dirty="0">
                <a:solidFill>
                  <a:prstClr val="black"/>
                </a:solidFill>
                <a:cs typeface="Arial MT"/>
              </a:rPr>
              <a:t> </a:t>
            </a:r>
            <a:r>
              <a:rPr spc="-53" dirty="0">
                <a:solidFill>
                  <a:prstClr val="black"/>
                </a:solidFill>
                <a:cs typeface="Arial MT"/>
              </a:rPr>
              <a:t>Example:</a:t>
            </a:r>
            <a:endParaRPr dirty="0">
              <a:solidFill>
                <a:prstClr val="black"/>
              </a:solidFill>
              <a:cs typeface="Arial MT"/>
            </a:endParaRPr>
          </a:p>
          <a:p>
            <a:pPr marL="669686" lvl="1" indent="-312520">
              <a:spcBef>
                <a:spcPts val="1976"/>
              </a:spcBef>
              <a:buSzPct val="145312"/>
              <a:buFontTx/>
              <a:buChar char="-"/>
              <a:tabLst>
                <a:tab pos="669686" algn="l"/>
              </a:tabLst>
            </a:pPr>
            <a:r>
              <a:rPr spc="-67" dirty="0">
                <a:solidFill>
                  <a:prstClr val="black"/>
                </a:solidFill>
                <a:cs typeface="Arial MT"/>
              </a:rPr>
              <a:t>Please,</a:t>
            </a:r>
            <a:r>
              <a:rPr spc="-7" dirty="0">
                <a:solidFill>
                  <a:prstClr val="black"/>
                </a:solidFill>
                <a:cs typeface="Arial MT"/>
              </a:rPr>
              <a:t> </a:t>
            </a:r>
            <a:r>
              <a:rPr b="1" dirty="0">
                <a:solidFill>
                  <a:prstClr val="black"/>
                </a:solidFill>
                <a:cs typeface="Arial"/>
              </a:rPr>
              <a:t>type</a:t>
            </a:r>
            <a:r>
              <a:rPr b="1" spc="-4" dirty="0">
                <a:solidFill>
                  <a:prstClr val="black"/>
                </a:solidFill>
                <a:cs typeface="Arial"/>
              </a:rPr>
              <a:t> </a:t>
            </a:r>
            <a:r>
              <a:rPr spc="-53" dirty="0">
                <a:solidFill>
                  <a:prstClr val="black"/>
                </a:solidFill>
                <a:cs typeface="Arial MT"/>
              </a:rPr>
              <a:t>everything</a:t>
            </a:r>
            <a:r>
              <a:rPr spc="-4" dirty="0">
                <a:solidFill>
                  <a:prstClr val="black"/>
                </a:solidFill>
                <a:cs typeface="Arial MT"/>
              </a:rPr>
              <a:t> </a:t>
            </a:r>
            <a:r>
              <a:rPr spc="-67" dirty="0">
                <a:solidFill>
                  <a:prstClr val="black"/>
                </a:solidFill>
                <a:cs typeface="Arial MT"/>
              </a:rPr>
              <a:t>in</a:t>
            </a:r>
            <a:r>
              <a:rPr spc="-4" dirty="0">
                <a:solidFill>
                  <a:prstClr val="black"/>
                </a:solidFill>
                <a:cs typeface="Arial MT"/>
              </a:rPr>
              <a:t> </a:t>
            </a:r>
            <a:r>
              <a:rPr spc="-39" dirty="0">
                <a:solidFill>
                  <a:prstClr val="black"/>
                </a:solidFill>
                <a:cs typeface="Arial MT"/>
              </a:rPr>
              <a:t>lowercase.</a:t>
            </a:r>
            <a:endParaRPr dirty="0">
              <a:solidFill>
                <a:prstClr val="black"/>
              </a:solidFill>
              <a:cs typeface="Arial MT"/>
            </a:endParaRPr>
          </a:p>
          <a:p>
            <a:pPr marL="669686" lvl="1" indent="-312520">
              <a:spcBef>
                <a:spcPts val="1772"/>
              </a:spcBef>
              <a:buSzPct val="145312"/>
              <a:buFontTx/>
              <a:buChar char="-"/>
              <a:tabLst>
                <a:tab pos="669686" algn="l"/>
              </a:tabLst>
            </a:pPr>
            <a:r>
              <a:rPr spc="-43" dirty="0">
                <a:solidFill>
                  <a:prstClr val="black"/>
                </a:solidFill>
                <a:cs typeface="Arial MT"/>
              </a:rPr>
              <a:t>What</a:t>
            </a:r>
            <a:r>
              <a:rPr spc="-4" dirty="0">
                <a:solidFill>
                  <a:prstClr val="black"/>
                </a:solidFill>
                <a:cs typeface="Arial MT"/>
              </a:rPr>
              <a:t> </a:t>
            </a:r>
            <a:r>
              <a:rPr b="1" dirty="0">
                <a:solidFill>
                  <a:prstClr val="black"/>
                </a:solidFill>
                <a:cs typeface="Arial"/>
              </a:rPr>
              <a:t>type</a:t>
            </a:r>
            <a:r>
              <a:rPr b="1" spc="-4" dirty="0">
                <a:solidFill>
                  <a:prstClr val="black"/>
                </a:solidFill>
                <a:cs typeface="Arial"/>
              </a:rPr>
              <a:t> </a:t>
            </a:r>
            <a:r>
              <a:rPr spc="-25" dirty="0">
                <a:solidFill>
                  <a:prstClr val="black"/>
                </a:solidFill>
                <a:cs typeface="Arial MT"/>
              </a:rPr>
              <a:t>of</a:t>
            </a:r>
            <a:r>
              <a:rPr dirty="0">
                <a:solidFill>
                  <a:prstClr val="black"/>
                </a:solidFill>
                <a:cs typeface="Arial MT"/>
              </a:rPr>
              <a:t> </a:t>
            </a:r>
            <a:r>
              <a:rPr spc="-39" dirty="0">
                <a:solidFill>
                  <a:prstClr val="black"/>
                </a:solidFill>
                <a:cs typeface="Arial MT"/>
              </a:rPr>
              <a:t>flowers</a:t>
            </a:r>
            <a:r>
              <a:rPr spc="-4" dirty="0">
                <a:solidFill>
                  <a:prstClr val="black"/>
                </a:solidFill>
                <a:cs typeface="Arial MT"/>
              </a:rPr>
              <a:t> </a:t>
            </a:r>
            <a:r>
              <a:rPr spc="19" dirty="0">
                <a:solidFill>
                  <a:prstClr val="black"/>
                </a:solidFill>
                <a:cs typeface="Arial MT"/>
              </a:rPr>
              <a:t>do</a:t>
            </a:r>
            <a:r>
              <a:rPr spc="-4" dirty="0">
                <a:solidFill>
                  <a:prstClr val="black"/>
                </a:solidFill>
                <a:cs typeface="Arial MT"/>
              </a:rPr>
              <a:t> </a:t>
            </a:r>
            <a:r>
              <a:rPr spc="-47" dirty="0">
                <a:solidFill>
                  <a:prstClr val="black"/>
                </a:solidFill>
                <a:cs typeface="Arial MT"/>
              </a:rPr>
              <a:t>you</a:t>
            </a:r>
            <a:r>
              <a:rPr dirty="0">
                <a:solidFill>
                  <a:prstClr val="black"/>
                </a:solidFill>
                <a:cs typeface="Arial MT"/>
              </a:rPr>
              <a:t> </a:t>
            </a:r>
            <a:r>
              <a:rPr spc="-63" dirty="0">
                <a:solidFill>
                  <a:prstClr val="black"/>
                </a:solidFill>
                <a:cs typeface="Arial MT"/>
              </a:rPr>
              <a:t>like</a:t>
            </a:r>
            <a:r>
              <a:rPr spc="-4" dirty="0">
                <a:solidFill>
                  <a:prstClr val="black"/>
                </a:solidFill>
                <a:cs typeface="Arial MT"/>
              </a:rPr>
              <a:t> </a:t>
            </a:r>
            <a:r>
              <a:rPr spc="-11" dirty="0">
                <a:solidFill>
                  <a:prstClr val="black"/>
                </a:solidFill>
                <a:cs typeface="Arial MT"/>
              </a:rPr>
              <a:t>most?</a:t>
            </a:r>
            <a:endParaRPr dirty="0">
              <a:solidFill>
                <a:prstClr val="black"/>
              </a:solidFill>
              <a:cs typeface="Arial MT"/>
            </a:endParaRPr>
          </a:p>
          <a:p>
            <a:pPr marL="357166" marR="1196953" indent="-312520">
              <a:lnSpc>
                <a:spcPct val="101600"/>
              </a:lnSpc>
              <a:spcBef>
                <a:spcPts val="2819"/>
              </a:spcBef>
              <a:buSzPct val="145312"/>
              <a:buFontTx/>
              <a:buChar char="•"/>
              <a:tabLst>
                <a:tab pos="357166" algn="l"/>
              </a:tabLst>
            </a:pPr>
            <a:r>
              <a:rPr spc="-49" dirty="0">
                <a:solidFill>
                  <a:prstClr val="black"/>
                </a:solidFill>
                <a:cs typeface="Arial MT"/>
              </a:rPr>
              <a:t>Classic</a:t>
            </a:r>
            <a:r>
              <a:rPr dirty="0">
                <a:solidFill>
                  <a:prstClr val="black"/>
                </a:solidFill>
                <a:cs typeface="Arial MT"/>
              </a:rPr>
              <a:t> </a:t>
            </a:r>
            <a:r>
              <a:rPr spc="-4" dirty="0">
                <a:solidFill>
                  <a:prstClr val="black"/>
                </a:solidFill>
                <a:cs typeface="Arial MT"/>
              </a:rPr>
              <a:t>word</a:t>
            </a:r>
            <a:r>
              <a:rPr dirty="0">
                <a:solidFill>
                  <a:prstClr val="black"/>
                </a:solidFill>
                <a:cs typeface="Arial MT"/>
              </a:rPr>
              <a:t> </a:t>
            </a:r>
            <a:r>
              <a:rPr spc="-25" dirty="0">
                <a:solidFill>
                  <a:prstClr val="black"/>
                </a:solidFill>
                <a:cs typeface="Arial MT"/>
              </a:rPr>
              <a:t>embeddings</a:t>
            </a:r>
            <a:r>
              <a:rPr spc="4" dirty="0">
                <a:solidFill>
                  <a:prstClr val="black"/>
                </a:solidFill>
                <a:cs typeface="Arial MT"/>
              </a:rPr>
              <a:t> </a:t>
            </a:r>
            <a:r>
              <a:rPr spc="-53" dirty="0">
                <a:solidFill>
                  <a:prstClr val="black"/>
                </a:solidFill>
                <a:cs typeface="Arial MT"/>
              </a:rPr>
              <a:t>offer</a:t>
            </a:r>
            <a:r>
              <a:rPr dirty="0">
                <a:solidFill>
                  <a:prstClr val="black"/>
                </a:solidFill>
                <a:cs typeface="Arial MT"/>
              </a:rPr>
              <a:t> </a:t>
            </a:r>
            <a:r>
              <a:rPr spc="-32" dirty="0">
                <a:solidFill>
                  <a:prstClr val="black"/>
                </a:solidFill>
                <a:cs typeface="Arial MT"/>
              </a:rPr>
              <a:t>the</a:t>
            </a:r>
            <a:r>
              <a:rPr dirty="0">
                <a:solidFill>
                  <a:prstClr val="black"/>
                </a:solidFill>
                <a:cs typeface="Arial MT"/>
              </a:rPr>
              <a:t> </a:t>
            </a:r>
            <a:r>
              <a:rPr spc="-53" dirty="0">
                <a:solidFill>
                  <a:prstClr val="black"/>
                </a:solidFill>
                <a:cs typeface="Arial MT"/>
              </a:rPr>
              <a:t>same</a:t>
            </a:r>
            <a:r>
              <a:rPr spc="4" dirty="0">
                <a:solidFill>
                  <a:prstClr val="black"/>
                </a:solidFill>
                <a:cs typeface="Arial MT"/>
              </a:rPr>
              <a:t> </a:t>
            </a:r>
            <a:r>
              <a:rPr spc="-21" dirty="0">
                <a:solidFill>
                  <a:prstClr val="black"/>
                </a:solidFill>
                <a:cs typeface="Arial MT"/>
              </a:rPr>
              <a:t>vector </a:t>
            </a:r>
            <a:r>
              <a:rPr spc="-615" dirty="0">
                <a:solidFill>
                  <a:prstClr val="black"/>
                </a:solidFill>
                <a:cs typeface="Arial MT"/>
              </a:rPr>
              <a:t> </a:t>
            </a:r>
            <a:r>
              <a:rPr spc="-43" dirty="0">
                <a:solidFill>
                  <a:prstClr val="black"/>
                </a:solidFill>
                <a:cs typeface="Arial MT"/>
              </a:rPr>
              <a:t>representation</a:t>
            </a:r>
            <a:r>
              <a:rPr spc="-4" dirty="0">
                <a:solidFill>
                  <a:prstClr val="black"/>
                </a:solidFill>
                <a:cs typeface="Arial MT"/>
              </a:rPr>
              <a:t> </a:t>
            </a:r>
            <a:r>
              <a:rPr spc="-56" dirty="0">
                <a:solidFill>
                  <a:prstClr val="black"/>
                </a:solidFill>
                <a:cs typeface="Arial MT"/>
              </a:rPr>
              <a:t>regardless</a:t>
            </a:r>
            <a:r>
              <a:rPr dirty="0">
                <a:solidFill>
                  <a:prstClr val="black"/>
                </a:solidFill>
                <a:cs typeface="Arial MT"/>
              </a:rPr>
              <a:t> </a:t>
            </a:r>
            <a:r>
              <a:rPr spc="-25" dirty="0">
                <a:solidFill>
                  <a:prstClr val="black"/>
                </a:solidFill>
                <a:cs typeface="Arial MT"/>
              </a:rPr>
              <a:t>of</a:t>
            </a:r>
            <a:r>
              <a:rPr spc="-4" dirty="0">
                <a:solidFill>
                  <a:prstClr val="black"/>
                </a:solidFill>
                <a:cs typeface="Arial MT"/>
              </a:rPr>
              <a:t> </a:t>
            </a:r>
            <a:r>
              <a:rPr spc="-32" dirty="0">
                <a:solidFill>
                  <a:prstClr val="black"/>
                </a:solidFill>
                <a:cs typeface="Arial MT"/>
              </a:rPr>
              <a:t>the</a:t>
            </a:r>
            <a:r>
              <a:rPr dirty="0">
                <a:solidFill>
                  <a:prstClr val="black"/>
                </a:solidFill>
                <a:cs typeface="Arial MT"/>
              </a:rPr>
              <a:t> </a:t>
            </a:r>
            <a:r>
              <a:rPr spc="-7" dirty="0">
                <a:solidFill>
                  <a:prstClr val="black"/>
                </a:solidFill>
                <a:cs typeface="Arial MT"/>
              </a:rPr>
              <a:t>context.</a:t>
            </a:r>
            <a:endParaRPr dirty="0">
              <a:solidFill>
                <a:prstClr val="black"/>
              </a:solidFill>
              <a:cs typeface="Arial MT"/>
            </a:endParaRPr>
          </a:p>
          <a:p>
            <a:endParaRPr dirty="0">
              <a:solidFill>
                <a:prstClr val="black"/>
              </a:solidFill>
              <a:cs typeface="Arial MT"/>
            </a:endParaRPr>
          </a:p>
          <a:p>
            <a:pPr marL="357166" marR="47771" indent="-312520">
              <a:lnSpc>
                <a:spcPct val="101600"/>
              </a:lnSpc>
              <a:buSzPct val="145312"/>
              <a:buFontTx/>
              <a:buChar char="•"/>
              <a:tabLst>
                <a:tab pos="357166" algn="l"/>
              </a:tabLst>
            </a:pPr>
            <a:r>
              <a:rPr spc="-35" dirty="0">
                <a:solidFill>
                  <a:prstClr val="black"/>
                </a:solidFill>
                <a:cs typeface="Arial MT"/>
              </a:rPr>
              <a:t>Solution:</a:t>
            </a:r>
            <a:r>
              <a:rPr spc="7" dirty="0">
                <a:solidFill>
                  <a:prstClr val="black"/>
                </a:solidFill>
                <a:cs typeface="Arial MT"/>
              </a:rPr>
              <a:t> </a:t>
            </a:r>
            <a:r>
              <a:rPr spc="-43" dirty="0">
                <a:solidFill>
                  <a:prstClr val="black"/>
                </a:solidFill>
                <a:cs typeface="Arial MT"/>
              </a:rPr>
              <a:t>create</a:t>
            </a:r>
            <a:r>
              <a:rPr spc="7" dirty="0">
                <a:solidFill>
                  <a:prstClr val="black"/>
                </a:solidFill>
                <a:cs typeface="Arial MT"/>
              </a:rPr>
              <a:t> </a:t>
            </a:r>
            <a:r>
              <a:rPr spc="-4" dirty="0">
                <a:solidFill>
                  <a:prstClr val="black"/>
                </a:solidFill>
                <a:cs typeface="Arial MT"/>
              </a:rPr>
              <a:t>word</a:t>
            </a:r>
            <a:r>
              <a:rPr spc="11" dirty="0">
                <a:solidFill>
                  <a:prstClr val="black"/>
                </a:solidFill>
                <a:cs typeface="Arial MT"/>
              </a:rPr>
              <a:t> </a:t>
            </a:r>
            <a:r>
              <a:rPr spc="-47" dirty="0">
                <a:solidFill>
                  <a:prstClr val="black"/>
                </a:solidFill>
                <a:cs typeface="Arial MT"/>
              </a:rPr>
              <a:t>representations</a:t>
            </a:r>
            <a:r>
              <a:rPr spc="7" dirty="0">
                <a:solidFill>
                  <a:prstClr val="black"/>
                </a:solidFill>
                <a:cs typeface="Arial MT"/>
              </a:rPr>
              <a:t> </a:t>
            </a:r>
            <a:r>
              <a:rPr spc="-15" dirty="0">
                <a:solidFill>
                  <a:prstClr val="black"/>
                </a:solidFill>
                <a:cs typeface="Arial MT"/>
              </a:rPr>
              <a:t>that</a:t>
            </a:r>
            <a:r>
              <a:rPr spc="11" dirty="0">
                <a:solidFill>
                  <a:prstClr val="black"/>
                </a:solidFill>
                <a:cs typeface="Arial MT"/>
              </a:rPr>
              <a:t> </a:t>
            </a:r>
            <a:r>
              <a:rPr spc="-19" dirty="0">
                <a:solidFill>
                  <a:prstClr val="black"/>
                </a:solidFill>
                <a:cs typeface="Arial MT"/>
              </a:rPr>
              <a:t>depend</a:t>
            </a:r>
            <a:r>
              <a:rPr spc="7" dirty="0">
                <a:solidFill>
                  <a:prstClr val="black"/>
                </a:solidFill>
                <a:cs typeface="Arial MT"/>
              </a:rPr>
              <a:t> </a:t>
            </a:r>
            <a:r>
              <a:rPr spc="-25" dirty="0">
                <a:solidFill>
                  <a:prstClr val="black"/>
                </a:solidFill>
                <a:cs typeface="Arial MT"/>
              </a:rPr>
              <a:t>on</a:t>
            </a:r>
            <a:r>
              <a:rPr spc="11" dirty="0">
                <a:solidFill>
                  <a:prstClr val="black"/>
                </a:solidFill>
                <a:cs typeface="Arial MT"/>
              </a:rPr>
              <a:t> </a:t>
            </a:r>
            <a:r>
              <a:rPr spc="-32" dirty="0">
                <a:solidFill>
                  <a:prstClr val="black"/>
                </a:solidFill>
                <a:cs typeface="Arial MT"/>
              </a:rPr>
              <a:t>the </a:t>
            </a:r>
            <a:r>
              <a:rPr spc="-615" dirty="0">
                <a:solidFill>
                  <a:prstClr val="black"/>
                </a:solidFill>
                <a:cs typeface="Arial MT"/>
              </a:rPr>
              <a:t> </a:t>
            </a:r>
            <a:r>
              <a:rPr spc="-7" dirty="0">
                <a:solidFill>
                  <a:prstClr val="black"/>
                </a:solidFill>
                <a:cs typeface="Arial MT"/>
              </a:rPr>
              <a:t>context.</a:t>
            </a:r>
            <a:endParaRPr dirty="0">
              <a:solidFill>
                <a:prstClr val="black"/>
              </a:solidFill>
              <a:cs typeface="Arial MT"/>
            </a:endParaRPr>
          </a:p>
        </p:txBody>
      </p:sp>
      <p:sp>
        <p:nvSpPr>
          <p:cNvPr id="3" name="object 3"/>
          <p:cNvSpPr txBox="1">
            <a:spLocks noGrp="1"/>
          </p:cNvSpPr>
          <p:nvPr>
            <p:ph type="title"/>
          </p:nvPr>
        </p:nvSpPr>
        <p:spPr>
          <a:xfrm>
            <a:off x="2095501" y="580430"/>
            <a:ext cx="7967067" cy="563016"/>
          </a:xfrm>
          <a:prstGeom prst="rect">
            <a:avLst/>
          </a:prstGeom>
        </p:spPr>
        <p:txBody>
          <a:bodyPr vert="horz" wrap="square" lIns="0" tIns="8931" rIns="0" bIns="0" rtlCol="0">
            <a:spAutoFit/>
          </a:bodyPr>
          <a:lstStyle/>
          <a:p>
            <a:pPr marL="8929">
              <a:spcBef>
                <a:spcPts val="71"/>
              </a:spcBef>
            </a:pPr>
            <a:r>
              <a:rPr sz="3600" spc="-67" dirty="0">
                <a:latin typeface="+mj-lt"/>
              </a:rPr>
              <a:t>Contextual</a:t>
            </a:r>
            <a:r>
              <a:rPr sz="3600" spc="-28" dirty="0">
                <a:latin typeface="+mj-lt"/>
              </a:rPr>
              <a:t> </a:t>
            </a:r>
            <a:r>
              <a:rPr sz="3600" spc="-39" dirty="0">
                <a:latin typeface="+mj-lt"/>
              </a:rPr>
              <a:t>embeddings:</a:t>
            </a:r>
            <a:r>
              <a:rPr sz="3600" spc="-28" dirty="0">
                <a:latin typeface="+mj-lt"/>
              </a:rPr>
              <a:t> </a:t>
            </a:r>
            <a:r>
              <a:rPr sz="3600" spc="-67" dirty="0">
                <a:latin typeface="+mj-lt"/>
              </a:rPr>
              <a:t>intuition</a:t>
            </a:r>
            <a:endParaRPr sz="3600" dirty="0">
              <a:latin typeface="+mj-lt"/>
            </a:endParaRPr>
          </a:p>
        </p:txBody>
      </p:sp>
      <p:pic>
        <p:nvPicPr>
          <p:cNvPr id="4" name="Picture 3"/>
          <p:cNvPicPr>
            <a:picLocks noChangeAspect="1"/>
          </p:cNvPicPr>
          <p:nvPr/>
        </p:nvPicPr>
        <p:blipFill>
          <a:blip r:embed="rId2"/>
          <a:stretch>
            <a:fillRect/>
          </a:stretch>
        </p:blipFill>
        <p:spPr>
          <a:xfrm>
            <a:off x="10816937" y="307376"/>
            <a:ext cx="932769" cy="897625"/>
          </a:xfrm>
          <a:prstGeom prst="rect">
            <a:avLst/>
          </a:prstGeom>
        </p:spPr>
      </p:pic>
    </p:spTree>
    <p:extLst>
      <p:ext uri="{BB962C8B-B14F-4D97-AF65-F5344CB8AC3E}">
        <p14:creationId xmlns:p14="http://schemas.microsoft.com/office/powerpoint/2010/main" val="3377178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517"/>
            <a:ext cx="10515600" cy="331066"/>
          </a:xfrm>
        </p:spPr>
        <p:txBody>
          <a:bodyPr>
            <a:noAutofit/>
          </a:bodyPr>
          <a:lstStyle/>
          <a:p>
            <a:pPr algn="ctr"/>
            <a:r>
              <a:rPr lang="en-US" sz="3600" dirty="0" smtClean="0"/>
              <a:t>Market Trends</a:t>
            </a:r>
            <a:endParaRPr lang="en-IN" sz="3600" dirty="0"/>
          </a:p>
        </p:txBody>
      </p:sp>
      <p:sp>
        <p:nvSpPr>
          <p:cNvPr id="3" name="Content Placeholder 2"/>
          <p:cNvSpPr>
            <a:spLocks noGrp="1"/>
          </p:cNvSpPr>
          <p:nvPr>
            <p:ph idx="1"/>
          </p:nvPr>
        </p:nvSpPr>
        <p:spPr>
          <a:xfrm>
            <a:off x="838200" y="831273"/>
            <a:ext cx="10955482" cy="5881254"/>
          </a:xfrm>
        </p:spPr>
        <p:txBody>
          <a:bodyPr>
            <a:normAutofit/>
          </a:bodyPr>
          <a:lstStyle/>
          <a:p>
            <a:pPr marL="0" indent="0">
              <a:buNone/>
            </a:pPr>
            <a:r>
              <a:rPr lang="en-US" sz="1800" dirty="0"/>
              <a:t>Figure 1. Generative AI </a:t>
            </a:r>
            <a:r>
              <a:rPr lang="en-US" sz="1800" dirty="0" smtClean="0"/>
              <a:t>market</a:t>
            </a:r>
            <a:endParaRPr lang="en-US" sz="1800" dirty="0"/>
          </a:p>
          <a:p>
            <a:r>
              <a:rPr lang="en-US" sz="1800" dirty="0"/>
              <a:t>A graph showing the market size growth of generative AI from 2020 to </a:t>
            </a:r>
            <a:r>
              <a:rPr lang="en-US" sz="1800" dirty="0" smtClean="0"/>
              <a:t>2030</a:t>
            </a:r>
          </a:p>
          <a:p>
            <a:r>
              <a:rPr lang="en-US" sz="1800" dirty="0" smtClean="0"/>
              <a:t>The </a:t>
            </a:r>
            <a:r>
              <a:rPr lang="en-US" sz="1800" dirty="0"/>
              <a:t>industry is projected to grow till 200 billion by </a:t>
            </a:r>
            <a:r>
              <a:rPr lang="en-US" sz="1800" dirty="0" smtClean="0"/>
              <a:t>2030</a:t>
            </a:r>
          </a:p>
          <a:p>
            <a:r>
              <a:rPr lang="en-US" sz="1800" dirty="0" smtClean="0"/>
              <a:t> </a:t>
            </a:r>
            <a:r>
              <a:rPr lang="en-US" sz="1800" dirty="0"/>
              <a:t>This reinstates the importance of </a:t>
            </a:r>
            <a:r>
              <a:rPr lang="en-US" sz="1800" dirty="0" smtClean="0"/>
              <a:t>LLM  </a:t>
            </a:r>
            <a:r>
              <a:rPr lang="en-US" sz="1800" dirty="0"/>
              <a:t>data for generative AI tools development.</a:t>
            </a:r>
            <a:endParaRPr lang="en-IN" sz="1800" dirty="0"/>
          </a:p>
        </p:txBody>
      </p:sp>
      <p:pic>
        <p:nvPicPr>
          <p:cNvPr id="1026" name="Picture 2" descr="A graph showing the market size growth of generative AI from 2020 to 2030. The industry is projected to grow till 200 billion by 2023. This reinstates the importance of llm data for generative AI tools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55" y="2504209"/>
            <a:ext cx="10781045" cy="420831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18;p3" descr="A close up of a logo&#10;&#10;Description automatically generated"/>
          <p:cNvPicPr preferRelativeResize="0"/>
          <p:nvPr/>
        </p:nvPicPr>
        <p:blipFill rotWithShape="1">
          <a:blip r:embed="rId3">
            <a:alphaModFix/>
          </a:blip>
          <a:srcRect/>
          <a:stretch/>
        </p:blipFill>
        <p:spPr>
          <a:xfrm>
            <a:off x="10764982" y="552913"/>
            <a:ext cx="768927" cy="961823"/>
          </a:xfrm>
          <a:prstGeom prst="rect">
            <a:avLst/>
          </a:prstGeom>
          <a:noFill/>
          <a:ln>
            <a:noFill/>
          </a:ln>
        </p:spPr>
      </p:pic>
    </p:spTree>
    <p:extLst>
      <p:ext uri="{BB962C8B-B14F-4D97-AF65-F5344CB8AC3E}">
        <p14:creationId xmlns:p14="http://schemas.microsoft.com/office/powerpoint/2010/main" val="950698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89502"/>
          </a:xfrm>
        </p:spPr>
        <p:txBody>
          <a:bodyPr>
            <a:noAutofit/>
          </a:bodyPr>
          <a:lstStyle/>
          <a:p>
            <a:pPr algn="ctr"/>
            <a:r>
              <a:rPr lang="en-US" sz="3600" dirty="0" smtClean="0"/>
              <a:t>Large Language Models and impact in Industry</a:t>
            </a:r>
            <a:endParaRPr lang="en-IN" sz="3600" dirty="0"/>
          </a:p>
        </p:txBody>
      </p:sp>
      <p:sp>
        <p:nvSpPr>
          <p:cNvPr id="3" name="Content Placeholder 2"/>
          <p:cNvSpPr>
            <a:spLocks noGrp="1"/>
          </p:cNvSpPr>
          <p:nvPr>
            <p:ph idx="1"/>
          </p:nvPr>
        </p:nvSpPr>
        <p:spPr>
          <a:xfrm>
            <a:off x="602673" y="828097"/>
            <a:ext cx="11305309" cy="5811694"/>
          </a:xfrm>
        </p:spPr>
        <p:txBody>
          <a:bodyPr>
            <a:normAutofit/>
          </a:bodyPr>
          <a:lstStyle/>
          <a:p>
            <a:pPr marL="0" indent="0">
              <a:buNone/>
            </a:pPr>
            <a:r>
              <a:rPr lang="en-US" sz="1800" b="1" dirty="0"/>
              <a:t>What are </a:t>
            </a:r>
            <a:r>
              <a:rPr lang="en-US" sz="1800" b="1" dirty="0" smtClean="0"/>
              <a:t>Large </a:t>
            </a:r>
            <a:r>
              <a:rPr lang="en-US" sz="1800" b="1" dirty="0"/>
              <a:t> L</a:t>
            </a:r>
            <a:r>
              <a:rPr lang="en-US" sz="1800" b="1" dirty="0" smtClean="0"/>
              <a:t>anguage Models</a:t>
            </a:r>
            <a:r>
              <a:rPr lang="en-US" sz="1800" b="1" dirty="0"/>
              <a:t>?</a:t>
            </a:r>
          </a:p>
          <a:p>
            <a:r>
              <a:rPr lang="en-US" sz="1800" dirty="0"/>
              <a:t>Large Language Models, or LLMs, are a subset of </a:t>
            </a:r>
            <a:r>
              <a:rPr lang="en-US" sz="1800" dirty="0" smtClean="0"/>
              <a:t>Artificial Intelligence (AI), </a:t>
            </a:r>
            <a:r>
              <a:rPr lang="en-US" sz="1800" dirty="0"/>
              <a:t>falling under the domain </a:t>
            </a:r>
            <a:r>
              <a:rPr lang="en-US" sz="1800" dirty="0" smtClean="0"/>
              <a:t>of               Natural </a:t>
            </a:r>
            <a:r>
              <a:rPr lang="en-US" sz="1800" dirty="0">
                <a:solidFill>
                  <a:prstClr val="black"/>
                </a:solidFill>
              </a:rPr>
              <a:t>Language </a:t>
            </a:r>
            <a:r>
              <a:rPr lang="en-US" sz="1800" dirty="0" smtClean="0">
                <a:solidFill>
                  <a:prstClr val="black"/>
                </a:solidFill>
              </a:rPr>
              <a:t>Processing(NLP)</a:t>
            </a:r>
            <a:endParaRPr lang="en-US" sz="1800" dirty="0" smtClean="0"/>
          </a:p>
          <a:p>
            <a:r>
              <a:rPr lang="en-US" sz="1800" dirty="0" smtClean="0"/>
              <a:t>These </a:t>
            </a:r>
            <a:r>
              <a:rPr lang="en-US" sz="1800" dirty="0"/>
              <a:t>large scale models are designed to understand natural language and produce human-like responses in different languages, achieving this through massive datasets and deep learning </a:t>
            </a:r>
            <a:r>
              <a:rPr lang="en-US" sz="1800" dirty="0" smtClean="0"/>
              <a:t>techniques</a:t>
            </a:r>
            <a:endParaRPr lang="en-US" sz="1800" dirty="0"/>
          </a:p>
          <a:p>
            <a:r>
              <a:rPr lang="en-US" sz="1800" dirty="0"/>
              <a:t>Some of the most popular </a:t>
            </a:r>
            <a:r>
              <a:rPr lang="en-US" sz="1800" dirty="0" smtClean="0"/>
              <a:t>LLMs include </a:t>
            </a:r>
            <a:r>
              <a:rPr lang="en-US" sz="1800" b="1" dirty="0"/>
              <a:t>G</a:t>
            </a:r>
            <a:r>
              <a:rPr lang="en-US" sz="1800" dirty="0"/>
              <a:t>enerative </a:t>
            </a:r>
            <a:r>
              <a:rPr lang="en-US" sz="1800" b="1" dirty="0"/>
              <a:t>P</a:t>
            </a:r>
            <a:r>
              <a:rPr lang="en-US" sz="1800" dirty="0"/>
              <a:t>re-trained </a:t>
            </a:r>
            <a:r>
              <a:rPr lang="en-US" sz="1800" b="1" dirty="0"/>
              <a:t>T</a:t>
            </a:r>
            <a:r>
              <a:rPr lang="en-US" sz="1800" dirty="0"/>
              <a:t>ransformers (GPT series) and </a:t>
            </a:r>
            <a:r>
              <a:rPr lang="en-US" sz="1800" b="1" dirty="0"/>
              <a:t>B</a:t>
            </a:r>
            <a:r>
              <a:rPr lang="en-US" sz="1800" dirty="0"/>
              <a:t>idirectional </a:t>
            </a:r>
            <a:r>
              <a:rPr lang="en-US" sz="1800" b="1" dirty="0"/>
              <a:t>E</a:t>
            </a:r>
            <a:r>
              <a:rPr lang="en-US" sz="1800" dirty="0"/>
              <a:t>ncoder </a:t>
            </a:r>
            <a:r>
              <a:rPr lang="en-US" sz="1800" b="1" dirty="0" err="1" smtClean="0"/>
              <a:t>Re</a:t>
            </a:r>
            <a:r>
              <a:rPr lang="en-US" sz="1800" dirty="0" err="1" smtClean="0"/>
              <a:t>presen</a:t>
            </a:r>
            <a:r>
              <a:rPr lang="en-US" sz="1800" b="1" dirty="0" err="1" smtClean="0"/>
              <a:t>T</a:t>
            </a:r>
            <a:r>
              <a:rPr lang="en-US" sz="1800" dirty="0" err="1" smtClean="0"/>
              <a:t>ations</a:t>
            </a:r>
            <a:r>
              <a:rPr lang="en-US" sz="1800" dirty="0" smtClean="0"/>
              <a:t> </a:t>
            </a:r>
            <a:r>
              <a:rPr lang="en-US" sz="1800" dirty="0"/>
              <a:t>(BERT</a:t>
            </a:r>
            <a:r>
              <a:rPr lang="en-US" sz="1800" dirty="0" smtClean="0"/>
              <a:t>)</a:t>
            </a:r>
          </a:p>
          <a:p>
            <a:pPr marL="0" indent="0">
              <a:buNone/>
            </a:pPr>
            <a:r>
              <a:rPr lang="en-US" sz="1800" b="1" dirty="0"/>
              <a:t>How are LLMs impacting the tech industry?</a:t>
            </a:r>
          </a:p>
          <a:p>
            <a:r>
              <a:rPr lang="en-US" sz="1800" dirty="0"/>
              <a:t>LLMs are </a:t>
            </a:r>
            <a:r>
              <a:rPr lang="en-US" sz="1800" b="1" dirty="0"/>
              <a:t>foundation models </a:t>
            </a:r>
            <a:r>
              <a:rPr lang="en-US" sz="1800" dirty="0"/>
              <a:t>that power solutions </a:t>
            </a:r>
            <a:r>
              <a:rPr lang="en-US" sz="1800" b="1" dirty="0"/>
              <a:t>like </a:t>
            </a:r>
            <a:r>
              <a:rPr lang="en-US" sz="1800" b="1" dirty="0" err="1"/>
              <a:t>ChatGPT</a:t>
            </a:r>
            <a:r>
              <a:rPr lang="en-US" sz="1800" b="1" dirty="0"/>
              <a:t> or Bard </a:t>
            </a:r>
            <a:r>
              <a:rPr lang="en-US" sz="1800" dirty="0"/>
              <a:t>and are </a:t>
            </a:r>
            <a:r>
              <a:rPr lang="en-US" sz="1800" b="1" dirty="0"/>
              <a:t>revolutionizing various </a:t>
            </a:r>
            <a:r>
              <a:rPr lang="en-US" sz="1800" b="1" dirty="0" smtClean="0"/>
              <a:t>sectors            </a:t>
            </a:r>
          </a:p>
          <a:p>
            <a:pPr marL="0" indent="0">
              <a:buNone/>
            </a:pPr>
            <a:r>
              <a:rPr lang="en-US" sz="1800" dirty="0" smtClean="0"/>
              <a:t>    making </a:t>
            </a:r>
            <a:r>
              <a:rPr lang="en-US" sz="1800" b="1" dirty="0"/>
              <a:t>automated customer support more efficient and </a:t>
            </a:r>
            <a:r>
              <a:rPr lang="en-US" sz="1800" b="1" dirty="0" smtClean="0"/>
              <a:t>user-friendly </a:t>
            </a:r>
          </a:p>
          <a:p>
            <a:pPr marL="0" indent="0">
              <a:buNone/>
            </a:pPr>
            <a:r>
              <a:rPr lang="en-US" sz="1800" dirty="0"/>
              <a:t>               </a:t>
            </a:r>
            <a:r>
              <a:rPr lang="en-US" sz="1800" b="1" dirty="0"/>
              <a:t>Conversational AI</a:t>
            </a:r>
            <a:r>
              <a:rPr lang="en-US" sz="1800" dirty="0"/>
              <a:t>: LLMs, are at the </a:t>
            </a:r>
            <a:r>
              <a:rPr lang="en-US" sz="1800" b="1" dirty="0"/>
              <a:t>heart of many customer service </a:t>
            </a:r>
            <a:r>
              <a:rPr lang="en-US" sz="1800" b="1" dirty="0" smtClean="0"/>
              <a:t>chatbots    </a:t>
            </a:r>
          </a:p>
          <a:p>
            <a:pPr marL="0" indent="0">
              <a:buNone/>
            </a:pPr>
            <a:r>
              <a:rPr lang="en-US" sz="1800" dirty="0" smtClean="0"/>
              <a:t>                designed </a:t>
            </a:r>
            <a:r>
              <a:rPr lang="en-US" sz="1800" dirty="0"/>
              <a:t>to </a:t>
            </a:r>
            <a:r>
              <a:rPr lang="en-US" sz="1800" b="1" dirty="0"/>
              <a:t>understand user inputs </a:t>
            </a:r>
            <a:r>
              <a:rPr lang="en-US" sz="1800" dirty="0"/>
              <a:t>and </a:t>
            </a:r>
            <a:r>
              <a:rPr lang="en-US" sz="1800" b="1" dirty="0"/>
              <a:t>produce human-like interactions </a:t>
            </a:r>
          </a:p>
          <a:p>
            <a:pPr marL="0" indent="0">
              <a:buNone/>
            </a:pPr>
            <a:r>
              <a:rPr lang="en-US" sz="1800" dirty="0"/>
              <a:t>               </a:t>
            </a:r>
            <a:r>
              <a:rPr lang="en-US" sz="1800" b="1" dirty="0" smtClean="0"/>
              <a:t>Language </a:t>
            </a:r>
            <a:r>
              <a:rPr lang="en-US" sz="1800" b="1" dirty="0"/>
              <a:t>translation</a:t>
            </a:r>
            <a:r>
              <a:rPr lang="en-US" sz="1800" dirty="0"/>
              <a:t>: LLMs have </a:t>
            </a:r>
            <a:r>
              <a:rPr lang="en-US" sz="1800" b="1" dirty="0"/>
              <a:t>revolutionized</a:t>
            </a:r>
            <a:r>
              <a:rPr lang="en-US" sz="1800" dirty="0"/>
              <a:t> the way we approach </a:t>
            </a:r>
            <a:r>
              <a:rPr lang="en-US" sz="1800" b="1" dirty="0"/>
              <a:t>language </a:t>
            </a:r>
            <a:r>
              <a:rPr lang="en-US" sz="1800" b="1" dirty="0" smtClean="0"/>
              <a:t>translation</a:t>
            </a:r>
            <a:r>
              <a:rPr lang="en-US" sz="1800" dirty="0" smtClean="0"/>
              <a:t>.</a:t>
            </a:r>
          </a:p>
          <a:p>
            <a:pPr marL="0" indent="0">
              <a:buNone/>
            </a:pPr>
            <a:r>
              <a:rPr lang="en-US" sz="1800" dirty="0"/>
              <a:t> </a:t>
            </a:r>
            <a:r>
              <a:rPr lang="en-US" sz="1800" dirty="0" smtClean="0"/>
              <a:t>              Whether </a:t>
            </a:r>
            <a:r>
              <a:rPr lang="en-US" sz="1800" dirty="0"/>
              <a:t>it’s translating everyday conversations or complex legal documents, </a:t>
            </a:r>
            <a:endParaRPr lang="en-US" sz="1800" dirty="0" smtClean="0"/>
          </a:p>
          <a:p>
            <a:pPr marL="0" indent="0">
              <a:buNone/>
            </a:pPr>
            <a:r>
              <a:rPr lang="en-US" sz="1800" dirty="0"/>
              <a:t> </a:t>
            </a:r>
            <a:r>
              <a:rPr lang="en-US" sz="1800" dirty="0" smtClean="0"/>
              <a:t>             these </a:t>
            </a:r>
            <a:r>
              <a:rPr lang="en-US" sz="1800" dirty="0"/>
              <a:t>models provide quick and accurate translations, helping to overcome language barriers </a:t>
            </a:r>
            <a:r>
              <a:rPr lang="en-US" sz="1800" dirty="0" smtClean="0"/>
              <a:t>and</a:t>
            </a:r>
          </a:p>
          <a:p>
            <a:pPr marL="0" indent="0">
              <a:buNone/>
            </a:pPr>
            <a:r>
              <a:rPr lang="en-US" sz="1800" dirty="0"/>
              <a:t> </a:t>
            </a:r>
            <a:r>
              <a:rPr lang="en-US" sz="1800" dirty="0" smtClean="0"/>
              <a:t>             </a:t>
            </a:r>
            <a:r>
              <a:rPr lang="en-US" sz="1800" dirty="0"/>
              <a:t>foster global </a:t>
            </a:r>
            <a:r>
              <a:rPr lang="en-US" sz="1800" dirty="0" smtClean="0"/>
              <a:t>communicati</a:t>
            </a:r>
            <a:r>
              <a:rPr lang="en-US" sz="1800" b="1" dirty="0" smtClean="0"/>
              <a:t>on</a:t>
            </a:r>
            <a:endParaRPr lang="en-IN" sz="1800" dirty="0"/>
          </a:p>
        </p:txBody>
      </p:sp>
      <p:pic>
        <p:nvPicPr>
          <p:cNvPr id="4" name="Google Shape;118;p3" descr="A close up of a logo&#10;&#10;Description automatically generated"/>
          <p:cNvPicPr preferRelativeResize="0"/>
          <p:nvPr/>
        </p:nvPicPr>
        <p:blipFill rotWithShape="1">
          <a:blip r:embed="rId2">
            <a:alphaModFix/>
          </a:blip>
          <a:srcRect/>
          <a:stretch/>
        </p:blipFill>
        <p:spPr>
          <a:xfrm>
            <a:off x="10969336" y="654628"/>
            <a:ext cx="768927" cy="961823"/>
          </a:xfrm>
          <a:prstGeom prst="rect">
            <a:avLst/>
          </a:prstGeom>
          <a:noFill/>
          <a:ln>
            <a:noFill/>
          </a:ln>
        </p:spPr>
      </p:pic>
    </p:spTree>
    <p:extLst>
      <p:ext uri="{BB962C8B-B14F-4D97-AF65-F5344CB8AC3E}">
        <p14:creationId xmlns:p14="http://schemas.microsoft.com/office/powerpoint/2010/main" val="26301716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99893"/>
          </a:xfrm>
        </p:spPr>
        <p:txBody>
          <a:bodyPr>
            <a:noAutofit/>
          </a:bodyPr>
          <a:lstStyle/>
          <a:p>
            <a:pPr algn="ctr"/>
            <a:r>
              <a:rPr lang="en-US" sz="3600" dirty="0" smtClean="0"/>
              <a:t>Software aspects and importance of LLMs</a:t>
            </a:r>
            <a:endParaRPr lang="en-IN" sz="3600" dirty="0"/>
          </a:p>
        </p:txBody>
      </p:sp>
      <p:sp>
        <p:nvSpPr>
          <p:cNvPr id="3" name="Content Placeholder 2"/>
          <p:cNvSpPr>
            <a:spLocks noGrp="1"/>
          </p:cNvSpPr>
          <p:nvPr>
            <p:ph idx="1"/>
          </p:nvPr>
        </p:nvSpPr>
        <p:spPr>
          <a:xfrm>
            <a:off x="415637" y="893618"/>
            <a:ext cx="11336482" cy="5818909"/>
          </a:xfrm>
        </p:spPr>
        <p:txBody>
          <a:bodyPr>
            <a:normAutofit lnSpcReduction="10000"/>
          </a:bodyPr>
          <a:lstStyle/>
          <a:p>
            <a:r>
              <a:rPr lang="en-US" sz="1800" b="1" dirty="0"/>
              <a:t>Programming:</a:t>
            </a:r>
            <a:r>
              <a:rPr lang="en-US" sz="1800" dirty="0"/>
              <a:t> Some advanced LLMs have the capability to assist in software code </a:t>
            </a:r>
            <a:r>
              <a:rPr lang="en-US" sz="1800" dirty="0" smtClean="0"/>
              <a:t>generation.</a:t>
            </a:r>
            <a:endParaRPr lang="en-US" sz="1800" dirty="0">
              <a:solidFill>
                <a:prstClr val="black"/>
              </a:solidFill>
            </a:endParaRPr>
          </a:p>
          <a:p>
            <a:r>
              <a:rPr lang="en-US" sz="1800" dirty="0" smtClean="0"/>
              <a:t>This </a:t>
            </a:r>
            <a:r>
              <a:rPr lang="en-US" sz="1800" dirty="0"/>
              <a:t>not only makes the process of </a:t>
            </a:r>
            <a:r>
              <a:rPr lang="en-US" sz="1800" b="1" dirty="0"/>
              <a:t>writing software code more streamlined </a:t>
            </a:r>
            <a:r>
              <a:rPr lang="en-US" sz="1800" b="1" dirty="0" smtClean="0"/>
              <a:t> </a:t>
            </a:r>
          </a:p>
          <a:p>
            <a:pPr marL="0" indent="0">
              <a:buNone/>
            </a:pPr>
            <a:r>
              <a:rPr lang="en-US" sz="1800" b="1" dirty="0"/>
              <a:t> </a:t>
            </a:r>
            <a:r>
              <a:rPr lang="en-US" sz="1800" b="1" dirty="0" smtClean="0"/>
              <a:t>     </a:t>
            </a:r>
            <a:r>
              <a:rPr lang="en-US" sz="1800" dirty="0" smtClean="0"/>
              <a:t>but also </a:t>
            </a:r>
            <a:r>
              <a:rPr lang="en-US" sz="1800" b="1" dirty="0"/>
              <a:t>enables business </a:t>
            </a:r>
            <a:r>
              <a:rPr lang="en-US" sz="1800" dirty="0"/>
              <a:t>users, who might </a:t>
            </a:r>
            <a:r>
              <a:rPr lang="en-US" sz="1800" b="1" dirty="0"/>
              <a:t>not have deep technical expertise</a:t>
            </a:r>
            <a:r>
              <a:rPr lang="en-US" sz="1800" dirty="0"/>
              <a:t>, to </a:t>
            </a:r>
            <a:r>
              <a:rPr lang="en-US" sz="1800" b="1" dirty="0"/>
              <a:t>participate in software </a:t>
            </a:r>
            <a:endParaRPr lang="en-US" sz="1800" b="1" dirty="0" smtClean="0"/>
          </a:p>
          <a:p>
            <a:pPr marL="0" indent="0">
              <a:buNone/>
            </a:pPr>
            <a:r>
              <a:rPr lang="en-US" sz="1800" b="1" dirty="0"/>
              <a:t> </a:t>
            </a:r>
            <a:r>
              <a:rPr lang="en-US" sz="1800" b="1" dirty="0" smtClean="0"/>
              <a:t>      development</a:t>
            </a:r>
          </a:p>
          <a:p>
            <a:r>
              <a:rPr lang="en-US" sz="1800" b="1" dirty="0" smtClean="0"/>
              <a:t>Scientific </a:t>
            </a:r>
            <a:r>
              <a:rPr lang="en-US" sz="1800" b="1" dirty="0"/>
              <a:t>research: </a:t>
            </a:r>
            <a:r>
              <a:rPr lang="en-US" sz="1800" dirty="0"/>
              <a:t>LLMs are playing a role in the world of science by assisting </a:t>
            </a:r>
            <a:r>
              <a:rPr lang="en-US" sz="1800" dirty="0" smtClean="0"/>
              <a:t>researchers.</a:t>
            </a:r>
          </a:p>
          <a:p>
            <a:r>
              <a:rPr lang="en-US" sz="1800" dirty="0" smtClean="0"/>
              <a:t>They </a:t>
            </a:r>
            <a:r>
              <a:rPr lang="en-US" sz="1800" dirty="0"/>
              <a:t>can translate complex scientific jargon into more understandable terms and provide valuable insights, aiding in data interpretation and accelerating the research </a:t>
            </a:r>
            <a:r>
              <a:rPr lang="en-US" sz="1800" dirty="0" smtClean="0"/>
              <a:t>process  </a:t>
            </a:r>
          </a:p>
          <a:p>
            <a:pPr marL="0" indent="0">
              <a:buNone/>
            </a:pPr>
            <a:r>
              <a:rPr lang="en-US" sz="1800" b="1" dirty="0"/>
              <a:t>Importance of data for LLMs</a:t>
            </a:r>
          </a:p>
          <a:p>
            <a:r>
              <a:rPr lang="en-US" sz="1800" dirty="0"/>
              <a:t>Large language models work by analyzing vast amounts of text data and learning patterns and structures in a language using techniques like neural </a:t>
            </a:r>
            <a:r>
              <a:rPr lang="en-US" sz="1800" dirty="0" smtClean="0"/>
              <a:t>networks.</a:t>
            </a:r>
          </a:p>
          <a:p>
            <a:pPr marL="0" indent="0">
              <a:buNone/>
            </a:pPr>
            <a:r>
              <a:rPr lang="en-US" sz="1800" dirty="0"/>
              <a:t> </a:t>
            </a:r>
            <a:r>
              <a:rPr lang="en-US" sz="1800" dirty="0" smtClean="0"/>
              <a:t>    When </a:t>
            </a:r>
            <a:r>
              <a:rPr lang="en-US" sz="1800" dirty="0"/>
              <a:t>given a prompt or question, they generate responses based on this learned knowledge, predicting the most likely sequence of words or sentences that should </a:t>
            </a:r>
            <a:r>
              <a:rPr lang="en-US" sz="1800" dirty="0" smtClean="0"/>
              <a:t>follow</a:t>
            </a:r>
          </a:p>
          <a:p>
            <a:pPr marL="0" indent="0">
              <a:buNone/>
            </a:pPr>
            <a:r>
              <a:rPr lang="en-US" sz="1800" dirty="0"/>
              <a:t> </a:t>
            </a:r>
            <a:r>
              <a:rPr lang="en-US" sz="1800" dirty="0" smtClean="0"/>
              <a:t>   The </a:t>
            </a:r>
            <a:r>
              <a:rPr lang="en-US" sz="1800" dirty="0"/>
              <a:t>language model’s performance relies on adequate training </a:t>
            </a:r>
            <a:r>
              <a:rPr lang="en-US" sz="1800" dirty="0" smtClean="0"/>
              <a:t>Data</a:t>
            </a:r>
          </a:p>
          <a:p>
            <a:pPr marL="0" indent="0">
              <a:buNone/>
            </a:pPr>
            <a:r>
              <a:rPr lang="en-US" sz="1800" b="1" dirty="0" smtClean="0"/>
              <a:t>This </a:t>
            </a:r>
            <a:r>
              <a:rPr lang="en-US" sz="1800" b="1" dirty="0"/>
              <a:t>data aids in</a:t>
            </a:r>
            <a:r>
              <a:rPr lang="en-US" sz="1800" dirty="0" smtClean="0"/>
              <a:t>: </a:t>
            </a:r>
          </a:p>
          <a:p>
            <a:r>
              <a:rPr lang="en-US" sz="1800" b="1" dirty="0"/>
              <a:t>Understand complex sentences</a:t>
            </a:r>
            <a:r>
              <a:rPr lang="en-US" sz="1800" dirty="0"/>
              <a:t>: Context is vital, and having vast amounts of varied data allows LLMs to comprehend intricate </a:t>
            </a:r>
            <a:r>
              <a:rPr lang="en-US" sz="1800" dirty="0" smtClean="0"/>
              <a:t>structures </a:t>
            </a:r>
          </a:p>
          <a:p>
            <a:r>
              <a:rPr lang="en-US" sz="1800" b="1" dirty="0"/>
              <a:t>Sentiment analysis</a:t>
            </a:r>
            <a:r>
              <a:rPr lang="en-US" sz="1800" dirty="0"/>
              <a:t>: Gauging customer sentiment or interpreting user intent from text requires a broad range of examples</a:t>
            </a:r>
            <a:endParaRPr lang="en-IN" sz="1800" dirty="0"/>
          </a:p>
        </p:txBody>
      </p:sp>
      <p:pic>
        <p:nvPicPr>
          <p:cNvPr id="4" name="Google Shape;118;p3" descr="A close up of a logo&#10;&#10;Description automatically generated"/>
          <p:cNvPicPr preferRelativeResize="0"/>
          <p:nvPr/>
        </p:nvPicPr>
        <p:blipFill rotWithShape="1">
          <a:blip r:embed="rId2">
            <a:alphaModFix/>
          </a:blip>
          <a:srcRect/>
          <a:stretch/>
        </p:blipFill>
        <p:spPr>
          <a:xfrm>
            <a:off x="10969336" y="654628"/>
            <a:ext cx="768927" cy="961823"/>
          </a:xfrm>
          <a:prstGeom prst="rect">
            <a:avLst/>
          </a:prstGeom>
          <a:noFill/>
          <a:ln>
            <a:noFill/>
          </a:ln>
        </p:spPr>
      </p:pic>
    </p:spTree>
    <p:extLst>
      <p:ext uri="{BB962C8B-B14F-4D97-AF65-F5344CB8AC3E}">
        <p14:creationId xmlns:p14="http://schemas.microsoft.com/office/powerpoint/2010/main" val="1651032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712" y="117877"/>
            <a:ext cx="4628142" cy="574516"/>
          </a:xfrm>
          <a:prstGeom prst="rect">
            <a:avLst/>
          </a:prstGeom>
        </p:spPr>
        <p:txBody>
          <a:bodyPr vert="horz" wrap="square" lIns="0" tIns="20320" rIns="0" bIns="0" rtlCol="0">
            <a:spAutoFit/>
          </a:bodyPr>
          <a:lstStyle/>
          <a:p>
            <a:pPr marL="16933" algn="ctr">
              <a:spcBef>
                <a:spcPts val="160"/>
              </a:spcBef>
            </a:pPr>
            <a:r>
              <a:rPr sz="3600" spc="-13" dirty="0">
                <a:latin typeface="+mj-lt"/>
              </a:rPr>
              <a:t>LLaMA</a:t>
            </a:r>
          </a:p>
        </p:txBody>
      </p:sp>
      <p:sp>
        <p:nvSpPr>
          <p:cNvPr id="3" name="object 3"/>
          <p:cNvSpPr txBox="1"/>
          <p:nvPr/>
        </p:nvSpPr>
        <p:spPr>
          <a:xfrm>
            <a:off x="592283" y="828099"/>
            <a:ext cx="11046354" cy="6595309"/>
          </a:xfrm>
          <a:prstGeom prst="rect">
            <a:avLst/>
          </a:prstGeom>
        </p:spPr>
        <p:txBody>
          <a:bodyPr vert="horz" wrap="square" lIns="0" tIns="16933" rIns="0" bIns="0" rtlCol="0">
            <a:spAutoFit/>
          </a:bodyPr>
          <a:lstStyle/>
          <a:p>
            <a:pPr marL="505447" indent="-488514">
              <a:spcBef>
                <a:spcPts val="133"/>
              </a:spcBef>
              <a:buFontTx/>
              <a:buChar char="●"/>
              <a:tabLst>
                <a:tab pos="505447" algn="l"/>
              </a:tabLst>
            </a:pPr>
            <a:r>
              <a:rPr b="1" kern="0" dirty="0">
                <a:solidFill>
                  <a:srgbClr val="595959"/>
                </a:solidFill>
                <a:cs typeface="Arial"/>
              </a:rPr>
              <a:t>Decoder-only</a:t>
            </a:r>
            <a:r>
              <a:rPr b="1" kern="0" spc="-7" dirty="0">
                <a:solidFill>
                  <a:srgbClr val="595959"/>
                </a:solidFill>
                <a:cs typeface="Arial"/>
              </a:rPr>
              <a:t> </a:t>
            </a:r>
            <a:r>
              <a:rPr b="1" kern="0" spc="-13" dirty="0">
                <a:solidFill>
                  <a:srgbClr val="595959"/>
                </a:solidFill>
                <a:cs typeface="Arial"/>
              </a:rPr>
              <a:t>transformer</a:t>
            </a:r>
            <a:endParaRPr b="1" kern="0" dirty="0">
              <a:solidFill>
                <a:sysClr val="windowText" lastClr="000000"/>
              </a:solidFill>
              <a:cs typeface="Arial"/>
            </a:endParaRPr>
          </a:p>
          <a:p>
            <a:pPr marL="505447" indent="-488514">
              <a:spcBef>
                <a:spcPts val="140"/>
              </a:spcBef>
              <a:buFontTx/>
              <a:buChar char="●"/>
              <a:tabLst>
                <a:tab pos="505447" algn="l"/>
              </a:tabLst>
            </a:pPr>
            <a:r>
              <a:rPr kern="0" dirty="0">
                <a:solidFill>
                  <a:srgbClr val="595959"/>
                </a:solidFill>
                <a:cs typeface="Arial"/>
              </a:rPr>
              <a:t>A</a:t>
            </a:r>
            <a:r>
              <a:rPr kern="0" spc="-173" dirty="0">
                <a:solidFill>
                  <a:srgbClr val="595959"/>
                </a:solidFill>
                <a:cs typeface="Arial"/>
              </a:rPr>
              <a:t> </a:t>
            </a:r>
            <a:r>
              <a:rPr kern="0" dirty="0">
                <a:solidFill>
                  <a:srgbClr val="595959"/>
                </a:solidFill>
                <a:cs typeface="Arial"/>
              </a:rPr>
              <a:t>set</a:t>
            </a:r>
            <a:r>
              <a:rPr kern="0" spc="-20" dirty="0">
                <a:solidFill>
                  <a:srgbClr val="595959"/>
                </a:solidFill>
                <a:cs typeface="Arial"/>
              </a:rPr>
              <a:t> </a:t>
            </a:r>
            <a:r>
              <a:rPr kern="0" dirty="0">
                <a:solidFill>
                  <a:srgbClr val="595959"/>
                </a:solidFill>
                <a:cs typeface="Arial"/>
              </a:rPr>
              <a:t>of</a:t>
            </a:r>
            <a:r>
              <a:rPr kern="0" spc="-27" dirty="0">
                <a:solidFill>
                  <a:srgbClr val="595959"/>
                </a:solidFill>
                <a:cs typeface="Arial"/>
              </a:rPr>
              <a:t> </a:t>
            </a:r>
            <a:r>
              <a:rPr kern="0" dirty="0">
                <a:solidFill>
                  <a:srgbClr val="595959"/>
                </a:solidFill>
                <a:cs typeface="Arial"/>
              </a:rPr>
              <a:t>foundation</a:t>
            </a:r>
            <a:r>
              <a:rPr kern="0" spc="-27" dirty="0">
                <a:solidFill>
                  <a:srgbClr val="595959"/>
                </a:solidFill>
                <a:cs typeface="Arial"/>
              </a:rPr>
              <a:t> </a:t>
            </a:r>
            <a:r>
              <a:rPr kern="0" dirty="0">
                <a:solidFill>
                  <a:srgbClr val="595959"/>
                </a:solidFill>
                <a:cs typeface="Arial"/>
              </a:rPr>
              <a:t>language</a:t>
            </a:r>
            <a:r>
              <a:rPr kern="0" spc="-20" dirty="0">
                <a:solidFill>
                  <a:srgbClr val="595959"/>
                </a:solidFill>
                <a:cs typeface="Arial"/>
              </a:rPr>
              <a:t> </a:t>
            </a:r>
            <a:r>
              <a:rPr kern="0" dirty="0">
                <a:solidFill>
                  <a:srgbClr val="595959"/>
                </a:solidFill>
                <a:cs typeface="Arial"/>
              </a:rPr>
              <a:t>models</a:t>
            </a:r>
            <a:r>
              <a:rPr kern="0" spc="-27" dirty="0">
                <a:solidFill>
                  <a:srgbClr val="595959"/>
                </a:solidFill>
                <a:cs typeface="Arial"/>
              </a:rPr>
              <a:t> </a:t>
            </a:r>
            <a:r>
              <a:rPr kern="0" dirty="0">
                <a:solidFill>
                  <a:srgbClr val="595959"/>
                </a:solidFill>
                <a:cs typeface="Arial"/>
              </a:rPr>
              <a:t>varying</a:t>
            </a:r>
            <a:r>
              <a:rPr kern="0" spc="-27" dirty="0">
                <a:solidFill>
                  <a:srgbClr val="595959"/>
                </a:solidFill>
                <a:cs typeface="Arial"/>
              </a:rPr>
              <a:t> </a:t>
            </a:r>
            <a:r>
              <a:rPr kern="0" dirty="0">
                <a:solidFill>
                  <a:srgbClr val="595959"/>
                </a:solidFill>
                <a:cs typeface="Arial"/>
              </a:rPr>
              <a:t>from</a:t>
            </a:r>
            <a:r>
              <a:rPr kern="0" spc="-20" dirty="0">
                <a:solidFill>
                  <a:srgbClr val="595959"/>
                </a:solidFill>
                <a:cs typeface="Arial"/>
              </a:rPr>
              <a:t> </a:t>
            </a:r>
            <a:r>
              <a:rPr kern="0" dirty="0">
                <a:solidFill>
                  <a:srgbClr val="595959"/>
                </a:solidFill>
                <a:cs typeface="Arial"/>
              </a:rPr>
              <a:t>7B</a:t>
            </a:r>
            <a:r>
              <a:rPr kern="0" spc="-27" dirty="0">
                <a:solidFill>
                  <a:srgbClr val="595959"/>
                </a:solidFill>
                <a:cs typeface="Arial"/>
              </a:rPr>
              <a:t> </a:t>
            </a:r>
            <a:r>
              <a:rPr kern="0" dirty="0">
                <a:solidFill>
                  <a:srgbClr val="595959"/>
                </a:solidFill>
                <a:cs typeface="Arial"/>
              </a:rPr>
              <a:t>to</a:t>
            </a:r>
            <a:r>
              <a:rPr kern="0" spc="-27" dirty="0">
                <a:solidFill>
                  <a:srgbClr val="595959"/>
                </a:solidFill>
                <a:cs typeface="Arial"/>
              </a:rPr>
              <a:t> </a:t>
            </a:r>
            <a:r>
              <a:rPr kern="0" dirty="0">
                <a:solidFill>
                  <a:srgbClr val="595959"/>
                </a:solidFill>
                <a:cs typeface="Arial"/>
              </a:rPr>
              <a:t>65B</a:t>
            </a:r>
            <a:r>
              <a:rPr kern="0" spc="-20" dirty="0">
                <a:solidFill>
                  <a:srgbClr val="595959"/>
                </a:solidFill>
                <a:cs typeface="Arial"/>
              </a:rPr>
              <a:t> </a:t>
            </a:r>
            <a:r>
              <a:rPr kern="0" spc="-13" dirty="0">
                <a:solidFill>
                  <a:srgbClr val="595959"/>
                </a:solidFill>
                <a:cs typeface="Arial"/>
              </a:rPr>
              <a:t>parameters</a:t>
            </a:r>
            <a:endParaRPr kern="0" dirty="0">
              <a:solidFill>
                <a:sysClr val="windowText" lastClr="000000"/>
              </a:solidFill>
              <a:cs typeface="Arial"/>
            </a:endParaRPr>
          </a:p>
          <a:p>
            <a:pPr marL="505447" marR="715415" indent="-489361">
              <a:lnSpc>
                <a:spcPct val="105000"/>
              </a:lnSpc>
              <a:buFontTx/>
              <a:buChar char="●"/>
              <a:tabLst>
                <a:tab pos="505447" algn="l"/>
              </a:tabLst>
            </a:pPr>
            <a:r>
              <a:rPr kern="0" spc="-13" dirty="0">
                <a:solidFill>
                  <a:srgbClr val="595959"/>
                </a:solidFill>
                <a:cs typeface="Arial"/>
              </a:rPr>
              <a:t>LLaMA-</a:t>
            </a:r>
            <a:r>
              <a:rPr kern="0" dirty="0">
                <a:solidFill>
                  <a:srgbClr val="595959"/>
                </a:solidFill>
                <a:cs typeface="Arial"/>
              </a:rPr>
              <a:t>13B</a:t>
            </a:r>
            <a:r>
              <a:rPr kern="0" spc="-40" dirty="0">
                <a:solidFill>
                  <a:srgbClr val="595959"/>
                </a:solidFill>
                <a:cs typeface="Arial"/>
              </a:rPr>
              <a:t> </a:t>
            </a:r>
            <a:r>
              <a:rPr kern="0" dirty="0">
                <a:solidFill>
                  <a:srgbClr val="595959"/>
                </a:solidFill>
                <a:cs typeface="Arial"/>
              </a:rPr>
              <a:t>outperforms</a:t>
            </a:r>
            <a:r>
              <a:rPr kern="0" spc="-20" dirty="0">
                <a:solidFill>
                  <a:srgbClr val="595959"/>
                </a:solidFill>
                <a:cs typeface="Arial"/>
              </a:rPr>
              <a:t> </a:t>
            </a:r>
            <a:r>
              <a:rPr kern="0" spc="-40" dirty="0">
                <a:solidFill>
                  <a:srgbClr val="595959"/>
                </a:solidFill>
                <a:cs typeface="Arial"/>
              </a:rPr>
              <a:t>GPT-</a:t>
            </a:r>
            <a:r>
              <a:rPr kern="0" dirty="0">
                <a:solidFill>
                  <a:srgbClr val="595959"/>
                </a:solidFill>
                <a:cs typeface="Arial"/>
              </a:rPr>
              <a:t>3</a:t>
            </a:r>
            <a:r>
              <a:rPr kern="0" spc="-27" dirty="0">
                <a:solidFill>
                  <a:srgbClr val="595959"/>
                </a:solidFill>
                <a:cs typeface="Arial"/>
              </a:rPr>
              <a:t> </a:t>
            </a:r>
            <a:r>
              <a:rPr kern="0" dirty="0">
                <a:solidFill>
                  <a:srgbClr val="595959"/>
                </a:solidFill>
                <a:cs typeface="Arial"/>
              </a:rPr>
              <a:t>on</a:t>
            </a:r>
            <a:r>
              <a:rPr kern="0" spc="-20" dirty="0">
                <a:solidFill>
                  <a:srgbClr val="595959"/>
                </a:solidFill>
                <a:cs typeface="Arial"/>
              </a:rPr>
              <a:t> </a:t>
            </a:r>
            <a:r>
              <a:rPr kern="0" dirty="0">
                <a:solidFill>
                  <a:srgbClr val="595959"/>
                </a:solidFill>
                <a:cs typeface="Arial"/>
              </a:rPr>
              <a:t>most</a:t>
            </a:r>
            <a:r>
              <a:rPr kern="0" spc="-27" dirty="0">
                <a:solidFill>
                  <a:srgbClr val="595959"/>
                </a:solidFill>
                <a:cs typeface="Arial"/>
              </a:rPr>
              <a:t> </a:t>
            </a:r>
            <a:r>
              <a:rPr kern="0" dirty="0">
                <a:solidFill>
                  <a:srgbClr val="595959"/>
                </a:solidFill>
                <a:cs typeface="Arial"/>
              </a:rPr>
              <a:t>benchmarks,</a:t>
            </a:r>
            <a:r>
              <a:rPr kern="0" spc="-20" dirty="0">
                <a:solidFill>
                  <a:srgbClr val="595959"/>
                </a:solidFill>
                <a:cs typeface="Arial"/>
              </a:rPr>
              <a:t> </a:t>
            </a:r>
            <a:r>
              <a:rPr kern="0" dirty="0">
                <a:solidFill>
                  <a:srgbClr val="595959"/>
                </a:solidFill>
                <a:cs typeface="Arial"/>
              </a:rPr>
              <a:t>despite</a:t>
            </a:r>
            <a:r>
              <a:rPr kern="0" spc="-27" dirty="0">
                <a:solidFill>
                  <a:srgbClr val="595959"/>
                </a:solidFill>
                <a:cs typeface="Arial"/>
              </a:rPr>
              <a:t> </a:t>
            </a:r>
            <a:r>
              <a:rPr kern="0" dirty="0">
                <a:solidFill>
                  <a:srgbClr val="595959"/>
                </a:solidFill>
                <a:cs typeface="Arial"/>
              </a:rPr>
              <a:t>being</a:t>
            </a:r>
            <a:r>
              <a:rPr kern="0" spc="-20" dirty="0">
                <a:solidFill>
                  <a:srgbClr val="595959"/>
                </a:solidFill>
                <a:cs typeface="Arial"/>
              </a:rPr>
              <a:t> </a:t>
            </a:r>
            <a:r>
              <a:rPr kern="0" spc="-33" dirty="0">
                <a:solidFill>
                  <a:srgbClr val="595959"/>
                </a:solidFill>
                <a:cs typeface="Arial"/>
              </a:rPr>
              <a:t>10× </a:t>
            </a:r>
            <a:r>
              <a:rPr kern="0" spc="-13" dirty="0">
                <a:solidFill>
                  <a:srgbClr val="595959"/>
                </a:solidFill>
                <a:cs typeface="Arial"/>
              </a:rPr>
              <a:t>smaller</a:t>
            </a:r>
            <a:endParaRPr kern="0" dirty="0">
              <a:solidFill>
                <a:sysClr val="windowText" lastClr="000000"/>
              </a:solidFill>
              <a:cs typeface="Arial"/>
            </a:endParaRPr>
          </a:p>
          <a:p>
            <a:pPr marL="505447" marR="6773" indent="-489361">
              <a:lnSpc>
                <a:spcPct val="105000"/>
              </a:lnSpc>
              <a:buFontTx/>
              <a:buChar char="●"/>
              <a:tabLst>
                <a:tab pos="505447" algn="l"/>
              </a:tabLst>
            </a:pPr>
            <a:r>
              <a:rPr kern="0" dirty="0">
                <a:solidFill>
                  <a:srgbClr val="595959"/>
                </a:solidFill>
                <a:cs typeface="Arial"/>
              </a:rPr>
              <a:t>65B-parameter</a:t>
            </a:r>
            <a:r>
              <a:rPr kern="0" spc="-33" dirty="0">
                <a:solidFill>
                  <a:srgbClr val="595959"/>
                </a:solidFill>
                <a:cs typeface="Arial"/>
              </a:rPr>
              <a:t> </a:t>
            </a:r>
            <a:r>
              <a:rPr kern="0" dirty="0">
                <a:solidFill>
                  <a:srgbClr val="595959"/>
                </a:solidFill>
                <a:cs typeface="Arial"/>
              </a:rPr>
              <a:t>model</a:t>
            </a:r>
            <a:r>
              <a:rPr kern="0" spc="-33" dirty="0">
                <a:solidFill>
                  <a:srgbClr val="595959"/>
                </a:solidFill>
                <a:cs typeface="Arial"/>
              </a:rPr>
              <a:t> </a:t>
            </a:r>
            <a:r>
              <a:rPr kern="0" dirty="0">
                <a:solidFill>
                  <a:srgbClr val="595959"/>
                </a:solidFill>
                <a:cs typeface="Arial"/>
              </a:rPr>
              <a:t>is</a:t>
            </a:r>
            <a:r>
              <a:rPr kern="0" spc="-27" dirty="0">
                <a:solidFill>
                  <a:srgbClr val="595959"/>
                </a:solidFill>
                <a:cs typeface="Arial"/>
              </a:rPr>
              <a:t> </a:t>
            </a:r>
            <a:r>
              <a:rPr kern="0" dirty="0">
                <a:solidFill>
                  <a:srgbClr val="595959"/>
                </a:solidFill>
                <a:cs typeface="Arial"/>
              </a:rPr>
              <a:t>also</a:t>
            </a:r>
            <a:r>
              <a:rPr kern="0" spc="-33" dirty="0">
                <a:solidFill>
                  <a:srgbClr val="595959"/>
                </a:solidFill>
                <a:cs typeface="Arial"/>
              </a:rPr>
              <a:t> </a:t>
            </a:r>
            <a:r>
              <a:rPr kern="0" dirty="0">
                <a:solidFill>
                  <a:srgbClr val="595959"/>
                </a:solidFill>
                <a:cs typeface="Arial"/>
              </a:rPr>
              <a:t>competitive</a:t>
            </a:r>
            <a:r>
              <a:rPr kern="0" spc="-27" dirty="0">
                <a:solidFill>
                  <a:srgbClr val="595959"/>
                </a:solidFill>
                <a:cs typeface="Arial"/>
              </a:rPr>
              <a:t> </a:t>
            </a:r>
            <a:r>
              <a:rPr kern="0" dirty="0">
                <a:solidFill>
                  <a:srgbClr val="595959"/>
                </a:solidFill>
                <a:cs typeface="Arial"/>
              </a:rPr>
              <a:t>with</a:t>
            </a:r>
            <a:r>
              <a:rPr kern="0" spc="-33" dirty="0">
                <a:solidFill>
                  <a:srgbClr val="595959"/>
                </a:solidFill>
                <a:cs typeface="Arial"/>
              </a:rPr>
              <a:t> </a:t>
            </a:r>
            <a:r>
              <a:rPr kern="0" dirty="0">
                <a:solidFill>
                  <a:srgbClr val="595959"/>
                </a:solidFill>
                <a:cs typeface="Arial"/>
              </a:rPr>
              <a:t>the</a:t>
            </a:r>
            <a:r>
              <a:rPr kern="0" spc="-33" dirty="0">
                <a:solidFill>
                  <a:srgbClr val="595959"/>
                </a:solidFill>
                <a:cs typeface="Arial"/>
              </a:rPr>
              <a:t> </a:t>
            </a:r>
            <a:r>
              <a:rPr kern="0" dirty="0">
                <a:solidFill>
                  <a:srgbClr val="595959"/>
                </a:solidFill>
                <a:cs typeface="Arial"/>
              </a:rPr>
              <a:t>best</a:t>
            </a:r>
            <a:r>
              <a:rPr kern="0" spc="-27" dirty="0">
                <a:solidFill>
                  <a:srgbClr val="595959"/>
                </a:solidFill>
                <a:cs typeface="Arial"/>
              </a:rPr>
              <a:t> </a:t>
            </a:r>
            <a:r>
              <a:rPr kern="0" dirty="0">
                <a:solidFill>
                  <a:srgbClr val="595959"/>
                </a:solidFill>
                <a:cs typeface="Arial"/>
              </a:rPr>
              <a:t>large</a:t>
            </a:r>
            <a:r>
              <a:rPr kern="0" spc="-33" dirty="0">
                <a:solidFill>
                  <a:srgbClr val="595959"/>
                </a:solidFill>
                <a:cs typeface="Arial"/>
              </a:rPr>
              <a:t> </a:t>
            </a:r>
            <a:r>
              <a:rPr kern="0" dirty="0">
                <a:solidFill>
                  <a:srgbClr val="595959"/>
                </a:solidFill>
                <a:cs typeface="Arial"/>
              </a:rPr>
              <a:t>language</a:t>
            </a:r>
            <a:r>
              <a:rPr kern="0" spc="-27" dirty="0">
                <a:solidFill>
                  <a:srgbClr val="595959"/>
                </a:solidFill>
                <a:cs typeface="Arial"/>
              </a:rPr>
              <a:t> </a:t>
            </a:r>
            <a:r>
              <a:rPr kern="0" spc="-13" dirty="0">
                <a:solidFill>
                  <a:srgbClr val="595959"/>
                </a:solidFill>
                <a:cs typeface="Arial"/>
              </a:rPr>
              <a:t>models </a:t>
            </a:r>
            <a:r>
              <a:rPr kern="0" dirty="0">
                <a:solidFill>
                  <a:srgbClr val="595959"/>
                </a:solidFill>
                <a:cs typeface="Arial"/>
              </a:rPr>
              <a:t>such</a:t>
            </a:r>
            <a:r>
              <a:rPr kern="0" spc="-20" dirty="0">
                <a:solidFill>
                  <a:srgbClr val="595959"/>
                </a:solidFill>
                <a:cs typeface="Arial"/>
              </a:rPr>
              <a:t> </a:t>
            </a:r>
            <a:r>
              <a:rPr kern="0" dirty="0">
                <a:solidFill>
                  <a:srgbClr val="595959"/>
                </a:solidFill>
                <a:cs typeface="Arial"/>
              </a:rPr>
              <a:t>as</a:t>
            </a:r>
            <a:r>
              <a:rPr kern="0" spc="-20" dirty="0">
                <a:solidFill>
                  <a:srgbClr val="595959"/>
                </a:solidFill>
                <a:cs typeface="Arial"/>
              </a:rPr>
              <a:t> </a:t>
            </a:r>
            <a:r>
              <a:rPr kern="0" dirty="0">
                <a:solidFill>
                  <a:srgbClr val="595959"/>
                </a:solidFill>
                <a:cs typeface="Arial"/>
              </a:rPr>
              <a:t>Chinchilla</a:t>
            </a:r>
            <a:r>
              <a:rPr kern="0" spc="-20" dirty="0">
                <a:solidFill>
                  <a:srgbClr val="595959"/>
                </a:solidFill>
                <a:cs typeface="Arial"/>
              </a:rPr>
              <a:t> </a:t>
            </a:r>
            <a:r>
              <a:rPr kern="0" dirty="0">
                <a:solidFill>
                  <a:srgbClr val="595959"/>
                </a:solidFill>
                <a:cs typeface="Arial"/>
              </a:rPr>
              <a:t>or</a:t>
            </a:r>
            <a:r>
              <a:rPr kern="0" spc="-13" dirty="0">
                <a:solidFill>
                  <a:srgbClr val="595959"/>
                </a:solidFill>
                <a:cs typeface="Arial"/>
              </a:rPr>
              <a:t> PaLM-</a:t>
            </a:r>
            <a:r>
              <a:rPr kern="0" spc="-27" dirty="0">
                <a:solidFill>
                  <a:srgbClr val="595959"/>
                </a:solidFill>
                <a:cs typeface="Arial"/>
              </a:rPr>
              <a:t>540B</a:t>
            </a:r>
            <a:endParaRPr kern="0" dirty="0">
              <a:solidFill>
                <a:sysClr val="windowText" lastClr="000000"/>
              </a:solidFill>
              <a:cs typeface="Arial"/>
            </a:endParaRPr>
          </a:p>
          <a:p>
            <a:pPr marL="505447" indent="-488514">
              <a:spcBef>
                <a:spcPts val="147"/>
              </a:spcBef>
              <a:buFontTx/>
              <a:buChar char="●"/>
              <a:tabLst>
                <a:tab pos="505447" algn="l"/>
              </a:tabLst>
            </a:pPr>
            <a:r>
              <a:rPr kern="0" spc="-33" dirty="0">
                <a:solidFill>
                  <a:srgbClr val="595959"/>
                </a:solidFill>
                <a:cs typeface="Arial"/>
              </a:rPr>
              <a:t>BPE</a:t>
            </a:r>
            <a:endParaRPr kern="0" dirty="0">
              <a:solidFill>
                <a:sysClr val="windowText" lastClr="000000"/>
              </a:solidFill>
              <a:cs typeface="Arial"/>
            </a:endParaRPr>
          </a:p>
          <a:p>
            <a:pPr marL="505447" indent="-488514">
              <a:spcBef>
                <a:spcPts val="140"/>
              </a:spcBef>
              <a:buFontTx/>
              <a:buChar char="●"/>
              <a:tabLst>
                <a:tab pos="505447" algn="l"/>
              </a:tabLst>
            </a:pPr>
            <a:r>
              <a:rPr kern="0" spc="-13" dirty="0">
                <a:solidFill>
                  <a:srgbClr val="595959"/>
                </a:solidFill>
                <a:cs typeface="Arial"/>
              </a:rPr>
              <a:t>Pre-</a:t>
            </a:r>
            <a:r>
              <a:rPr kern="0" dirty="0">
                <a:solidFill>
                  <a:srgbClr val="595959"/>
                </a:solidFill>
                <a:cs typeface="Arial"/>
              </a:rPr>
              <a:t>normalization</a:t>
            </a:r>
            <a:r>
              <a:rPr kern="0" spc="-73" dirty="0">
                <a:solidFill>
                  <a:srgbClr val="595959"/>
                </a:solidFill>
                <a:cs typeface="Arial"/>
              </a:rPr>
              <a:t> </a:t>
            </a:r>
            <a:r>
              <a:rPr kern="0" spc="-33" dirty="0">
                <a:solidFill>
                  <a:srgbClr val="595959"/>
                </a:solidFill>
                <a:cs typeface="Arial"/>
              </a:rPr>
              <a:t>[GPT-3]</a:t>
            </a:r>
            <a:endParaRPr kern="0" dirty="0">
              <a:solidFill>
                <a:sysClr val="windowText" lastClr="000000"/>
              </a:solidFill>
              <a:cs typeface="Arial"/>
            </a:endParaRPr>
          </a:p>
          <a:p>
            <a:pPr marL="505447" indent="-488514">
              <a:spcBef>
                <a:spcPts val="147"/>
              </a:spcBef>
              <a:buFontTx/>
              <a:buChar char="●"/>
              <a:tabLst>
                <a:tab pos="505447" algn="l"/>
              </a:tabLst>
            </a:pPr>
            <a:r>
              <a:rPr kern="0" dirty="0">
                <a:solidFill>
                  <a:srgbClr val="595959"/>
                </a:solidFill>
                <a:cs typeface="Arial"/>
              </a:rPr>
              <a:t>SwiGLU</a:t>
            </a:r>
            <a:r>
              <a:rPr kern="0" spc="-40" dirty="0">
                <a:solidFill>
                  <a:srgbClr val="595959"/>
                </a:solidFill>
                <a:cs typeface="Arial"/>
              </a:rPr>
              <a:t> </a:t>
            </a:r>
            <a:r>
              <a:rPr kern="0" spc="-13" dirty="0">
                <a:solidFill>
                  <a:srgbClr val="595959"/>
                </a:solidFill>
                <a:cs typeface="Arial"/>
              </a:rPr>
              <a:t>[PaLM]</a:t>
            </a:r>
            <a:endParaRPr kern="0" dirty="0">
              <a:solidFill>
                <a:sysClr val="windowText" lastClr="000000"/>
              </a:solidFill>
              <a:cs typeface="Arial"/>
            </a:endParaRPr>
          </a:p>
          <a:p>
            <a:pPr marL="505447" indent="-488514">
              <a:spcBef>
                <a:spcPts val="147"/>
              </a:spcBef>
              <a:buFontTx/>
              <a:buChar char="●"/>
              <a:tabLst>
                <a:tab pos="505447" algn="l"/>
              </a:tabLst>
            </a:pPr>
            <a:r>
              <a:rPr kern="0" dirty="0">
                <a:solidFill>
                  <a:srgbClr val="595959"/>
                </a:solidFill>
                <a:cs typeface="Arial"/>
              </a:rPr>
              <a:t>Rotary</a:t>
            </a:r>
            <a:r>
              <a:rPr kern="0" spc="-7" dirty="0">
                <a:solidFill>
                  <a:srgbClr val="595959"/>
                </a:solidFill>
                <a:cs typeface="Arial"/>
              </a:rPr>
              <a:t> </a:t>
            </a:r>
            <a:r>
              <a:rPr kern="0" dirty="0">
                <a:solidFill>
                  <a:srgbClr val="595959"/>
                </a:solidFill>
                <a:cs typeface="Arial"/>
              </a:rPr>
              <a:t>Embeddings</a:t>
            </a:r>
            <a:r>
              <a:rPr kern="0" spc="-7" dirty="0">
                <a:solidFill>
                  <a:srgbClr val="595959"/>
                </a:solidFill>
                <a:cs typeface="Arial"/>
              </a:rPr>
              <a:t> </a:t>
            </a:r>
            <a:r>
              <a:rPr kern="0" spc="-13" dirty="0">
                <a:solidFill>
                  <a:srgbClr val="595959"/>
                </a:solidFill>
                <a:cs typeface="Arial"/>
              </a:rPr>
              <a:t>[GPTNeo]</a:t>
            </a:r>
            <a:endParaRPr kern="0" dirty="0">
              <a:solidFill>
                <a:sysClr val="windowText" lastClr="000000"/>
              </a:solidFill>
              <a:cs typeface="Arial"/>
            </a:endParaRPr>
          </a:p>
          <a:p>
            <a:pPr marL="505447" indent="-488514">
              <a:spcBef>
                <a:spcPts val="140"/>
              </a:spcBef>
              <a:buFontTx/>
              <a:buChar char="●"/>
              <a:tabLst>
                <a:tab pos="505447" algn="l"/>
              </a:tabLst>
            </a:pPr>
            <a:r>
              <a:rPr kern="0" spc="-13" dirty="0" err="1" smtClean="0">
                <a:solidFill>
                  <a:srgbClr val="595959"/>
                </a:solidFill>
                <a:cs typeface="Arial"/>
              </a:rPr>
              <a:t>AdamW</a:t>
            </a:r>
            <a:endParaRPr lang="en-US" kern="0" spc="-13" dirty="0" smtClean="0">
              <a:solidFill>
                <a:srgbClr val="595959"/>
              </a:solidFill>
              <a:cs typeface="Arial"/>
            </a:endParaRPr>
          </a:p>
          <a:p>
            <a:pPr marL="505447" indent="-488514">
              <a:spcBef>
                <a:spcPts val="140"/>
              </a:spcBef>
              <a:buFontTx/>
              <a:buChar char="●"/>
              <a:tabLst>
                <a:tab pos="505447" algn="l"/>
              </a:tabLst>
            </a:pPr>
            <a:endParaRPr lang="en-US" kern="0" spc="-13" dirty="0">
              <a:solidFill>
                <a:srgbClr val="595959"/>
              </a:solidFill>
              <a:cs typeface="Arial"/>
            </a:endParaRPr>
          </a:p>
          <a:p>
            <a:pPr marL="302683" indent="-285750">
              <a:spcBef>
                <a:spcPts val="140"/>
              </a:spcBef>
              <a:buFont typeface="Arial" panose="020B0604020202020204" pitchFamily="34" charset="0"/>
              <a:buChar char="•"/>
              <a:tabLst>
                <a:tab pos="505447" algn="l"/>
              </a:tabLst>
            </a:pPr>
            <a:r>
              <a:rPr lang="en-US" kern="0" spc="-13" dirty="0">
                <a:solidFill>
                  <a:srgbClr val="595959"/>
                </a:solidFill>
                <a:cs typeface="Arial"/>
              </a:rPr>
              <a:t> </a:t>
            </a:r>
            <a:r>
              <a:rPr lang="en-US" kern="0" spc="-13" dirty="0" smtClean="0">
                <a:solidFill>
                  <a:srgbClr val="595959"/>
                </a:solidFill>
                <a:cs typeface="Arial"/>
              </a:rPr>
              <a:t>  Zero shot or </a:t>
            </a:r>
            <a:r>
              <a:rPr lang="en-US" b="1" kern="0" spc="-13" dirty="0" smtClean="0">
                <a:solidFill>
                  <a:srgbClr val="595959"/>
                </a:solidFill>
                <a:cs typeface="Arial"/>
              </a:rPr>
              <a:t>0-shot </a:t>
            </a:r>
            <a:r>
              <a:rPr lang="en-US" b="1" kern="0" spc="-13" dirty="0">
                <a:solidFill>
                  <a:srgbClr val="595959"/>
                </a:solidFill>
                <a:cs typeface="Arial"/>
              </a:rPr>
              <a:t>learning </a:t>
            </a:r>
            <a:r>
              <a:rPr lang="en-US" kern="0" spc="-13" dirty="0" smtClean="0">
                <a:solidFill>
                  <a:srgbClr val="595959"/>
                </a:solidFill>
                <a:cs typeface="Arial"/>
              </a:rPr>
              <a:t>-Machine </a:t>
            </a:r>
            <a:r>
              <a:rPr lang="en-US" kern="0" spc="-13" dirty="0">
                <a:solidFill>
                  <a:srgbClr val="595959"/>
                </a:solidFill>
                <a:cs typeface="Arial"/>
              </a:rPr>
              <a:t>Learning paradigm where a </a:t>
            </a:r>
            <a:r>
              <a:rPr lang="en-US" b="1" kern="0" spc="-13" dirty="0">
                <a:solidFill>
                  <a:srgbClr val="595959"/>
                </a:solidFill>
                <a:cs typeface="Arial"/>
              </a:rPr>
              <a:t>pre-trained deep learning model </a:t>
            </a:r>
            <a:r>
              <a:rPr lang="en-US" kern="0" spc="-13" dirty="0">
                <a:solidFill>
                  <a:srgbClr val="595959"/>
                </a:solidFill>
                <a:cs typeface="Arial"/>
              </a:rPr>
              <a:t>is made to </a:t>
            </a:r>
            <a:r>
              <a:rPr lang="en-US" b="1" kern="0" spc="-13" dirty="0">
                <a:solidFill>
                  <a:srgbClr val="595959"/>
                </a:solidFill>
                <a:cs typeface="Arial"/>
              </a:rPr>
              <a:t>generalize on a novel category of samples</a:t>
            </a:r>
            <a:r>
              <a:rPr lang="en-US" kern="0" spc="-13" dirty="0">
                <a:solidFill>
                  <a:srgbClr val="595959"/>
                </a:solidFill>
                <a:cs typeface="Arial"/>
              </a:rPr>
              <a:t>, i.e., the </a:t>
            </a:r>
            <a:r>
              <a:rPr lang="en-US" b="1" kern="0" spc="-13" dirty="0">
                <a:solidFill>
                  <a:srgbClr val="595959"/>
                </a:solidFill>
                <a:cs typeface="Arial"/>
              </a:rPr>
              <a:t>training and testing set classes are </a:t>
            </a:r>
            <a:r>
              <a:rPr lang="en-US" b="1" kern="0" spc="-13" dirty="0" smtClean="0">
                <a:solidFill>
                  <a:srgbClr val="595959"/>
                </a:solidFill>
                <a:cs typeface="Arial"/>
              </a:rPr>
              <a:t>disjoint</a:t>
            </a:r>
          </a:p>
          <a:p>
            <a:pPr marL="302683" indent="-285750">
              <a:spcBef>
                <a:spcPts val="140"/>
              </a:spcBef>
              <a:buFont typeface="Arial" panose="020B0604020202020204" pitchFamily="34" charset="0"/>
              <a:buChar char="•"/>
              <a:tabLst>
                <a:tab pos="505447" algn="l"/>
              </a:tabLst>
            </a:pPr>
            <a:r>
              <a:rPr lang="en-US" kern="0" spc="-13" dirty="0">
                <a:solidFill>
                  <a:srgbClr val="595959"/>
                </a:solidFill>
                <a:cs typeface="Arial"/>
              </a:rPr>
              <a:t>For example, a </a:t>
            </a:r>
            <a:r>
              <a:rPr lang="en-US" b="1" kern="0" spc="-13" dirty="0">
                <a:solidFill>
                  <a:srgbClr val="595959"/>
                </a:solidFill>
                <a:cs typeface="Arial"/>
              </a:rPr>
              <a:t>model trained to distinguish between images of cats and dogs </a:t>
            </a:r>
            <a:r>
              <a:rPr lang="en-US" kern="0" spc="-13" dirty="0">
                <a:solidFill>
                  <a:srgbClr val="595959"/>
                </a:solidFill>
                <a:cs typeface="Arial"/>
              </a:rPr>
              <a:t>is made </a:t>
            </a:r>
            <a:r>
              <a:rPr lang="en-US" b="1" kern="0" spc="-13" dirty="0">
                <a:solidFill>
                  <a:srgbClr val="595959"/>
                </a:solidFill>
                <a:cs typeface="Arial"/>
              </a:rPr>
              <a:t>to identify images of birds</a:t>
            </a:r>
            <a:r>
              <a:rPr lang="en-US" kern="0" spc="-13" dirty="0">
                <a:solidFill>
                  <a:srgbClr val="595959"/>
                </a:solidFill>
                <a:cs typeface="Arial"/>
              </a:rPr>
              <a:t>. The </a:t>
            </a:r>
            <a:r>
              <a:rPr lang="en-US" b="1" kern="0" spc="-13" dirty="0">
                <a:solidFill>
                  <a:srgbClr val="595959"/>
                </a:solidFill>
                <a:cs typeface="Arial"/>
              </a:rPr>
              <a:t>classes covered by the training instances are referred to as the “seen” classes</a:t>
            </a:r>
            <a:r>
              <a:rPr lang="en-US" kern="0" spc="-13" dirty="0">
                <a:solidFill>
                  <a:srgbClr val="595959"/>
                </a:solidFill>
                <a:cs typeface="Arial"/>
              </a:rPr>
              <a:t>, while the </a:t>
            </a:r>
            <a:r>
              <a:rPr lang="en-US" b="1" kern="0" spc="-13" dirty="0">
                <a:solidFill>
                  <a:srgbClr val="595959"/>
                </a:solidFill>
                <a:cs typeface="Arial"/>
              </a:rPr>
              <a:t>unlabeled training instances are referred to as the “unseen” </a:t>
            </a:r>
            <a:r>
              <a:rPr lang="en-US" b="1" kern="0" spc="-13" dirty="0" smtClean="0">
                <a:solidFill>
                  <a:srgbClr val="595959"/>
                </a:solidFill>
                <a:cs typeface="Arial"/>
              </a:rPr>
              <a:t>classes</a:t>
            </a:r>
          </a:p>
          <a:p>
            <a:pPr marL="302683" indent="-285750">
              <a:spcBef>
                <a:spcPts val="140"/>
              </a:spcBef>
              <a:buFont typeface="Arial" panose="020B0604020202020204" pitchFamily="34" charset="0"/>
              <a:buChar char="•"/>
              <a:tabLst>
                <a:tab pos="505447" algn="l"/>
              </a:tabLst>
            </a:pPr>
            <a:r>
              <a:rPr lang="en-US" kern="0" spc="-13" dirty="0">
                <a:solidFill>
                  <a:srgbClr val="595959"/>
                </a:solidFill>
                <a:cs typeface="Arial"/>
              </a:rPr>
              <a:t>The general idea of </a:t>
            </a:r>
            <a:r>
              <a:rPr lang="en-US" b="1" kern="0" spc="-13" dirty="0">
                <a:solidFill>
                  <a:srgbClr val="595959"/>
                </a:solidFill>
                <a:cs typeface="Arial"/>
              </a:rPr>
              <a:t>zero-shot learning </a:t>
            </a:r>
            <a:r>
              <a:rPr lang="en-US" kern="0" spc="-13" dirty="0">
                <a:solidFill>
                  <a:srgbClr val="595959"/>
                </a:solidFill>
                <a:cs typeface="Arial"/>
              </a:rPr>
              <a:t>is to </a:t>
            </a:r>
            <a:r>
              <a:rPr lang="en-US" b="1" kern="0" spc="-13" dirty="0">
                <a:solidFill>
                  <a:srgbClr val="595959"/>
                </a:solidFill>
                <a:cs typeface="Arial"/>
              </a:rPr>
              <a:t>transfer the knowledge already contained in the training instances </a:t>
            </a:r>
            <a:r>
              <a:rPr lang="en-US" kern="0" spc="-13" dirty="0">
                <a:solidFill>
                  <a:srgbClr val="595959"/>
                </a:solidFill>
                <a:cs typeface="Arial"/>
              </a:rPr>
              <a:t>to the </a:t>
            </a:r>
            <a:r>
              <a:rPr lang="en-US" b="1" kern="0" spc="-13" dirty="0">
                <a:solidFill>
                  <a:srgbClr val="595959"/>
                </a:solidFill>
                <a:cs typeface="Arial"/>
              </a:rPr>
              <a:t>task of testing instance classification</a:t>
            </a:r>
            <a:r>
              <a:rPr lang="en-US" kern="0" spc="-13" dirty="0">
                <a:solidFill>
                  <a:srgbClr val="595959"/>
                </a:solidFill>
                <a:cs typeface="Arial"/>
              </a:rPr>
              <a:t>. Thus, </a:t>
            </a:r>
            <a:r>
              <a:rPr lang="en-US" b="1" kern="0" spc="-13" dirty="0">
                <a:solidFill>
                  <a:srgbClr val="595959"/>
                </a:solidFill>
                <a:cs typeface="Arial"/>
              </a:rPr>
              <a:t>zero-shot learning is a subfield of transfer learning</a:t>
            </a:r>
          </a:p>
          <a:p>
            <a:pPr marL="505447" indent="-488514">
              <a:spcBef>
                <a:spcPts val="140"/>
              </a:spcBef>
              <a:buFontTx/>
              <a:buChar char="●"/>
              <a:tabLst>
                <a:tab pos="505447" algn="l"/>
              </a:tabLst>
            </a:pPr>
            <a:r>
              <a:rPr lang="en-US" kern="0" dirty="0">
                <a:solidFill>
                  <a:sysClr val="windowText" lastClr="000000"/>
                </a:solidFill>
                <a:cs typeface="Arial"/>
              </a:rPr>
              <a:t>In some situations, machine learning (ML) or computer vision (CV) models don’t have vast amounts of data to compare what they’re seeing. Instead, a deep learning network has one attempt to verify the data they’re presented with; this is known as one-shot learning</a:t>
            </a:r>
            <a:endParaRPr lang="en-US" kern="0" dirty="0" smtClean="0">
              <a:solidFill>
                <a:sysClr val="windowText" lastClr="000000"/>
              </a:solidFill>
              <a:cs typeface="Arial"/>
            </a:endParaRPr>
          </a:p>
          <a:p>
            <a:pPr marL="505447" indent="-488514">
              <a:spcBef>
                <a:spcPts val="140"/>
              </a:spcBef>
              <a:buFontTx/>
              <a:buChar char="●"/>
              <a:tabLst>
                <a:tab pos="505447" algn="l"/>
              </a:tabLst>
            </a:pPr>
            <a:r>
              <a:rPr lang="en-US" kern="0" dirty="0" smtClean="0">
                <a:solidFill>
                  <a:sysClr val="windowText" lastClr="000000"/>
                </a:solidFill>
                <a:cs typeface="Arial"/>
              </a:rPr>
              <a:t>Ex: Signature verification     </a:t>
            </a:r>
            <a:endParaRPr lang="en-US" kern="0" dirty="0">
              <a:solidFill>
                <a:sysClr val="windowText" lastClr="000000"/>
              </a:solidFill>
              <a:cs typeface="Arial"/>
            </a:endParaRPr>
          </a:p>
          <a:p>
            <a:pPr marL="505447" indent="-488514">
              <a:spcBef>
                <a:spcPts val="140"/>
              </a:spcBef>
              <a:buFontTx/>
              <a:buChar char="●"/>
              <a:tabLst>
                <a:tab pos="505447" algn="l"/>
              </a:tabLst>
            </a:pPr>
            <a:endParaRPr lang="en-US" kern="0" dirty="0" smtClean="0">
              <a:solidFill>
                <a:sysClr val="windowText" lastClr="000000"/>
              </a:solidFill>
              <a:cs typeface="Arial"/>
            </a:endParaRPr>
          </a:p>
          <a:p>
            <a:pPr marL="505447" indent="-488514">
              <a:spcBef>
                <a:spcPts val="140"/>
              </a:spcBef>
              <a:buFontTx/>
              <a:buChar char="●"/>
              <a:tabLst>
                <a:tab pos="505447" algn="l"/>
              </a:tabLst>
            </a:pPr>
            <a:endParaRPr kern="0" dirty="0">
              <a:solidFill>
                <a:sysClr val="windowText" lastClr="000000"/>
              </a:solidFill>
              <a:cs typeface="Arial"/>
            </a:endParaRPr>
          </a:p>
        </p:txBody>
      </p:sp>
      <p:pic>
        <p:nvPicPr>
          <p:cNvPr id="4" name="object 4"/>
          <p:cNvPicPr/>
          <p:nvPr/>
        </p:nvPicPr>
        <p:blipFill>
          <a:blip r:embed="rId2" cstate="print"/>
          <a:stretch>
            <a:fillRect/>
          </a:stretch>
        </p:blipFill>
        <p:spPr>
          <a:xfrm>
            <a:off x="9434946" y="59227"/>
            <a:ext cx="1039556" cy="576210"/>
          </a:xfrm>
          <a:prstGeom prst="rect">
            <a:avLst/>
          </a:prstGeom>
        </p:spPr>
      </p:pic>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39</a:t>
            </a:fld>
            <a:endParaRPr spc="-33" dirty="0"/>
          </a:p>
        </p:txBody>
      </p:sp>
      <p:sp>
        <p:nvSpPr>
          <p:cNvPr id="6" name="object 6"/>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7" name="Google Shape;118;p3" descr="A close up of a logo&#10;&#10;Description automatically generated"/>
          <p:cNvPicPr preferRelativeResize="0"/>
          <p:nvPr/>
        </p:nvPicPr>
        <p:blipFill rotWithShape="1">
          <a:blip r:embed="rId3">
            <a:alphaModFix/>
          </a:blip>
          <a:srcRect/>
          <a:stretch/>
        </p:blipFill>
        <p:spPr>
          <a:xfrm>
            <a:off x="11388436" y="-19439"/>
            <a:ext cx="699917" cy="733542"/>
          </a:xfrm>
          <a:prstGeom prst="rect">
            <a:avLst/>
          </a:prstGeom>
          <a:noFill/>
          <a:ln>
            <a:noFill/>
          </a:ln>
        </p:spPr>
      </p:pic>
    </p:spTree>
    <p:extLst>
      <p:ext uri="{BB962C8B-B14F-4D97-AF65-F5344CB8AC3E}">
        <p14:creationId xmlns:p14="http://schemas.microsoft.com/office/powerpoint/2010/main" val="3129186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0839"/>
          </a:xfrm>
        </p:spPr>
        <p:txBody>
          <a:bodyPr>
            <a:normAutofit/>
          </a:bodyPr>
          <a:lstStyle/>
          <a:p>
            <a:pPr algn="ctr"/>
            <a:r>
              <a:rPr lang="en-US" sz="3600" dirty="0" smtClean="0"/>
              <a:t>Foundation Model</a:t>
            </a:r>
            <a:endParaRPr lang="en-IN" sz="3600" dirty="0"/>
          </a:p>
        </p:txBody>
      </p:sp>
      <p:pic>
        <p:nvPicPr>
          <p:cNvPr id="5" name="Content Placeholder 4"/>
          <p:cNvPicPr>
            <a:picLocks noGrp="1" noChangeAspect="1"/>
          </p:cNvPicPr>
          <p:nvPr>
            <p:ph idx="1"/>
          </p:nvPr>
        </p:nvPicPr>
        <p:blipFill>
          <a:blip r:embed="rId2"/>
          <a:stretch>
            <a:fillRect/>
          </a:stretch>
        </p:blipFill>
        <p:spPr>
          <a:xfrm>
            <a:off x="2171700" y="2098964"/>
            <a:ext cx="7928264" cy="4333009"/>
          </a:xfrm>
          <a:prstGeom prst="rect">
            <a:avLst/>
          </a:prstGeom>
        </p:spPr>
      </p:pic>
      <p:pic>
        <p:nvPicPr>
          <p:cNvPr id="3" name="Picture 2"/>
          <p:cNvPicPr>
            <a:picLocks noChangeAspect="1"/>
          </p:cNvPicPr>
          <p:nvPr/>
        </p:nvPicPr>
        <p:blipFill>
          <a:blip r:embed="rId3"/>
          <a:stretch>
            <a:fillRect/>
          </a:stretch>
        </p:blipFill>
        <p:spPr>
          <a:xfrm>
            <a:off x="10773692" y="550718"/>
            <a:ext cx="725581" cy="1096090"/>
          </a:xfrm>
          <a:prstGeom prst="rect">
            <a:avLst/>
          </a:prstGeom>
        </p:spPr>
      </p:pic>
    </p:spTree>
    <p:extLst>
      <p:ext uri="{BB962C8B-B14F-4D97-AF65-F5344CB8AC3E}">
        <p14:creationId xmlns:p14="http://schemas.microsoft.com/office/powerpoint/2010/main" val="664405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6656" y="235843"/>
            <a:ext cx="6085744" cy="533416"/>
          </a:xfrm>
          <a:prstGeom prst="rect">
            <a:avLst/>
          </a:prstGeom>
        </p:spPr>
        <p:txBody>
          <a:bodyPr vert="horz" wrap="square" lIns="0" tIns="20320" rIns="0" bIns="0" rtlCol="0">
            <a:spAutoFit/>
          </a:bodyPr>
          <a:lstStyle/>
          <a:p>
            <a:pPr marL="16933" algn="ctr">
              <a:spcBef>
                <a:spcPts val="160"/>
              </a:spcBef>
            </a:pPr>
            <a:r>
              <a:rPr lang="en-US" spc="-13" dirty="0" smtClean="0"/>
              <a:t>      </a:t>
            </a:r>
            <a:r>
              <a:rPr spc="-13" dirty="0" err="1" smtClean="0"/>
              <a:t>LLaMA</a:t>
            </a:r>
            <a:endParaRPr spc="-13" dirty="0"/>
          </a:p>
        </p:txBody>
      </p:sp>
      <p:pic>
        <p:nvPicPr>
          <p:cNvPr id="3" name="object 3"/>
          <p:cNvPicPr/>
          <p:nvPr/>
        </p:nvPicPr>
        <p:blipFill>
          <a:blip r:embed="rId2" cstate="print"/>
          <a:stretch>
            <a:fillRect/>
          </a:stretch>
        </p:blipFill>
        <p:spPr>
          <a:xfrm>
            <a:off x="571200" y="1637965"/>
            <a:ext cx="5018165" cy="4434647"/>
          </a:xfrm>
          <a:prstGeom prst="rect">
            <a:avLst/>
          </a:prstGeom>
        </p:spPr>
      </p:pic>
      <p:pic>
        <p:nvPicPr>
          <p:cNvPr id="4" name="object 4"/>
          <p:cNvPicPr/>
          <p:nvPr/>
        </p:nvPicPr>
        <p:blipFill>
          <a:blip r:embed="rId3" cstate="print"/>
          <a:stretch>
            <a:fillRect/>
          </a:stretch>
        </p:blipFill>
        <p:spPr>
          <a:xfrm>
            <a:off x="6411273" y="1720317"/>
            <a:ext cx="5199945" cy="4163980"/>
          </a:xfrm>
          <a:prstGeom prst="rect">
            <a:avLst/>
          </a:prstGeom>
        </p:spPr>
      </p:pic>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40</a:t>
            </a:fld>
            <a:endParaRPr spc="-33" dirty="0"/>
          </a:p>
        </p:txBody>
      </p:sp>
      <p:sp>
        <p:nvSpPr>
          <p:cNvPr id="6" name="object 6"/>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7" name="Google Shape;118;p3" descr="A close up of a logo&#10;&#10;Description automatically generated"/>
          <p:cNvPicPr preferRelativeResize="0"/>
          <p:nvPr/>
        </p:nvPicPr>
        <p:blipFill rotWithShape="1">
          <a:blip r:embed="rId4">
            <a:alphaModFix/>
          </a:blip>
          <a:srcRect/>
          <a:stretch/>
        </p:blipFill>
        <p:spPr>
          <a:xfrm>
            <a:off x="10873464" y="0"/>
            <a:ext cx="737754" cy="797763"/>
          </a:xfrm>
          <a:prstGeom prst="rect">
            <a:avLst/>
          </a:prstGeom>
          <a:noFill/>
          <a:ln>
            <a:noFill/>
          </a:ln>
        </p:spPr>
      </p:pic>
      <p:pic>
        <p:nvPicPr>
          <p:cNvPr id="8" name="Picture 7"/>
          <p:cNvPicPr>
            <a:picLocks noChangeAspect="1"/>
          </p:cNvPicPr>
          <p:nvPr/>
        </p:nvPicPr>
        <p:blipFill>
          <a:blip r:embed="rId5"/>
          <a:stretch>
            <a:fillRect/>
          </a:stretch>
        </p:blipFill>
        <p:spPr>
          <a:xfrm>
            <a:off x="8936182" y="224607"/>
            <a:ext cx="932540" cy="670184"/>
          </a:xfrm>
          <a:prstGeom prst="rect">
            <a:avLst/>
          </a:prstGeom>
        </p:spPr>
      </p:pic>
    </p:spTree>
    <p:extLst>
      <p:ext uri="{BB962C8B-B14F-4D97-AF65-F5344CB8AC3E}">
        <p14:creationId xmlns:p14="http://schemas.microsoft.com/office/powerpoint/2010/main" val="951475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209" y="401040"/>
            <a:ext cx="5938517" cy="533416"/>
          </a:xfrm>
          <a:prstGeom prst="rect">
            <a:avLst/>
          </a:prstGeom>
        </p:spPr>
        <p:txBody>
          <a:bodyPr vert="horz" wrap="square" lIns="0" tIns="20320" rIns="0" bIns="0" rtlCol="0">
            <a:spAutoFit/>
          </a:bodyPr>
          <a:lstStyle/>
          <a:p>
            <a:pPr marL="16933" algn="ctr">
              <a:spcBef>
                <a:spcPts val="160"/>
              </a:spcBef>
            </a:pPr>
            <a:r>
              <a:rPr spc="-13" dirty="0"/>
              <a:t>LLaMA</a:t>
            </a:r>
          </a:p>
        </p:txBody>
      </p:sp>
      <p:pic>
        <p:nvPicPr>
          <p:cNvPr id="3" name="object 3"/>
          <p:cNvPicPr/>
          <p:nvPr/>
        </p:nvPicPr>
        <p:blipFill>
          <a:blip r:embed="rId2" cstate="print"/>
          <a:stretch>
            <a:fillRect/>
          </a:stretch>
        </p:blipFill>
        <p:spPr>
          <a:xfrm>
            <a:off x="2273916" y="1597232"/>
            <a:ext cx="7453472" cy="4229416"/>
          </a:xfrm>
          <a:prstGeom prst="rect">
            <a:avLst/>
          </a:prstGeom>
        </p:spPr>
      </p:pic>
      <p:sp>
        <p:nvSpPr>
          <p:cNvPr id="4" name="object 4"/>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41</a:t>
            </a:fld>
            <a:endParaRPr spc="-33" dirty="0"/>
          </a:p>
        </p:txBody>
      </p:sp>
      <p:sp>
        <p:nvSpPr>
          <p:cNvPr id="5" name="object 5"/>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6" name="Picture 5"/>
          <p:cNvPicPr>
            <a:picLocks noChangeAspect="1"/>
          </p:cNvPicPr>
          <p:nvPr/>
        </p:nvPicPr>
        <p:blipFill>
          <a:blip r:embed="rId3"/>
          <a:stretch>
            <a:fillRect/>
          </a:stretch>
        </p:blipFill>
        <p:spPr>
          <a:xfrm>
            <a:off x="11121063" y="196843"/>
            <a:ext cx="649958" cy="820857"/>
          </a:xfrm>
          <a:prstGeom prst="rect">
            <a:avLst/>
          </a:prstGeom>
        </p:spPr>
      </p:pic>
      <p:pic>
        <p:nvPicPr>
          <p:cNvPr id="7" name="Picture 6"/>
          <p:cNvPicPr>
            <a:picLocks noChangeAspect="1"/>
          </p:cNvPicPr>
          <p:nvPr/>
        </p:nvPicPr>
        <p:blipFill>
          <a:blip r:embed="rId4"/>
          <a:stretch>
            <a:fillRect/>
          </a:stretch>
        </p:blipFill>
        <p:spPr>
          <a:xfrm>
            <a:off x="9727388" y="262923"/>
            <a:ext cx="942918" cy="668614"/>
          </a:xfrm>
          <a:prstGeom prst="rect">
            <a:avLst/>
          </a:prstGeom>
        </p:spPr>
      </p:pic>
    </p:spTree>
    <p:extLst>
      <p:ext uri="{BB962C8B-B14F-4D97-AF65-F5344CB8AC3E}">
        <p14:creationId xmlns:p14="http://schemas.microsoft.com/office/powerpoint/2010/main" val="28560382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0464" y="552913"/>
            <a:ext cx="4779818" cy="533416"/>
          </a:xfrm>
          <a:prstGeom prst="rect">
            <a:avLst/>
          </a:prstGeom>
        </p:spPr>
        <p:txBody>
          <a:bodyPr vert="horz" wrap="square" lIns="0" tIns="20320" rIns="0" bIns="0" rtlCol="0">
            <a:spAutoFit/>
          </a:bodyPr>
          <a:lstStyle/>
          <a:p>
            <a:pPr marL="16933" algn="ctr">
              <a:spcBef>
                <a:spcPts val="160"/>
              </a:spcBef>
            </a:pPr>
            <a:r>
              <a:rPr spc="-13" dirty="0"/>
              <a:t>LLaMA</a:t>
            </a:r>
          </a:p>
        </p:txBody>
      </p:sp>
      <p:pic>
        <p:nvPicPr>
          <p:cNvPr id="3" name="object 3"/>
          <p:cNvPicPr/>
          <p:nvPr/>
        </p:nvPicPr>
        <p:blipFill>
          <a:blip r:embed="rId2" cstate="print"/>
          <a:stretch>
            <a:fillRect/>
          </a:stretch>
        </p:blipFill>
        <p:spPr>
          <a:xfrm>
            <a:off x="9640067" y="379746"/>
            <a:ext cx="1006621" cy="573905"/>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1049874059"/>
              </p:ext>
            </p:extLst>
          </p:nvPr>
        </p:nvGraphicFramePr>
        <p:xfrm>
          <a:off x="252484" y="2966943"/>
          <a:ext cx="11680609" cy="2171699"/>
        </p:xfrm>
        <a:graphic>
          <a:graphicData uri="http://schemas.openxmlformats.org/drawingml/2006/table">
            <a:tbl>
              <a:tblPr firstRow="1" bandRow="1">
                <a:tableStyleId>{2D5ABB26-0587-4C30-8999-92F81FD0307C}</a:tableStyleId>
              </a:tblPr>
              <a:tblGrid>
                <a:gridCol w="1459653"/>
                <a:gridCol w="1082887"/>
                <a:gridCol w="1189567"/>
                <a:gridCol w="1659465"/>
                <a:gridCol w="1648460"/>
                <a:gridCol w="1918545"/>
                <a:gridCol w="1364827"/>
                <a:gridCol w="1357205"/>
              </a:tblGrid>
              <a:tr h="1011767">
                <a:tc>
                  <a:txBody>
                    <a:bodyPr/>
                    <a:lstStyle/>
                    <a:p>
                      <a:pPr marL="353060" marR="213360" indent="-132080">
                        <a:lnSpc>
                          <a:spcPct val="100000"/>
                        </a:lnSpc>
                        <a:spcBef>
                          <a:spcPts val="1250"/>
                        </a:spcBef>
                      </a:pPr>
                      <a:r>
                        <a:rPr sz="1900" spc="-10" dirty="0">
                          <a:latin typeface="Arial"/>
                          <a:cs typeface="Arial"/>
                        </a:rPr>
                        <a:t>Release </a:t>
                      </a:r>
                      <a:r>
                        <a:rPr sz="1900" spc="-20" dirty="0">
                          <a:latin typeface="Arial"/>
                          <a:cs typeface="Arial"/>
                        </a:rPr>
                        <a:t>Time</a:t>
                      </a:r>
                      <a:endParaRPr sz="1900" dirty="0">
                        <a:latin typeface="Arial"/>
                        <a:cs typeface="Arial"/>
                      </a:endParaRPr>
                    </a:p>
                  </a:txBody>
                  <a:tcPr marL="0" marR="0" marT="21166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a:latin typeface="Times New Roman"/>
                        <a:cs typeface="Times New Roman"/>
                      </a:endParaRPr>
                    </a:p>
                    <a:p>
                      <a:pPr algn="ctr">
                        <a:lnSpc>
                          <a:spcPct val="100000"/>
                        </a:lnSpc>
                      </a:pPr>
                      <a:r>
                        <a:rPr sz="1900" dirty="0">
                          <a:latin typeface="Arial"/>
                          <a:cs typeface="Arial"/>
                        </a:rPr>
                        <a:t>Size</a:t>
                      </a:r>
                      <a:r>
                        <a:rPr sz="1900" spc="-50" dirty="0">
                          <a:latin typeface="Arial"/>
                          <a:cs typeface="Arial"/>
                        </a:rPr>
                        <a:t> </a:t>
                      </a:r>
                      <a:r>
                        <a:rPr sz="1900" spc="-25" dirty="0">
                          <a:latin typeface="Arial"/>
                          <a:cs typeface="Arial"/>
                        </a:rPr>
                        <a:t>(B)</a:t>
                      </a:r>
                      <a:endParaRPr sz="190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a:latin typeface="Times New Roman"/>
                        <a:cs typeface="Times New Roman"/>
                      </a:endParaRPr>
                    </a:p>
                    <a:p>
                      <a:pPr marL="131445">
                        <a:lnSpc>
                          <a:spcPct val="100000"/>
                        </a:lnSpc>
                      </a:pPr>
                      <a:r>
                        <a:rPr sz="1900" spc="-10" dirty="0">
                          <a:latin typeface="Arial"/>
                          <a:cs typeface="Arial"/>
                        </a:rPr>
                        <a:t>Tokens</a:t>
                      </a:r>
                      <a:endParaRPr sz="190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a:latin typeface="Times New Roman"/>
                        <a:cs typeface="Times New Roman"/>
                      </a:endParaRPr>
                    </a:p>
                    <a:p>
                      <a:pPr algn="ctr">
                        <a:lnSpc>
                          <a:spcPct val="100000"/>
                        </a:lnSpc>
                      </a:pPr>
                      <a:r>
                        <a:rPr sz="1900" spc="-10" dirty="0">
                          <a:latin typeface="Arial"/>
                          <a:cs typeface="Arial"/>
                        </a:rPr>
                        <a:t>Category</a:t>
                      </a:r>
                      <a:endParaRPr sz="190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a:latin typeface="Times New Roman"/>
                        <a:cs typeface="Times New Roman"/>
                      </a:endParaRPr>
                    </a:p>
                    <a:p>
                      <a:pPr algn="ctr">
                        <a:lnSpc>
                          <a:spcPct val="100000"/>
                        </a:lnSpc>
                      </a:pPr>
                      <a:r>
                        <a:rPr sz="1900" spc="-10" dirty="0">
                          <a:latin typeface="Arial"/>
                          <a:cs typeface="Arial"/>
                        </a:rPr>
                        <a:t>Objective</a:t>
                      </a:r>
                      <a:endParaRPr sz="190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a:latin typeface="Times New Roman"/>
                        <a:cs typeface="Times New Roman"/>
                      </a:endParaRPr>
                    </a:p>
                    <a:p>
                      <a:pPr algn="ctr">
                        <a:lnSpc>
                          <a:spcPct val="100000"/>
                        </a:lnSpc>
                      </a:pPr>
                      <a:r>
                        <a:rPr sz="1900" spc="-10" dirty="0">
                          <a:latin typeface="Arial"/>
                          <a:cs typeface="Arial"/>
                        </a:rPr>
                        <a:t>Tokenizer</a:t>
                      </a:r>
                      <a:endParaRPr sz="190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dirty="0">
                        <a:latin typeface="Times New Roman"/>
                        <a:cs typeface="Times New Roman"/>
                      </a:endParaRPr>
                    </a:p>
                    <a:p>
                      <a:pPr algn="ctr">
                        <a:lnSpc>
                          <a:spcPct val="100000"/>
                        </a:lnSpc>
                      </a:pPr>
                      <a:r>
                        <a:rPr sz="1900" spc="-25" dirty="0" smtClean="0">
                          <a:latin typeface="Arial"/>
                          <a:cs typeface="Arial"/>
                        </a:rPr>
                        <a:t>PE</a:t>
                      </a:r>
                      <a:endParaRPr lang="en-US" sz="1900" spc="-25" dirty="0" smtClean="0">
                        <a:latin typeface="Arial"/>
                        <a:cs typeface="Arial"/>
                      </a:endParaRPr>
                    </a:p>
                    <a:p>
                      <a:pPr algn="ctr">
                        <a:lnSpc>
                          <a:spcPct val="100000"/>
                        </a:lnSpc>
                      </a:pPr>
                      <a:r>
                        <a:rPr lang="en-US" sz="1900" spc="-25" dirty="0" smtClean="0">
                          <a:latin typeface="Arial"/>
                          <a:cs typeface="Arial"/>
                        </a:rPr>
                        <a:t>(</a:t>
                      </a:r>
                      <a:r>
                        <a:rPr lang="en-US" sz="1900" spc="-25" dirty="0" err="1" smtClean="0">
                          <a:latin typeface="Arial"/>
                          <a:cs typeface="Arial"/>
                        </a:rPr>
                        <a:t>Pos</a:t>
                      </a:r>
                      <a:r>
                        <a:rPr lang="en-US" sz="1900" spc="-25" baseline="0" dirty="0" smtClean="0">
                          <a:latin typeface="Arial"/>
                          <a:cs typeface="Arial"/>
                        </a:rPr>
                        <a:t> </a:t>
                      </a:r>
                      <a:r>
                        <a:rPr lang="en-US" sz="1900" spc="-25" baseline="0" dirty="0" err="1" smtClean="0">
                          <a:latin typeface="Arial"/>
                          <a:cs typeface="Arial"/>
                        </a:rPr>
                        <a:t>Emb</a:t>
                      </a:r>
                      <a:r>
                        <a:rPr lang="en-US" sz="1900" spc="-25" baseline="0" dirty="0" smtClean="0">
                          <a:latin typeface="Arial"/>
                          <a:cs typeface="Arial"/>
                        </a:rPr>
                        <a:t>)</a:t>
                      </a:r>
                      <a:endParaRPr sz="1900" dirty="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80"/>
                        </a:spcBef>
                      </a:pPr>
                      <a:endParaRPr sz="1900">
                        <a:latin typeface="Times New Roman"/>
                        <a:cs typeface="Times New Roman"/>
                      </a:endParaRPr>
                    </a:p>
                    <a:p>
                      <a:pPr algn="ctr">
                        <a:lnSpc>
                          <a:spcPct val="100000"/>
                        </a:lnSpc>
                      </a:pPr>
                      <a:r>
                        <a:rPr sz="1900" spc="-10" dirty="0">
                          <a:latin typeface="Arial"/>
                          <a:cs typeface="Arial"/>
                        </a:rPr>
                        <a:t>Optimizer</a:t>
                      </a:r>
                      <a:endParaRPr sz="1900">
                        <a:latin typeface="Arial"/>
                        <a:cs typeface="Arial"/>
                      </a:endParaRPr>
                    </a:p>
                  </a:txBody>
                  <a:tcPr marL="0" marR="0" marT="8128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632460">
                <a:tc>
                  <a:txBody>
                    <a:bodyPr/>
                    <a:lstStyle/>
                    <a:p>
                      <a:pPr marL="166370">
                        <a:lnSpc>
                          <a:spcPct val="100000"/>
                        </a:lnSpc>
                        <a:spcBef>
                          <a:spcPts val="969"/>
                        </a:spcBef>
                      </a:pPr>
                      <a:r>
                        <a:rPr sz="1900" spc="-10" dirty="0">
                          <a:latin typeface="Arial"/>
                          <a:cs typeface="Arial"/>
                        </a:rPr>
                        <a:t>Feb-</a:t>
                      </a:r>
                      <a:r>
                        <a:rPr sz="1900" spc="-20" dirty="0">
                          <a:latin typeface="Arial"/>
                          <a:cs typeface="Arial"/>
                        </a:rPr>
                        <a:t>2023</a:t>
                      </a:r>
                      <a:endParaRPr sz="190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69"/>
                        </a:spcBef>
                      </a:pPr>
                      <a:r>
                        <a:rPr sz="1900" spc="-25" dirty="0" smtClean="0">
                          <a:latin typeface="Arial"/>
                          <a:cs typeface="Arial"/>
                        </a:rPr>
                        <a:t>65</a:t>
                      </a:r>
                      <a:r>
                        <a:rPr lang="en-US" sz="1900" spc="-25" dirty="0" smtClean="0">
                          <a:latin typeface="Arial"/>
                          <a:cs typeface="Arial"/>
                        </a:rPr>
                        <a:t>B</a:t>
                      </a:r>
                      <a:endParaRPr sz="1900" dirty="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67970">
                        <a:lnSpc>
                          <a:spcPct val="100000"/>
                        </a:lnSpc>
                        <a:spcBef>
                          <a:spcPts val="969"/>
                        </a:spcBef>
                      </a:pPr>
                      <a:r>
                        <a:rPr sz="1900" spc="-20" dirty="0">
                          <a:latin typeface="Arial"/>
                          <a:cs typeface="Arial"/>
                        </a:rPr>
                        <a:t>1.4T</a:t>
                      </a:r>
                      <a:endParaRPr sz="190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69"/>
                        </a:spcBef>
                      </a:pPr>
                      <a:r>
                        <a:rPr sz="1900" dirty="0" smtClean="0">
                          <a:latin typeface="Arial"/>
                          <a:cs typeface="Arial"/>
                        </a:rPr>
                        <a:t>Causal-</a:t>
                      </a:r>
                      <a:r>
                        <a:rPr sz="1900" spc="-25" dirty="0" smtClean="0">
                          <a:latin typeface="Arial"/>
                          <a:cs typeface="Arial"/>
                        </a:rPr>
                        <a:t>Dec</a:t>
                      </a:r>
                      <a:endParaRPr lang="en-US" sz="1900" spc="-25" dirty="0" smtClean="0">
                        <a:latin typeface="Arial"/>
                        <a:cs typeface="Arial"/>
                      </a:endParaRPr>
                    </a:p>
                    <a:p>
                      <a:pPr algn="ctr">
                        <a:lnSpc>
                          <a:spcPct val="100000"/>
                        </a:lnSpc>
                        <a:spcBef>
                          <a:spcPts val="969"/>
                        </a:spcBef>
                      </a:pPr>
                      <a:r>
                        <a:rPr lang="en-US" sz="1900" dirty="0" smtClean="0">
                          <a:latin typeface="Arial"/>
                          <a:cs typeface="Arial"/>
                        </a:rPr>
                        <a:t>(Causal-Decision)</a:t>
                      </a:r>
                      <a:endParaRPr sz="1900" dirty="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69"/>
                        </a:spcBef>
                      </a:pPr>
                      <a:r>
                        <a:rPr sz="1900" dirty="0">
                          <a:latin typeface="Arial"/>
                          <a:cs typeface="Arial"/>
                        </a:rPr>
                        <a:t>Next</a:t>
                      </a:r>
                      <a:r>
                        <a:rPr sz="1900" spc="-45" dirty="0">
                          <a:latin typeface="Arial"/>
                          <a:cs typeface="Arial"/>
                        </a:rPr>
                        <a:t> </a:t>
                      </a:r>
                      <a:r>
                        <a:rPr sz="1900" spc="-10" dirty="0">
                          <a:latin typeface="Arial"/>
                          <a:cs typeface="Arial"/>
                        </a:rPr>
                        <a:t>Token</a:t>
                      </a:r>
                      <a:endParaRPr sz="1900" dirty="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69"/>
                        </a:spcBef>
                      </a:pPr>
                      <a:r>
                        <a:rPr sz="1900" spc="-25" dirty="0">
                          <a:latin typeface="Arial"/>
                          <a:cs typeface="Arial"/>
                        </a:rPr>
                        <a:t>BPE</a:t>
                      </a:r>
                      <a:endParaRPr sz="1900" dirty="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69"/>
                        </a:spcBef>
                      </a:pPr>
                      <a:r>
                        <a:rPr sz="1900" spc="-20" dirty="0">
                          <a:latin typeface="Arial"/>
                          <a:cs typeface="Arial"/>
                        </a:rPr>
                        <a:t>RoPE</a:t>
                      </a:r>
                      <a:endParaRPr sz="1900" dirty="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69"/>
                        </a:spcBef>
                      </a:pPr>
                      <a:r>
                        <a:rPr sz="1900" spc="-50" dirty="0">
                          <a:latin typeface="Arial"/>
                          <a:cs typeface="Arial"/>
                        </a:rPr>
                        <a:t>-</a:t>
                      </a:r>
                      <a:endParaRPr sz="1900" dirty="0">
                        <a:latin typeface="Arial"/>
                        <a:cs typeface="Arial"/>
                      </a:endParaRPr>
                    </a:p>
                  </a:txBody>
                  <a:tcPr marL="0" marR="0" marT="164252"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bl>
          </a:graphicData>
        </a:graphic>
      </p:graphicFrame>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42</a:t>
            </a:fld>
            <a:endParaRPr spc="-33" dirty="0"/>
          </a:p>
        </p:txBody>
      </p:sp>
      <p:sp>
        <p:nvSpPr>
          <p:cNvPr id="6" name="object 6"/>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7" name="Google Shape;118;p3" descr="A close up of a logo&#10;&#10;Description automatically generated"/>
          <p:cNvPicPr preferRelativeResize="0"/>
          <p:nvPr/>
        </p:nvPicPr>
        <p:blipFill rotWithShape="1">
          <a:blip r:embed="rId3">
            <a:alphaModFix/>
          </a:blip>
          <a:srcRect/>
          <a:stretch/>
        </p:blipFill>
        <p:spPr>
          <a:xfrm>
            <a:off x="11128664" y="379746"/>
            <a:ext cx="689121" cy="804818"/>
          </a:xfrm>
          <a:prstGeom prst="rect">
            <a:avLst/>
          </a:prstGeom>
          <a:noFill/>
          <a:ln>
            <a:noFill/>
          </a:ln>
        </p:spPr>
      </p:pic>
      <p:sp>
        <p:nvSpPr>
          <p:cNvPr id="8" name="TextBox 7"/>
          <p:cNvSpPr txBox="1"/>
          <p:nvPr/>
        </p:nvSpPr>
        <p:spPr>
          <a:xfrm>
            <a:off x="6816436" y="5153891"/>
            <a:ext cx="2593915" cy="646331"/>
          </a:xfrm>
          <a:prstGeom prst="rect">
            <a:avLst/>
          </a:prstGeom>
          <a:noFill/>
        </p:spPr>
        <p:txBody>
          <a:bodyPr wrap="none" rtlCol="0">
            <a:spAutoFit/>
          </a:bodyPr>
          <a:lstStyle/>
          <a:p>
            <a:r>
              <a:rPr lang="en-US" dirty="0" smtClean="0"/>
              <a:t>BPE- Byte Pair Encoder</a:t>
            </a:r>
          </a:p>
          <a:p>
            <a:r>
              <a:rPr lang="en-US" dirty="0" err="1" smtClean="0"/>
              <a:t>RoPE</a:t>
            </a:r>
            <a:r>
              <a:rPr lang="en-US" dirty="0" smtClean="0"/>
              <a:t> -Rotary </a:t>
            </a:r>
            <a:r>
              <a:rPr lang="en-US" dirty="0" err="1" smtClean="0"/>
              <a:t>Pos</a:t>
            </a:r>
            <a:r>
              <a:rPr lang="en-US" dirty="0" smtClean="0"/>
              <a:t> Encoder</a:t>
            </a:r>
            <a:endParaRPr lang="en-IN" dirty="0"/>
          </a:p>
        </p:txBody>
      </p:sp>
    </p:spTree>
    <p:extLst>
      <p:ext uri="{BB962C8B-B14F-4D97-AF65-F5344CB8AC3E}">
        <p14:creationId xmlns:p14="http://schemas.microsoft.com/office/powerpoint/2010/main" val="32563682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1927" y="374332"/>
            <a:ext cx="6296892" cy="533416"/>
          </a:xfrm>
          <a:prstGeom prst="rect">
            <a:avLst/>
          </a:prstGeom>
        </p:spPr>
        <p:txBody>
          <a:bodyPr vert="horz" wrap="square" lIns="0" tIns="20320" rIns="0" bIns="0" rtlCol="0">
            <a:spAutoFit/>
          </a:bodyPr>
          <a:lstStyle/>
          <a:p>
            <a:pPr marL="16933" algn="ctr">
              <a:spcBef>
                <a:spcPts val="160"/>
              </a:spcBef>
            </a:pPr>
            <a:r>
              <a:rPr spc="-13" dirty="0"/>
              <a:t>LLaMA</a:t>
            </a:r>
          </a:p>
        </p:txBody>
      </p:sp>
      <p:pic>
        <p:nvPicPr>
          <p:cNvPr id="3" name="object 3"/>
          <p:cNvPicPr/>
          <p:nvPr/>
        </p:nvPicPr>
        <p:blipFill>
          <a:blip r:embed="rId2" cstate="print"/>
          <a:stretch>
            <a:fillRect/>
          </a:stretch>
        </p:blipFill>
        <p:spPr>
          <a:xfrm>
            <a:off x="3391399" y="1410834"/>
            <a:ext cx="5203829" cy="4447529"/>
          </a:xfrm>
          <a:prstGeom prst="rect">
            <a:avLst/>
          </a:prstGeom>
        </p:spPr>
      </p:pic>
      <p:pic>
        <p:nvPicPr>
          <p:cNvPr id="4" name="object 4"/>
          <p:cNvPicPr/>
          <p:nvPr/>
        </p:nvPicPr>
        <p:blipFill>
          <a:blip r:embed="rId3" cstate="print"/>
          <a:stretch>
            <a:fillRect/>
          </a:stretch>
        </p:blipFill>
        <p:spPr>
          <a:xfrm>
            <a:off x="9175173" y="374332"/>
            <a:ext cx="1066271" cy="676553"/>
          </a:xfrm>
          <a:prstGeom prst="rect">
            <a:avLst/>
          </a:prstGeom>
        </p:spPr>
      </p:pic>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43</a:t>
            </a:fld>
            <a:endParaRPr spc="-33" dirty="0"/>
          </a:p>
        </p:txBody>
      </p:sp>
      <p:sp>
        <p:nvSpPr>
          <p:cNvPr id="6" name="object 6"/>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8" name="Google Shape;118;p3" descr="A close up of a logo&#10;&#10;Description automatically generated"/>
          <p:cNvPicPr preferRelativeResize="0"/>
          <p:nvPr/>
        </p:nvPicPr>
        <p:blipFill rotWithShape="1">
          <a:blip r:embed="rId4">
            <a:alphaModFix/>
          </a:blip>
          <a:srcRect/>
          <a:stretch/>
        </p:blipFill>
        <p:spPr>
          <a:xfrm>
            <a:off x="10881736" y="231698"/>
            <a:ext cx="652123" cy="819187"/>
          </a:xfrm>
          <a:prstGeom prst="rect">
            <a:avLst/>
          </a:prstGeom>
          <a:noFill/>
          <a:ln>
            <a:noFill/>
          </a:ln>
        </p:spPr>
      </p:pic>
    </p:spTree>
    <p:extLst>
      <p:ext uri="{BB962C8B-B14F-4D97-AF65-F5344CB8AC3E}">
        <p14:creationId xmlns:p14="http://schemas.microsoft.com/office/powerpoint/2010/main" val="35790208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3955" y="898218"/>
            <a:ext cx="8345745" cy="533416"/>
          </a:xfrm>
          <a:prstGeom prst="rect">
            <a:avLst/>
          </a:prstGeom>
        </p:spPr>
        <p:txBody>
          <a:bodyPr vert="horz" wrap="square" lIns="0" tIns="20320" rIns="0" bIns="0" rtlCol="0">
            <a:spAutoFit/>
          </a:bodyPr>
          <a:lstStyle/>
          <a:p>
            <a:pPr marL="16933" algn="ctr">
              <a:spcBef>
                <a:spcPts val="160"/>
              </a:spcBef>
            </a:pPr>
            <a:r>
              <a:rPr spc="-13" dirty="0"/>
              <a:t>LLaMA</a:t>
            </a:r>
          </a:p>
        </p:txBody>
      </p:sp>
      <p:pic>
        <p:nvPicPr>
          <p:cNvPr id="3" name="object 3"/>
          <p:cNvPicPr/>
          <p:nvPr/>
        </p:nvPicPr>
        <p:blipFill>
          <a:blip r:embed="rId2" cstate="print"/>
          <a:stretch>
            <a:fillRect/>
          </a:stretch>
        </p:blipFill>
        <p:spPr>
          <a:xfrm>
            <a:off x="514027" y="2278484"/>
            <a:ext cx="11138016" cy="3108272"/>
          </a:xfrm>
          <a:prstGeom prst="rect">
            <a:avLst/>
          </a:prstGeom>
        </p:spPr>
      </p:pic>
      <p:pic>
        <p:nvPicPr>
          <p:cNvPr id="4" name="object 4"/>
          <p:cNvPicPr/>
          <p:nvPr/>
        </p:nvPicPr>
        <p:blipFill>
          <a:blip r:embed="rId3" cstate="print"/>
          <a:stretch>
            <a:fillRect/>
          </a:stretch>
        </p:blipFill>
        <p:spPr>
          <a:xfrm>
            <a:off x="9199887" y="422814"/>
            <a:ext cx="1342893" cy="950808"/>
          </a:xfrm>
          <a:prstGeom prst="rect">
            <a:avLst/>
          </a:prstGeom>
        </p:spPr>
      </p:pic>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44</a:t>
            </a:fld>
            <a:endParaRPr spc="-33" dirty="0"/>
          </a:p>
        </p:txBody>
      </p:sp>
      <p:sp>
        <p:nvSpPr>
          <p:cNvPr id="6" name="object 6"/>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7" name="Picture 6"/>
          <p:cNvPicPr>
            <a:picLocks noChangeAspect="1"/>
          </p:cNvPicPr>
          <p:nvPr/>
        </p:nvPicPr>
        <p:blipFill>
          <a:blip r:embed="rId4"/>
          <a:stretch>
            <a:fillRect/>
          </a:stretch>
        </p:blipFill>
        <p:spPr>
          <a:xfrm>
            <a:off x="10883880" y="474479"/>
            <a:ext cx="768163" cy="957155"/>
          </a:xfrm>
          <a:prstGeom prst="rect">
            <a:avLst/>
          </a:prstGeom>
        </p:spPr>
      </p:pic>
    </p:spTree>
    <p:extLst>
      <p:ext uri="{BB962C8B-B14F-4D97-AF65-F5344CB8AC3E}">
        <p14:creationId xmlns:p14="http://schemas.microsoft.com/office/powerpoint/2010/main" val="12268559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7399" y="419640"/>
            <a:ext cx="7429500" cy="533416"/>
          </a:xfrm>
          <a:prstGeom prst="rect">
            <a:avLst/>
          </a:prstGeom>
        </p:spPr>
        <p:txBody>
          <a:bodyPr vert="horz" wrap="square" lIns="0" tIns="20320" rIns="0" bIns="0" rtlCol="0">
            <a:spAutoFit/>
          </a:bodyPr>
          <a:lstStyle/>
          <a:p>
            <a:pPr marL="16933" algn="ctr">
              <a:spcBef>
                <a:spcPts val="160"/>
              </a:spcBef>
            </a:pPr>
            <a:r>
              <a:rPr spc="-13" dirty="0"/>
              <a:t>LLaMA</a:t>
            </a:r>
          </a:p>
        </p:txBody>
      </p:sp>
      <p:pic>
        <p:nvPicPr>
          <p:cNvPr id="3" name="object 3"/>
          <p:cNvPicPr/>
          <p:nvPr/>
        </p:nvPicPr>
        <p:blipFill>
          <a:blip r:embed="rId2" cstate="print"/>
          <a:stretch>
            <a:fillRect/>
          </a:stretch>
        </p:blipFill>
        <p:spPr>
          <a:xfrm>
            <a:off x="2895028" y="1811219"/>
            <a:ext cx="6175968" cy="4167523"/>
          </a:xfrm>
          <a:prstGeom prst="rect">
            <a:avLst/>
          </a:prstGeom>
        </p:spPr>
      </p:pic>
      <p:pic>
        <p:nvPicPr>
          <p:cNvPr id="4" name="object 4"/>
          <p:cNvPicPr/>
          <p:nvPr/>
        </p:nvPicPr>
        <p:blipFill>
          <a:blip r:embed="rId3" cstate="print"/>
          <a:stretch>
            <a:fillRect/>
          </a:stretch>
        </p:blipFill>
        <p:spPr>
          <a:xfrm>
            <a:off x="9366786" y="272905"/>
            <a:ext cx="1040051" cy="555624"/>
          </a:xfrm>
          <a:prstGeom prst="rect">
            <a:avLst/>
          </a:prstGeom>
        </p:spPr>
      </p:pic>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45</a:t>
            </a:fld>
            <a:endParaRPr spc="-33" dirty="0"/>
          </a:p>
        </p:txBody>
      </p:sp>
      <p:sp>
        <p:nvSpPr>
          <p:cNvPr id="6" name="object 6"/>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7" name="Picture 6"/>
          <p:cNvPicPr>
            <a:picLocks noChangeAspect="1"/>
          </p:cNvPicPr>
          <p:nvPr/>
        </p:nvPicPr>
        <p:blipFill>
          <a:blip r:embed="rId4"/>
          <a:stretch>
            <a:fillRect/>
          </a:stretch>
        </p:blipFill>
        <p:spPr>
          <a:xfrm>
            <a:off x="10931236" y="146107"/>
            <a:ext cx="649438" cy="809220"/>
          </a:xfrm>
          <a:prstGeom prst="rect">
            <a:avLst/>
          </a:prstGeom>
        </p:spPr>
      </p:pic>
    </p:spTree>
    <p:extLst>
      <p:ext uri="{BB962C8B-B14F-4D97-AF65-F5344CB8AC3E}">
        <p14:creationId xmlns:p14="http://schemas.microsoft.com/office/powerpoint/2010/main" val="3595163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3760" y="283662"/>
            <a:ext cx="7722755" cy="533416"/>
          </a:xfrm>
          <a:prstGeom prst="rect">
            <a:avLst/>
          </a:prstGeom>
        </p:spPr>
        <p:txBody>
          <a:bodyPr vert="horz" wrap="square" lIns="0" tIns="20320" rIns="0" bIns="0" rtlCol="0">
            <a:spAutoFit/>
          </a:bodyPr>
          <a:lstStyle/>
          <a:p>
            <a:pPr marL="16933" algn="ctr">
              <a:spcBef>
                <a:spcPts val="160"/>
              </a:spcBef>
            </a:pPr>
            <a:r>
              <a:rPr spc="-13" dirty="0"/>
              <a:t>LLaMA</a:t>
            </a:r>
          </a:p>
        </p:txBody>
      </p:sp>
      <p:pic>
        <p:nvPicPr>
          <p:cNvPr id="3" name="object 3"/>
          <p:cNvPicPr/>
          <p:nvPr/>
        </p:nvPicPr>
        <p:blipFill>
          <a:blip r:embed="rId2" cstate="print"/>
          <a:stretch>
            <a:fillRect/>
          </a:stretch>
        </p:blipFill>
        <p:spPr>
          <a:xfrm>
            <a:off x="1839191" y="1129707"/>
            <a:ext cx="9214777" cy="3535811"/>
          </a:xfrm>
          <a:prstGeom prst="rect">
            <a:avLst/>
          </a:prstGeom>
        </p:spPr>
      </p:pic>
      <p:sp>
        <p:nvSpPr>
          <p:cNvPr id="4" name="object 4"/>
          <p:cNvSpPr txBox="1">
            <a:spLocks noGrp="1"/>
          </p:cNvSpPr>
          <p:nvPr>
            <p:ph type="sldNum" sz="quarter" idx="7"/>
          </p:nvPr>
        </p:nvSpPr>
        <p:spPr>
          <a:prstGeom prst="rect">
            <a:avLst/>
          </a:prstGeom>
        </p:spPr>
        <p:txBody>
          <a:bodyPr vert="horz" wrap="square" lIns="0" tIns="847" rIns="0" bIns="0" rtlCol="0">
            <a:spAutoFit/>
          </a:bodyPr>
          <a:lstStyle/>
          <a:p>
            <a:pPr marL="50799">
              <a:spcBef>
                <a:spcPts val="7"/>
              </a:spcBef>
            </a:pPr>
            <a:fld id="{81D60167-4931-47E6-BA6A-407CBD079E47}" type="slidenum">
              <a:rPr spc="-33" dirty="0"/>
              <a:pPr marL="50799">
                <a:spcBef>
                  <a:spcPts val="7"/>
                </a:spcBef>
              </a:pPr>
              <a:t>46</a:t>
            </a:fld>
            <a:endParaRPr spc="-33" dirty="0"/>
          </a:p>
        </p:txBody>
      </p:sp>
      <p:sp>
        <p:nvSpPr>
          <p:cNvPr id="5" name="object 5"/>
          <p:cNvSpPr txBox="1"/>
          <p:nvPr/>
        </p:nvSpPr>
        <p:spPr>
          <a:xfrm>
            <a:off x="3431775" y="6489424"/>
            <a:ext cx="5327227"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LLaMA:</a:t>
            </a:r>
            <a:r>
              <a:rPr sz="1333" kern="0" spc="-33" dirty="0">
                <a:solidFill>
                  <a:srgbClr val="595959"/>
                </a:solidFill>
                <a:latin typeface="Arial"/>
                <a:cs typeface="Arial"/>
              </a:rPr>
              <a:t> </a:t>
            </a:r>
            <a:r>
              <a:rPr sz="1333" kern="0" dirty="0">
                <a:solidFill>
                  <a:srgbClr val="595959"/>
                </a:solidFill>
                <a:latin typeface="Arial"/>
                <a:cs typeface="Arial"/>
              </a:rPr>
              <a:t>Open</a:t>
            </a:r>
            <a:r>
              <a:rPr sz="1333" kern="0" spc="-33" dirty="0">
                <a:solidFill>
                  <a:srgbClr val="595959"/>
                </a:solidFill>
                <a:latin typeface="Arial"/>
                <a:cs typeface="Arial"/>
              </a:rPr>
              <a:t> </a:t>
            </a:r>
            <a:r>
              <a:rPr sz="1333" kern="0" dirty="0">
                <a:solidFill>
                  <a:srgbClr val="595959"/>
                </a:solidFill>
                <a:latin typeface="Arial"/>
                <a:cs typeface="Arial"/>
              </a:rPr>
              <a:t>and</a:t>
            </a:r>
            <a:r>
              <a:rPr sz="1333" kern="0" spc="-33" dirty="0">
                <a:solidFill>
                  <a:srgbClr val="595959"/>
                </a:solidFill>
                <a:latin typeface="Arial"/>
                <a:cs typeface="Arial"/>
              </a:rPr>
              <a:t> </a:t>
            </a:r>
            <a:r>
              <a:rPr sz="1333" kern="0" dirty="0">
                <a:solidFill>
                  <a:srgbClr val="595959"/>
                </a:solidFill>
                <a:latin typeface="Arial"/>
                <a:cs typeface="Arial"/>
              </a:rPr>
              <a:t>Efficient</a:t>
            </a:r>
            <a:r>
              <a:rPr sz="1333" kern="0" spc="-33" dirty="0">
                <a:solidFill>
                  <a:srgbClr val="595959"/>
                </a:solidFill>
                <a:latin typeface="Arial"/>
                <a:cs typeface="Arial"/>
              </a:rPr>
              <a:t> </a:t>
            </a:r>
            <a:r>
              <a:rPr sz="1333" kern="0" dirty="0">
                <a:solidFill>
                  <a:srgbClr val="595959"/>
                </a:solidFill>
                <a:latin typeface="Arial"/>
                <a:cs typeface="Arial"/>
              </a:rPr>
              <a:t>Foundation</a:t>
            </a:r>
            <a:r>
              <a:rPr sz="1333" kern="0" spc="-27" dirty="0">
                <a:solidFill>
                  <a:srgbClr val="595959"/>
                </a:solidFill>
                <a:latin typeface="Arial"/>
                <a:cs typeface="Arial"/>
              </a:rPr>
              <a:t> </a:t>
            </a:r>
            <a:r>
              <a:rPr sz="1333" kern="0" dirty="0">
                <a:solidFill>
                  <a:srgbClr val="595959"/>
                </a:solidFill>
                <a:latin typeface="Arial"/>
                <a:cs typeface="Arial"/>
              </a:rPr>
              <a:t>Language</a:t>
            </a:r>
            <a:r>
              <a:rPr sz="1333" kern="0" spc="-33" dirty="0">
                <a:solidFill>
                  <a:srgbClr val="595959"/>
                </a:solidFill>
                <a:latin typeface="Arial"/>
                <a:cs typeface="Arial"/>
              </a:rPr>
              <a:t> </a:t>
            </a:r>
            <a:r>
              <a:rPr sz="1333" kern="0" dirty="0">
                <a:solidFill>
                  <a:srgbClr val="595959"/>
                </a:solidFill>
                <a:latin typeface="Arial"/>
                <a:cs typeface="Arial"/>
              </a:rPr>
              <a:t>Models</a:t>
            </a:r>
            <a:r>
              <a:rPr sz="1333" kern="0" spc="-33" dirty="0">
                <a:solidFill>
                  <a:srgbClr val="595959"/>
                </a:solidFill>
                <a:latin typeface="Arial"/>
                <a:cs typeface="Arial"/>
              </a:rPr>
              <a:t> </a:t>
            </a:r>
            <a:r>
              <a:rPr sz="1333" kern="0" dirty="0">
                <a:solidFill>
                  <a:srgbClr val="595959"/>
                </a:solidFill>
                <a:latin typeface="Arial"/>
                <a:cs typeface="Arial"/>
              </a:rPr>
              <a:t>(ArXiv</a:t>
            </a:r>
            <a:r>
              <a:rPr sz="1333" kern="0" spc="-33" dirty="0">
                <a:solidFill>
                  <a:srgbClr val="595959"/>
                </a:solidFill>
                <a:latin typeface="Arial"/>
                <a:cs typeface="Arial"/>
              </a:rPr>
              <a:t> </a:t>
            </a:r>
            <a:r>
              <a:rPr sz="1333" kern="0" spc="-13" dirty="0">
                <a:solidFill>
                  <a:srgbClr val="595959"/>
                </a:solidFill>
                <a:latin typeface="Arial"/>
                <a:cs typeface="Arial"/>
              </a:rPr>
              <a:t>2023)</a:t>
            </a:r>
            <a:endParaRPr sz="1333" kern="0">
              <a:solidFill>
                <a:sysClr val="windowText" lastClr="000000"/>
              </a:solidFill>
              <a:latin typeface="Arial"/>
              <a:cs typeface="Arial"/>
            </a:endParaRPr>
          </a:p>
        </p:txBody>
      </p:sp>
      <p:pic>
        <p:nvPicPr>
          <p:cNvPr id="6" name="Picture 5"/>
          <p:cNvPicPr>
            <a:picLocks noChangeAspect="1"/>
          </p:cNvPicPr>
          <p:nvPr/>
        </p:nvPicPr>
        <p:blipFill>
          <a:blip r:embed="rId3"/>
          <a:stretch>
            <a:fillRect/>
          </a:stretch>
        </p:blipFill>
        <p:spPr>
          <a:xfrm>
            <a:off x="11053968" y="0"/>
            <a:ext cx="696272" cy="867577"/>
          </a:xfrm>
          <a:prstGeom prst="rect">
            <a:avLst/>
          </a:prstGeom>
        </p:spPr>
      </p:pic>
      <p:sp>
        <p:nvSpPr>
          <p:cNvPr id="7" name="TextBox 6"/>
          <p:cNvSpPr txBox="1"/>
          <p:nvPr/>
        </p:nvSpPr>
        <p:spPr>
          <a:xfrm>
            <a:off x="1114819" y="4719965"/>
            <a:ext cx="5919826" cy="1477328"/>
          </a:xfrm>
          <a:prstGeom prst="rect">
            <a:avLst/>
          </a:prstGeom>
          <a:noFill/>
        </p:spPr>
        <p:txBody>
          <a:bodyPr wrap="none" rtlCol="0">
            <a:spAutoFit/>
          </a:bodyPr>
          <a:lstStyle/>
          <a:p>
            <a:r>
              <a:rPr lang="en-US" dirty="0" err="1" smtClean="0"/>
              <a:t>BoolQ</a:t>
            </a:r>
            <a:r>
              <a:rPr lang="en-US" dirty="0" smtClean="0"/>
              <a:t> --  QA dataset</a:t>
            </a:r>
          </a:p>
          <a:p>
            <a:r>
              <a:rPr lang="en-US" dirty="0" smtClean="0"/>
              <a:t>PIQA—Physical Interaction QA</a:t>
            </a:r>
          </a:p>
          <a:p>
            <a:r>
              <a:rPr lang="en-US" dirty="0" smtClean="0"/>
              <a:t>SIQA –Social Interaction QA</a:t>
            </a:r>
          </a:p>
          <a:p>
            <a:r>
              <a:rPr lang="en-US" dirty="0"/>
              <a:t>HellaSwag-challenge dataset for evaluating commonsense NL</a:t>
            </a:r>
            <a:endParaRPr lang="en-US" dirty="0" smtClean="0"/>
          </a:p>
          <a:p>
            <a:r>
              <a:rPr lang="en-US" dirty="0" err="1" smtClean="0"/>
              <a:t>WinoGrande</a:t>
            </a:r>
            <a:r>
              <a:rPr lang="en-US" dirty="0" smtClean="0"/>
              <a:t>-Large Scale 44k problem dataset</a:t>
            </a:r>
            <a:endParaRPr lang="en-IN" dirty="0"/>
          </a:p>
        </p:txBody>
      </p:sp>
      <p:sp>
        <p:nvSpPr>
          <p:cNvPr id="8" name="TextBox 7"/>
          <p:cNvSpPr txBox="1"/>
          <p:nvPr/>
        </p:nvSpPr>
        <p:spPr>
          <a:xfrm>
            <a:off x="7429500" y="4978147"/>
            <a:ext cx="4342151" cy="646331"/>
          </a:xfrm>
          <a:prstGeom prst="rect">
            <a:avLst/>
          </a:prstGeom>
          <a:noFill/>
        </p:spPr>
        <p:txBody>
          <a:bodyPr wrap="none" rtlCol="0">
            <a:spAutoFit/>
          </a:bodyPr>
          <a:lstStyle/>
          <a:p>
            <a:r>
              <a:rPr lang="en-US" dirty="0" smtClean="0"/>
              <a:t>ARC – Abstraction Reasoning Corpus </a:t>
            </a:r>
          </a:p>
          <a:p>
            <a:r>
              <a:rPr lang="en-US" dirty="0" smtClean="0"/>
              <a:t>OBQA- Open Book Question Answer Dataset</a:t>
            </a:r>
            <a:endParaRPr lang="en-IN" dirty="0"/>
          </a:p>
        </p:txBody>
      </p:sp>
      <p:pic>
        <p:nvPicPr>
          <p:cNvPr id="9" name="Picture 8"/>
          <p:cNvPicPr>
            <a:picLocks noChangeAspect="1"/>
          </p:cNvPicPr>
          <p:nvPr/>
        </p:nvPicPr>
        <p:blipFill>
          <a:blip r:embed="rId4"/>
          <a:stretch>
            <a:fillRect/>
          </a:stretch>
        </p:blipFill>
        <p:spPr>
          <a:xfrm>
            <a:off x="9378310" y="262294"/>
            <a:ext cx="1036410" cy="554784"/>
          </a:xfrm>
          <a:prstGeom prst="rect">
            <a:avLst/>
          </a:prstGeom>
        </p:spPr>
      </p:pic>
    </p:spTree>
    <p:extLst>
      <p:ext uri="{BB962C8B-B14F-4D97-AF65-F5344CB8AC3E}">
        <p14:creationId xmlns:p14="http://schemas.microsoft.com/office/powerpoint/2010/main" val="1810864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1" y="335306"/>
            <a:ext cx="7000772" cy="553998"/>
          </a:xfrm>
        </p:spPr>
        <p:txBody>
          <a:bodyPr/>
          <a:lstStyle/>
          <a:p>
            <a:pPr algn="ctr"/>
            <a:r>
              <a:rPr lang="en-US" sz="3600" dirty="0" smtClean="0">
                <a:latin typeface="+mn-lt"/>
              </a:rPr>
              <a:t>Llama dialogue</a:t>
            </a:r>
            <a:endParaRPr lang="en-IN" sz="3600" dirty="0">
              <a:latin typeface="+mn-lt"/>
            </a:endParaRPr>
          </a:p>
        </p:txBody>
      </p:sp>
      <p:pic>
        <p:nvPicPr>
          <p:cNvPr id="3" name="Picture 2"/>
          <p:cNvPicPr>
            <a:picLocks noChangeAspect="1"/>
          </p:cNvPicPr>
          <p:nvPr/>
        </p:nvPicPr>
        <p:blipFill>
          <a:blip r:embed="rId2"/>
          <a:stretch>
            <a:fillRect/>
          </a:stretch>
        </p:blipFill>
        <p:spPr>
          <a:xfrm>
            <a:off x="2338387" y="1476374"/>
            <a:ext cx="6372225" cy="5038725"/>
          </a:xfrm>
          <a:prstGeom prst="rect">
            <a:avLst/>
          </a:prstGeom>
        </p:spPr>
      </p:pic>
      <p:pic>
        <p:nvPicPr>
          <p:cNvPr id="4" name="Picture 3"/>
          <p:cNvPicPr>
            <a:picLocks noChangeAspect="1"/>
          </p:cNvPicPr>
          <p:nvPr/>
        </p:nvPicPr>
        <p:blipFill>
          <a:blip r:embed="rId3"/>
          <a:stretch>
            <a:fillRect/>
          </a:stretch>
        </p:blipFill>
        <p:spPr>
          <a:xfrm>
            <a:off x="10848109" y="179452"/>
            <a:ext cx="658814" cy="813492"/>
          </a:xfrm>
          <a:prstGeom prst="rect">
            <a:avLst/>
          </a:prstGeom>
        </p:spPr>
      </p:pic>
      <p:pic>
        <p:nvPicPr>
          <p:cNvPr id="5" name="Picture 4"/>
          <p:cNvPicPr>
            <a:picLocks noChangeAspect="1"/>
          </p:cNvPicPr>
          <p:nvPr/>
        </p:nvPicPr>
        <p:blipFill>
          <a:blip r:embed="rId4"/>
          <a:stretch>
            <a:fillRect/>
          </a:stretch>
        </p:blipFill>
        <p:spPr>
          <a:xfrm>
            <a:off x="9331035" y="373191"/>
            <a:ext cx="968497" cy="518431"/>
          </a:xfrm>
          <a:prstGeom prst="rect">
            <a:avLst/>
          </a:prstGeom>
        </p:spPr>
      </p:pic>
    </p:spTree>
    <p:extLst>
      <p:ext uri="{BB962C8B-B14F-4D97-AF65-F5344CB8AC3E}">
        <p14:creationId xmlns:p14="http://schemas.microsoft.com/office/powerpoint/2010/main" val="1548106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6100" y="176645"/>
            <a:ext cx="3335482" cy="553998"/>
          </a:xfrm>
        </p:spPr>
        <p:txBody>
          <a:bodyPr/>
          <a:lstStyle/>
          <a:p>
            <a:r>
              <a:rPr lang="en-US" sz="3600" dirty="0">
                <a:latin typeface="+mj-lt"/>
              </a:rPr>
              <a:t> </a:t>
            </a:r>
            <a:r>
              <a:rPr lang="en-US" sz="3600" dirty="0" smtClean="0">
                <a:latin typeface="+mj-lt"/>
              </a:rPr>
              <a:t>     </a:t>
            </a:r>
            <a:r>
              <a:rPr lang="en-US" sz="3600" dirty="0" smtClean="0">
                <a:latin typeface="+mj-lt"/>
                <a:cs typeface="Calibri" panose="020F0502020204030204" pitchFamily="34" charset="0"/>
              </a:rPr>
              <a:t>MEGALODON </a:t>
            </a:r>
            <a:r>
              <a:rPr lang="en-US" sz="3600" dirty="0" smtClean="0">
                <a:latin typeface="+mj-lt"/>
              </a:rPr>
              <a:t>      </a:t>
            </a:r>
            <a:endParaRPr lang="en-IN" sz="3600" dirty="0">
              <a:latin typeface="+mj-lt"/>
            </a:endParaRPr>
          </a:p>
        </p:txBody>
      </p:sp>
      <p:pic>
        <p:nvPicPr>
          <p:cNvPr id="3" name="Picture 2"/>
          <p:cNvPicPr>
            <a:picLocks noChangeAspect="1"/>
          </p:cNvPicPr>
          <p:nvPr/>
        </p:nvPicPr>
        <p:blipFill>
          <a:blip r:embed="rId2"/>
          <a:stretch>
            <a:fillRect/>
          </a:stretch>
        </p:blipFill>
        <p:spPr>
          <a:xfrm>
            <a:off x="8445686" y="331713"/>
            <a:ext cx="1036410" cy="554784"/>
          </a:xfrm>
          <a:prstGeom prst="rect">
            <a:avLst/>
          </a:prstGeom>
        </p:spPr>
      </p:pic>
      <p:pic>
        <p:nvPicPr>
          <p:cNvPr id="4" name="Picture 3"/>
          <p:cNvPicPr>
            <a:picLocks noChangeAspect="1"/>
          </p:cNvPicPr>
          <p:nvPr/>
        </p:nvPicPr>
        <p:blipFill>
          <a:blip r:embed="rId3"/>
          <a:stretch>
            <a:fillRect/>
          </a:stretch>
        </p:blipFill>
        <p:spPr>
          <a:xfrm>
            <a:off x="10307058" y="20790"/>
            <a:ext cx="701101" cy="865707"/>
          </a:xfrm>
          <a:prstGeom prst="rect">
            <a:avLst/>
          </a:prstGeom>
        </p:spPr>
      </p:pic>
      <p:sp>
        <p:nvSpPr>
          <p:cNvPr id="7" name="TextBox 6"/>
          <p:cNvSpPr txBox="1"/>
          <p:nvPr/>
        </p:nvSpPr>
        <p:spPr>
          <a:xfrm>
            <a:off x="613065" y="1184564"/>
            <a:ext cx="11139054" cy="646330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Meta recently launched MEGALODON, an advanced neural architecture with unlimited context </a:t>
            </a:r>
            <a:r>
              <a:rPr lang="en-US" dirty="0" smtClean="0">
                <a:solidFill>
                  <a:prstClr val="black"/>
                </a:solidFill>
              </a:rPr>
              <a:t>length</a:t>
            </a:r>
          </a:p>
          <a:p>
            <a:r>
              <a:rPr lang="en-US" dirty="0">
                <a:solidFill>
                  <a:prstClr val="black"/>
                </a:solidFill>
              </a:rPr>
              <a:t> </a:t>
            </a:r>
            <a:r>
              <a:rPr lang="en-US" dirty="0" smtClean="0">
                <a:solidFill>
                  <a:prstClr val="black"/>
                </a:solidFill>
              </a:rPr>
              <a:t>     </a:t>
            </a:r>
            <a:r>
              <a:rPr lang="en-US" dirty="0">
                <a:solidFill>
                  <a:prstClr val="black"/>
                </a:solidFill>
              </a:rPr>
              <a:t>It showcases enhanced efficiency over Llama 2 with </a:t>
            </a:r>
            <a:r>
              <a:rPr lang="en-US" b="1" dirty="0">
                <a:solidFill>
                  <a:prstClr val="black"/>
                </a:solidFill>
              </a:rPr>
              <a:t>7 billion parameters and 2 trillion training tokens</a:t>
            </a:r>
            <a:r>
              <a:rPr lang="en-US" dirty="0">
                <a:solidFill>
                  <a:prstClr val="black"/>
                </a:solidFill>
              </a:rPr>
              <a:t>, </a:t>
            </a:r>
            <a:r>
              <a:rPr lang="en-US" dirty="0" smtClean="0">
                <a:solidFill>
                  <a:prstClr val="black"/>
                </a:solidFill>
              </a:rPr>
              <a:t>hinting</a:t>
            </a:r>
          </a:p>
          <a:p>
            <a:r>
              <a:rPr lang="en-US" dirty="0">
                <a:solidFill>
                  <a:prstClr val="black"/>
                </a:solidFill>
              </a:rPr>
              <a:t> </a:t>
            </a:r>
            <a:r>
              <a:rPr lang="en-US" dirty="0" smtClean="0">
                <a:solidFill>
                  <a:prstClr val="black"/>
                </a:solidFill>
              </a:rPr>
              <a:t>    that </a:t>
            </a:r>
            <a:r>
              <a:rPr lang="en-US" b="1" dirty="0" smtClean="0">
                <a:solidFill>
                  <a:prstClr val="black"/>
                </a:solidFill>
              </a:rPr>
              <a:t>Llama-3</a:t>
            </a:r>
            <a:r>
              <a:rPr lang="en-US" b="1" dirty="0">
                <a:solidFill>
                  <a:prstClr val="black"/>
                </a:solidFill>
              </a:rPr>
              <a:t>,</a:t>
            </a:r>
            <a:r>
              <a:rPr lang="en-US" dirty="0">
                <a:solidFill>
                  <a:prstClr val="black"/>
                </a:solidFill>
              </a:rPr>
              <a:t> expected this summer, is likely to include </a:t>
            </a:r>
            <a:r>
              <a:rPr lang="en-US" b="1" dirty="0">
                <a:solidFill>
                  <a:prstClr val="black"/>
                </a:solidFill>
              </a:rPr>
              <a:t>infinite context length </a:t>
            </a:r>
            <a:r>
              <a:rPr lang="en-US" b="1" dirty="0" smtClean="0">
                <a:solidFill>
                  <a:prstClr val="black"/>
                </a:solidFill>
              </a:rPr>
              <a:t>capabilities</a:t>
            </a:r>
          </a:p>
          <a:p>
            <a:endParaRPr lang="en-US" b="1" dirty="0" smtClean="0">
              <a:solidFill>
                <a:prstClr val="black"/>
              </a:solidFill>
            </a:endParaRPr>
          </a:p>
          <a:p>
            <a:pPr marL="285750" indent="-285750">
              <a:buFont typeface="Arial" panose="020B0604020202020204" pitchFamily="34" charset="0"/>
              <a:buChar char="•"/>
            </a:pPr>
            <a:r>
              <a:rPr lang="en-US" dirty="0">
                <a:solidFill>
                  <a:prstClr val="black"/>
                </a:solidFill>
              </a:rPr>
              <a:t>MEGALODON </a:t>
            </a:r>
            <a:r>
              <a:rPr lang="en-US" dirty="0" err="1">
                <a:solidFill>
                  <a:prstClr val="black"/>
                </a:solidFill>
              </a:rPr>
              <a:t>emphasises</a:t>
            </a:r>
            <a:r>
              <a:rPr lang="en-US" dirty="0">
                <a:solidFill>
                  <a:prstClr val="black"/>
                </a:solidFill>
              </a:rPr>
              <a:t> architectural </a:t>
            </a:r>
            <a:r>
              <a:rPr lang="en-US" b="1" dirty="0">
                <a:solidFill>
                  <a:prstClr val="black"/>
                </a:solidFill>
              </a:rPr>
              <a:t>modifications for gradient flow </a:t>
            </a:r>
            <a:r>
              <a:rPr lang="en-US" dirty="0">
                <a:solidFill>
                  <a:prstClr val="black"/>
                </a:solidFill>
              </a:rPr>
              <a:t>and </a:t>
            </a:r>
            <a:r>
              <a:rPr lang="en-US" b="1" dirty="0">
                <a:solidFill>
                  <a:prstClr val="black"/>
                </a:solidFill>
              </a:rPr>
              <a:t>computational efficiency</a:t>
            </a:r>
            <a:r>
              <a:rPr lang="en-US" dirty="0">
                <a:solidFill>
                  <a:prstClr val="black"/>
                </a:solidFill>
              </a:rPr>
              <a:t>, whereas </a:t>
            </a:r>
            <a:r>
              <a:rPr lang="en-US" b="1" dirty="0" err="1">
                <a:solidFill>
                  <a:prstClr val="black"/>
                </a:solidFill>
              </a:rPr>
              <a:t>Infini</a:t>
            </a:r>
            <a:r>
              <a:rPr lang="en-US" b="1" dirty="0">
                <a:solidFill>
                  <a:prstClr val="black"/>
                </a:solidFill>
              </a:rPr>
              <a:t>-Attention</a:t>
            </a:r>
            <a:r>
              <a:rPr lang="en-US" dirty="0">
                <a:solidFill>
                  <a:prstClr val="black"/>
                </a:solidFill>
              </a:rPr>
              <a:t> </a:t>
            </a:r>
            <a:r>
              <a:rPr lang="en-US" b="1" dirty="0">
                <a:solidFill>
                  <a:prstClr val="black"/>
                </a:solidFill>
              </a:rPr>
              <a:t>focuses on a hybrid attention mechanism </a:t>
            </a:r>
            <a:r>
              <a:rPr lang="en-US" dirty="0">
                <a:solidFill>
                  <a:prstClr val="black"/>
                </a:solidFill>
              </a:rPr>
              <a:t>that </a:t>
            </a:r>
            <a:r>
              <a:rPr lang="en-US" b="1" dirty="0">
                <a:solidFill>
                  <a:prstClr val="black"/>
                </a:solidFill>
              </a:rPr>
              <a:t>integrates memory compression to manage lengthy inputs </a:t>
            </a:r>
            <a:r>
              <a:rPr lang="en-US" b="1" dirty="0" smtClean="0">
                <a:solidFill>
                  <a:prstClr val="black"/>
                </a:solidFill>
              </a:rPr>
              <a:t>effectively</a:t>
            </a:r>
          </a:p>
          <a:p>
            <a:endParaRPr lang="en-US" b="1" dirty="0">
              <a:solidFill>
                <a:prstClr val="black"/>
              </a:solidFill>
            </a:endParaRPr>
          </a:p>
          <a:p>
            <a:endParaRPr lang="en-US" dirty="0" smtClean="0">
              <a:solidFill>
                <a:prstClr val="black"/>
              </a:solidFill>
            </a:endParaRPr>
          </a:p>
          <a:p>
            <a:endParaRPr lang="en-US" b="1" dirty="0">
              <a:solidFill>
                <a:prstClr val="black"/>
              </a:solidFill>
            </a:endParaRPr>
          </a:p>
          <a:p>
            <a:endParaRPr lang="en-US" b="1" dirty="0" smtClean="0">
              <a:solidFill>
                <a:prstClr val="black"/>
              </a:solidFill>
            </a:endParaRPr>
          </a:p>
          <a:p>
            <a:endParaRPr lang="en-US" b="1" dirty="0">
              <a:solidFill>
                <a:prstClr val="black"/>
              </a:solidFill>
            </a:endParaRPr>
          </a:p>
          <a:p>
            <a:endParaRPr lang="en-US" b="1" dirty="0" smtClean="0">
              <a:solidFill>
                <a:prstClr val="black"/>
              </a:solidFill>
            </a:endParaRPr>
          </a:p>
          <a:p>
            <a:endParaRPr lang="en-US" b="1" dirty="0">
              <a:solidFill>
                <a:prstClr val="black"/>
              </a:solidFill>
            </a:endParaRPr>
          </a:p>
          <a:p>
            <a:endParaRPr lang="en-US" b="1" dirty="0" smtClean="0">
              <a:solidFill>
                <a:prstClr val="black"/>
              </a:solidFill>
            </a:endParaRPr>
          </a:p>
          <a:p>
            <a:endParaRPr lang="en-US" b="1" dirty="0">
              <a:solidFill>
                <a:prstClr val="black"/>
              </a:solidFill>
            </a:endParaRPr>
          </a:p>
          <a:p>
            <a:endParaRPr lang="en-US" b="1" dirty="0" smtClean="0">
              <a:solidFill>
                <a:prstClr val="black"/>
              </a:solidFill>
            </a:endParaRPr>
          </a:p>
          <a:p>
            <a:endParaRPr lang="en-US" b="1" dirty="0">
              <a:solidFill>
                <a:prstClr val="black"/>
              </a:solidFill>
            </a:endParaRPr>
          </a:p>
          <a:p>
            <a:endParaRPr lang="en-US" b="1" dirty="0" smtClean="0">
              <a:solidFill>
                <a:prstClr val="black"/>
              </a:solidFill>
            </a:endParaRPr>
          </a:p>
          <a:p>
            <a:endParaRPr lang="en-US" b="1" dirty="0">
              <a:solidFill>
                <a:prstClr val="black"/>
              </a:solidFill>
            </a:endParaRPr>
          </a:p>
          <a:p>
            <a:endParaRPr lang="en-US" b="1" dirty="0" smtClean="0">
              <a:solidFill>
                <a:prstClr val="black"/>
              </a:solidFill>
            </a:endParaRPr>
          </a:p>
          <a:p>
            <a:endParaRPr lang="en-US" b="1" dirty="0">
              <a:solidFill>
                <a:prstClr val="black"/>
              </a:solidFill>
            </a:endParaRPr>
          </a:p>
          <a:p>
            <a:endParaRPr lang="en-IN" b="1" dirty="0">
              <a:solidFill>
                <a:prstClr val="black"/>
              </a:solidFill>
            </a:endParaRPr>
          </a:p>
        </p:txBody>
      </p:sp>
      <p:pic>
        <p:nvPicPr>
          <p:cNvPr id="8" name="Picture 7" descr="https://lh7-us.googleusercontent.com/BGzeKf0WD06QEw31lVffjDQMnBkoEjwHRHVPYb-0zXY-mmTTDWeafEcZmt-ZOmoF4uEtwXFWydO7latTd-Ht7CQcmqakec1BZSTG5vxyUdR4wrxQu7RCAVDIBdjZ1hxrLiSaM7vSqaP1RKEpaWAPRPc"/>
          <p:cNvPicPr/>
          <p:nvPr/>
        </p:nvPicPr>
        <p:blipFill>
          <a:blip r:embed="rId4">
            <a:extLst>
              <a:ext uri="{28A0092B-C50C-407E-A947-70E740481C1C}">
                <a14:useLocalDpi xmlns:a14="http://schemas.microsoft.com/office/drawing/2010/main" val="0"/>
              </a:ext>
            </a:extLst>
          </a:blip>
          <a:srcRect/>
          <a:stretch>
            <a:fillRect/>
          </a:stretch>
        </p:blipFill>
        <p:spPr bwMode="auto">
          <a:xfrm>
            <a:off x="2483428" y="3429000"/>
            <a:ext cx="7420407" cy="3221182"/>
          </a:xfrm>
          <a:prstGeom prst="rect">
            <a:avLst/>
          </a:prstGeom>
          <a:noFill/>
          <a:ln>
            <a:noFill/>
          </a:ln>
        </p:spPr>
      </p:pic>
    </p:spTree>
    <p:extLst>
      <p:ext uri="{BB962C8B-B14F-4D97-AF65-F5344CB8AC3E}">
        <p14:creationId xmlns:p14="http://schemas.microsoft.com/office/powerpoint/2010/main" val="13557990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6594" y="273037"/>
            <a:ext cx="2188670" cy="553998"/>
          </a:xfrm>
        </p:spPr>
        <p:txBody>
          <a:bodyPr/>
          <a:lstStyle/>
          <a:p>
            <a:r>
              <a:rPr lang="en-US" sz="3600" dirty="0" smtClean="0">
                <a:latin typeface="Calibri" panose="020F0502020204030204" pitchFamily="34" charset="0"/>
                <a:cs typeface="Calibri" panose="020F0502020204030204" pitchFamily="34" charset="0"/>
              </a:rPr>
              <a:t>Gopher</a:t>
            </a:r>
            <a:r>
              <a:rPr lang="en-US" dirty="0" smtClean="0"/>
              <a:t> </a:t>
            </a:r>
            <a:endParaRPr lang="en-IN" dirty="0"/>
          </a:p>
        </p:txBody>
      </p:sp>
      <p:sp>
        <p:nvSpPr>
          <p:cNvPr id="3" name="Rectangle 2"/>
          <p:cNvSpPr/>
          <p:nvPr/>
        </p:nvSpPr>
        <p:spPr>
          <a:xfrm>
            <a:off x="415635" y="889844"/>
            <a:ext cx="11409219" cy="4524315"/>
          </a:xfrm>
          <a:prstGeom prst="rect">
            <a:avLst/>
          </a:prstGeom>
        </p:spPr>
        <p:txBody>
          <a:bodyPr wrap="square">
            <a:spAutoFit/>
          </a:bodyPr>
          <a:lstStyle/>
          <a:p>
            <a:r>
              <a:rPr lang="en-US" dirty="0" smtClean="0"/>
              <a:t>Developed by </a:t>
            </a:r>
            <a:r>
              <a:rPr lang="en-US" dirty="0" err="1" smtClean="0"/>
              <a:t>DeepMind</a:t>
            </a:r>
            <a:r>
              <a:rPr lang="en-US" dirty="0" smtClean="0"/>
              <a:t> of </a:t>
            </a:r>
            <a:r>
              <a:rPr lang="en-US" dirty="0" smtClean="0"/>
              <a:t>Google</a:t>
            </a:r>
            <a:endParaRPr lang="en-US" dirty="0" smtClean="0"/>
          </a:p>
          <a:p>
            <a:endParaRPr lang="en-US" dirty="0"/>
          </a:p>
          <a:p>
            <a:r>
              <a:rPr lang="en-US" dirty="0" smtClean="0"/>
              <a:t>Trained on sizes ranging from </a:t>
            </a:r>
            <a:r>
              <a:rPr lang="en-US" b="1" dirty="0" smtClean="0"/>
              <a:t>44 Million parameters to 280 Billion parameters</a:t>
            </a:r>
          </a:p>
          <a:p>
            <a:endParaRPr lang="en-US" dirty="0" smtClean="0"/>
          </a:p>
          <a:p>
            <a:r>
              <a:rPr lang="en-US" b="1" dirty="0" smtClean="0"/>
              <a:t>Accuracy</a:t>
            </a:r>
            <a:r>
              <a:rPr lang="en-US" b="1" dirty="0"/>
              <a:t>:</a:t>
            </a:r>
            <a:r>
              <a:rPr lang="en-US" dirty="0"/>
              <a:t> Gopher is significantly more accurate than existing ultra-large language models on various </a:t>
            </a:r>
            <a:r>
              <a:rPr lang="en-US" dirty="0" smtClean="0"/>
              <a:t>tasks</a:t>
            </a:r>
          </a:p>
          <a:p>
            <a:r>
              <a:rPr lang="en-US" dirty="0"/>
              <a:t> </a:t>
            </a:r>
            <a:r>
              <a:rPr lang="en-US" dirty="0" smtClean="0"/>
              <a:t>                 </a:t>
            </a:r>
            <a:r>
              <a:rPr lang="en-US" dirty="0"/>
              <a:t>It excels in answering questions related to specialized subjects like science and the </a:t>
            </a:r>
            <a:r>
              <a:rPr lang="en-US" dirty="0" smtClean="0"/>
              <a:t>humanities</a:t>
            </a:r>
          </a:p>
          <a:p>
            <a:r>
              <a:rPr lang="en-US" dirty="0"/>
              <a:t> </a:t>
            </a:r>
            <a:r>
              <a:rPr lang="en-US" dirty="0" smtClean="0"/>
              <a:t>                 Additionally</a:t>
            </a:r>
            <a:r>
              <a:rPr lang="en-US" dirty="0"/>
              <a:t>, it performs equally well or nearly as well as other models in areas such as logical reasoning and </a:t>
            </a:r>
            <a:endParaRPr lang="en-US" dirty="0" smtClean="0"/>
          </a:p>
          <a:p>
            <a:r>
              <a:rPr lang="en-US" dirty="0"/>
              <a:t> </a:t>
            </a:r>
            <a:r>
              <a:rPr lang="en-US" dirty="0" smtClean="0"/>
              <a:t>                 mathematics123</a:t>
            </a:r>
            <a:r>
              <a:rPr lang="en-US" dirty="0"/>
              <a:t>.</a:t>
            </a:r>
          </a:p>
          <a:p>
            <a:r>
              <a:rPr lang="en-US" b="1" dirty="0"/>
              <a:t>Benchmark Performance</a:t>
            </a:r>
            <a:r>
              <a:rPr lang="en-US" dirty="0"/>
              <a:t>: Gopher’s performance exceeds that of existing language models on tasks such as the Massive </a:t>
            </a:r>
            <a:endParaRPr lang="en-US" dirty="0" smtClean="0"/>
          </a:p>
          <a:p>
            <a:r>
              <a:rPr lang="en-US" dirty="0"/>
              <a:t> </a:t>
            </a:r>
            <a:r>
              <a:rPr lang="en-US" dirty="0" smtClean="0"/>
              <a:t>                                              Multitask </a:t>
            </a:r>
            <a:r>
              <a:rPr lang="en-US" dirty="0"/>
              <a:t>Language Understanding (MMLU) </a:t>
            </a:r>
            <a:r>
              <a:rPr lang="en-US" dirty="0" smtClean="0"/>
              <a:t>benchmark4</a:t>
            </a:r>
          </a:p>
          <a:p>
            <a:r>
              <a:rPr lang="en-US" dirty="0"/>
              <a:t> </a:t>
            </a:r>
            <a:r>
              <a:rPr lang="en-US" dirty="0" smtClean="0"/>
              <a:t>                                              This </a:t>
            </a:r>
            <a:r>
              <a:rPr lang="en-US" dirty="0"/>
              <a:t>benchmark evaluates the model’s ability to handle diverse language </a:t>
            </a:r>
            <a:r>
              <a:rPr lang="en-US" dirty="0" smtClean="0"/>
              <a:t>tasks </a:t>
            </a:r>
          </a:p>
          <a:p>
            <a:r>
              <a:rPr lang="en-US" b="1" dirty="0" smtClean="0"/>
              <a:t>Architecture</a:t>
            </a:r>
            <a:r>
              <a:rPr lang="en-US" b="1" dirty="0"/>
              <a:t>:</a:t>
            </a:r>
            <a:r>
              <a:rPr lang="en-US" dirty="0"/>
              <a:t> Gopher was trained using a modified language model architecture called </a:t>
            </a:r>
            <a:r>
              <a:rPr lang="en-US" b="1" dirty="0"/>
              <a:t>Retrieval-Enhanced </a:t>
            </a:r>
            <a:r>
              <a:rPr lang="en-US" b="1" dirty="0" smtClean="0"/>
              <a:t>Transformer</a:t>
            </a:r>
          </a:p>
          <a:p>
            <a:r>
              <a:rPr lang="en-US" dirty="0"/>
              <a:t> </a:t>
            </a:r>
            <a:r>
              <a:rPr lang="en-US" dirty="0" smtClean="0"/>
              <a:t>                       </a:t>
            </a:r>
            <a:r>
              <a:rPr lang="en-US" dirty="0"/>
              <a:t>(</a:t>
            </a:r>
            <a:r>
              <a:rPr lang="en-US" dirty="0" smtClean="0"/>
              <a:t>RETRO)</a:t>
            </a:r>
          </a:p>
          <a:p>
            <a:r>
              <a:rPr lang="en-US" dirty="0"/>
              <a:t> </a:t>
            </a:r>
            <a:r>
              <a:rPr lang="en-US" dirty="0" smtClean="0"/>
              <a:t>                       </a:t>
            </a:r>
            <a:r>
              <a:rPr lang="en-US" dirty="0"/>
              <a:t>This architecture contributes to its impressive capabilities.</a:t>
            </a:r>
          </a:p>
          <a:p>
            <a:r>
              <a:rPr lang="en-US" b="1" dirty="0"/>
              <a:t>Human-Level Accuracy</a:t>
            </a:r>
            <a:r>
              <a:rPr lang="en-US" dirty="0"/>
              <a:t>: In certain tasks, Gopher’s answers approach human-level </a:t>
            </a:r>
            <a:r>
              <a:rPr lang="en-US" dirty="0" smtClean="0"/>
              <a:t>accuracy</a:t>
            </a:r>
          </a:p>
          <a:p>
            <a:r>
              <a:rPr lang="en-US" dirty="0" smtClean="0"/>
              <a:t>                                           </a:t>
            </a:r>
            <a:r>
              <a:rPr lang="en-US" dirty="0"/>
              <a:t>This achievement is remarkable and highlights its potential.</a:t>
            </a:r>
            <a:endParaRPr lang="en-IN" dirty="0"/>
          </a:p>
        </p:txBody>
      </p:sp>
      <p:pic>
        <p:nvPicPr>
          <p:cNvPr id="4" name="Picture 3"/>
          <p:cNvPicPr>
            <a:picLocks noChangeAspect="1"/>
          </p:cNvPicPr>
          <p:nvPr/>
        </p:nvPicPr>
        <p:blipFill>
          <a:blip r:embed="rId2"/>
          <a:stretch>
            <a:fillRect/>
          </a:stretch>
        </p:blipFill>
        <p:spPr>
          <a:xfrm>
            <a:off x="10692245" y="246876"/>
            <a:ext cx="696191" cy="580159"/>
          </a:xfrm>
          <a:prstGeom prst="rect">
            <a:avLst/>
          </a:prstGeom>
        </p:spPr>
      </p:pic>
    </p:spTree>
    <p:extLst>
      <p:ext uri="{BB962C8B-B14F-4D97-AF65-F5344CB8AC3E}">
        <p14:creationId xmlns:p14="http://schemas.microsoft.com/office/powerpoint/2010/main" val="2253409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47938"/>
          </a:xfrm>
        </p:spPr>
        <p:txBody>
          <a:bodyPr>
            <a:noAutofit/>
          </a:bodyPr>
          <a:lstStyle/>
          <a:p>
            <a:pPr algn="ctr"/>
            <a:r>
              <a:rPr lang="en-US" sz="3600" dirty="0" smtClean="0"/>
              <a:t>The naming of Foundation Models</a:t>
            </a:r>
            <a:endParaRPr lang="en-IN" sz="3600" dirty="0"/>
          </a:p>
        </p:txBody>
      </p:sp>
      <p:sp>
        <p:nvSpPr>
          <p:cNvPr id="3" name="Content Placeholder 2"/>
          <p:cNvSpPr>
            <a:spLocks noGrp="1"/>
          </p:cNvSpPr>
          <p:nvPr>
            <p:ph idx="1"/>
          </p:nvPr>
        </p:nvSpPr>
        <p:spPr>
          <a:xfrm>
            <a:off x="838200" y="872836"/>
            <a:ext cx="10515600" cy="5766955"/>
          </a:xfrm>
        </p:spPr>
        <p:txBody>
          <a:bodyPr>
            <a:normAutofit lnSpcReduction="10000"/>
          </a:bodyPr>
          <a:lstStyle/>
          <a:p>
            <a:r>
              <a:rPr lang="en-US" sz="1800" dirty="0" err="1"/>
              <a:t>Bommasani</a:t>
            </a:r>
            <a:r>
              <a:rPr lang="en-US" sz="1800" dirty="0"/>
              <a:t> et al. introduce the name "foundation models" to describe the recent paradigm shift</a:t>
            </a:r>
          </a:p>
          <a:p>
            <a:r>
              <a:rPr lang="en-US" sz="1800" dirty="0"/>
              <a:t>Rationale</a:t>
            </a:r>
            <a:r>
              <a:rPr lang="en-US" sz="1800" dirty="0" smtClean="0"/>
              <a:t>:                                                                                          describe </a:t>
            </a:r>
            <a:r>
              <a:rPr lang="en-US" sz="1800" dirty="0"/>
              <a:t>technical attributes of these models</a:t>
            </a:r>
          </a:p>
          <a:p>
            <a:r>
              <a:rPr lang="en-US" sz="1800" dirty="0"/>
              <a:t>However, these names do not capture the </a:t>
            </a:r>
            <a:r>
              <a:rPr lang="en-US" sz="1800" b="1" dirty="0"/>
              <a:t>paradigm shift</a:t>
            </a:r>
          </a:p>
          <a:p>
            <a:r>
              <a:rPr lang="en-US" sz="1800" dirty="0" smtClean="0"/>
              <a:t>                                       is </a:t>
            </a:r>
            <a:r>
              <a:rPr lang="en-US" sz="1800" dirty="0"/>
              <a:t>too </a:t>
            </a:r>
            <a:r>
              <a:rPr lang="en-US" sz="1800" b="1" dirty="0"/>
              <a:t>narrow</a:t>
            </a:r>
            <a:r>
              <a:rPr lang="en-US" sz="1800" dirty="0"/>
              <a:t>: </a:t>
            </a:r>
            <a:r>
              <a:rPr lang="en-US" sz="1800" b="1" dirty="0"/>
              <a:t>foundation models </a:t>
            </a:r>
            <a:r>
              <a:rPr lang="en-US" sz="1800" dirty="0"/>
              <a:t>go </a:t>
            </a:r>
            <a:r>
              <a:rPr lang="en-US" sz="1800" b="1" dirty="0"/>
              <a:t>beyond language</a:t>
            </a:r>
          </a:p>
          <a:p>
            <a:r>
              <a:rPr lang="en-US" sz="1800" dirty="0" smtClean="0"/>
              <a:t>                                     and                                        capture </a:t>
            </a:r>
            <a:r>
              <a:rPr lang="en-US" sz="1800" dirty="0"/>
              <a:t>their flexibility but do not </a:t>
            </a:r>
            <a:r>
              <a:rPr lang="en-US" sz="1800" dirty="0" smtClean="0"/>
              <a:t>capture their </a:t>
            </a:r>
            <a:r>
              <a:rPr lang="en-US" sz="1800" b="1" dirty="0"/>
              <a:t>unfinished character</a:t>
            </a:r>
            <a:r>
              <a:rPr lang="en-US" sz="1800" dirty="0"/>
              <a:t> and need for </a:t>
            </a:r>
            <a:r>
              <a:rPr lang="en-US" sz="1800" dirty="0" smtClean="0"/>
              <a:t>adaptation </a:t>
            </a:r>
            <a:endParaRPr lang="en-US" sz="1800" dirty="0"/>
          </a:p>
          <a:p>
            <a:r>
              <a:rPr lang="en-US" sz="1800" dirty="0" smtClean="0"/>
              <a:t>                                            captures </a:t>
            </a:r>
            <a:r>
              <a:rPr lang="en-US" sz="1800" dirty="0"/>
              <a:t>the </a:t>
            </a:r>
            <a:r>
              <a:rPr lang="en-US" sz="1800" b="1" dirty="0"/>
              <a:t>manner of training</a:t>
            </a:r>
            <a:r>
              <a:rPr lang="en-US" sz="1800" dirty="0"/>
              <a:t>, but </a:t>
            </a:r>
            <a:r>
              <a:rPr lang="en-US" sz="1800" b="1" dirty="0"/>
              <a:t>not the implications for downstream </a:t>
            </a:r>
            <a:r>
              <a:rPr lang="en-US" sz="1800" b="1" dirty="0" smtClean="0"/>
              <a:t>tasks </a:t>
            </a:r>
          </a:p>
          <a:p>
            <a:r>
              <a:rPr lang="en-US" sz="1800" dirty="0"/>
              <a:t>                                         is chosen to </a:t>
            </a:r>
            <a:r>
              <a:rPr lang="en-US" sz="1800" b="1" dirty="0"/>
              <a:t>describe</a:t>
            </a:r>
            <a:r>
              <a:rPr lang="en-US" sz="1800" dirty="0"/>
              <a:t> the </a:t>
            </a:r>
            <a:r>
              <a:rPr lang="en-US" sz="1800" b="1" dirty="0"/>
              <a:t>emerging paradigm</a:t>
            </a:r>
          </a:p>
          <a:p>
            <a:r>
              <a:rPr lang="en-US" sz="1800" dirty="0"/>
              <a:t>"</a:t>
            </a:r>
            <a:r>
              <a:rPr lang="en-US" sz="1800" b="1" dirty="0"/>
              <a:t>Foundation</a:t>
            </a:r>
            <a:r>
              <a:rPr lang="en-US" sz="1800" dirty="0"/>
              <a:t>" describes the </a:t>
            </a:r>
            <a:r>
              <a:rPr lang="en-US" sz="1800" b="1" dirty="0"/>
              <a:t>role</a:t>
            </a:r>
            <a:r>
              <a:rPr lang="en-US" sz="1800" dirty="0"/>
              <a:t> these </a:t>
            </a:r>
            <a:r>
              <a:rPr lang="en-US" sz="1800" b="1" dirty="0"/>
              <a:t>models play</a:t>
            </a:r>
            <a:r>
              <a:rPr lang="en-US" sz="1800" dirty="0"/>
              <a:t>: a foundation model </a:t>
            </a:r>
            <a:r>
              <a:rPr lang="en-US" sz="1800" b="1" dirty="0"/>
              <a:t>is incomplete </a:t>
            </a:r>
            <a:r>
              <a:rPr lang="en-US" sz="1800" dirty="0"/>
              <a:t>but serves as a</a:t>
            </a:r>
          </a:p>
          <a:p>
            <a:pPr marL="0" indent="0">
              <a:buNone/>
            </a:pPr>
            <a:r>
              <a:rPr lang="en-US" sz="1800" b="1" dirty="0" smtClean="0"/>
              <a:t>      common </a:t>
            </a:r>
            <a:r>
              <a:rPr lang="en-US" sz="1800" b="1" dirty="0"/>
              <a:t>building block </a:t>
            </a:r>
            <a:r>
              <a:rPr lang="en-US" sz="1800" dirty="0"/>
              <a:t>for </a:t>
            </a:r>
            <a:r>
              <a:rPr lang="en-US" sz="1800" b="1" dirty="0"/>
              <a:t>task-specific models </a:t>
            </a:r>
            <a:r>
              <a:rPr lang="en-US" sz="1800" dirty="0"/>
              <a:t>constructed through </a:t>
            </a:r>
            <a:r>
              <a:rPr lang="en-US" sz="1800" b="1" dirty="0"/>
              <a:t>adaptation</a:t>
            </a:r>
          </a:p>
          <a:p>
            <a:r>
              <a:rPr lang="en-US" sz="1800" b="1" dirty="0"/>
              <a:t>"Foundation" </a:t>
            </a:r>
            <a:r>
              <a:rPr lang="en-US" sz="1800" dirty="0"/>
              <a:t>also implies the significance of </a:t>
            </a:r>
            <a:r>
              <a:rPr lang="en-US" sz="1800" b="1" dirty="0"/>
              <a:t>architectural stability</a:t>
            </a:r>
            <a:r>
              <a:rPr lang="en-US" sz="1800" dirty="0"/>
              <a:t>, </a:t>
            </a:r>
            <a:r>
              <a:rPr lang="en-US" sz="1800" b="1" dirty="0"/>
              <a:t>safety and security</a:t>
            </a:r>
            <a:r>
              <a:rPr lang="en-US" sz="1800" dirty="0" smtClean="0"/>
              <a:t>:</a:t>
            </a:r>
          </a:p>
          <a:p>
            <a:pPr marL="0" indent="0">
              <a:buNone/>
            </a:pPr>
            <a:r>
              <a:rPr lang="en-US" sz="1800" b="1" dirty="0" smtClean="0"/>
              <a:t>      well-constructed </a:t>
            </a:r>
            <a:r>
              <a:rPr lang="en-US" sz="1800" b="1" dirty="0"/>
              <a:t>foundations </a:t>
            </a:r>
            <a:r>
              <a:rPr lang="en-US" sz="1800" dirty="0"/>
              <a:t>are a </a:t>
            </a:r>
            <a:r>
              <a:rPr lang="en-US" sz="1800" b="1" dirty="0"/>
              <a:t>solid bedrock </a:t>
            </a:r>
            <a:r>
              <a:rPr lang="en-US" sz="1800" dirty="0"/>
              <a:t>for </a:t>
            </a:r>
            <a:r>
              <a:rPr lang="en-US" sz="1800" b="1" dirty="0"/>
              <a:t>future applications</a:t>
            </a:r>
          </a:p>
          <a:p>
            <a:pPr marL="0" indent="0">
              <a:buNone/>
            </a:pPr>
            <a:r>
              <a:rPr lang="en-US" sz="1800" dirty="0" smtClean="0"/>
              <a:t>•  P</a:t>
            </a:r>
            <a:r>
              <a:rPr lang="en-US" sz="1800" b="1" dirty="0" smtClean="0"/>
              <a:t>oorly-constructed </a:t>
            </a:r>
            <a:r>
              <a:rPr lang="en-US" sz="1800" b="1" dirty="0"/>
              <a:t>foundations </a:t>
            </a:r>
            <a:r>
              <a:rPr lang="en-US" sz="1800" dirty="0"/>
              <a:t>are a </a:t>
            </a:r>
            <a:r>
              <a:rPr lang="en-US" sz="1800" b="1" dirty="0"/>
              <a:t>recipe for disaster</a:t>
            </a:r>
            <a:r>
              <a:rPr lang="en-US" sz="1800" dirty="0" smtClean="0"/>
              <a:t>! </a:t>
            </a:r>
          </a:p>
          <a:p>
            <a:r>
              <a:rPr lang="en-US" sz="1800" dirty="0"/>
              <a:t>At present, </a:t>
            </a:r>
            <a:r>
              <a:rPr lang="en-US" sz="1800" b="1" dirty="0"/>
              <a:t>little is known </a:t>
            </a:r>
            <a:r>
              <a:rPr lang="en-US" sz="1800" dirty="0"/>
              <a:t>about the </a:t>
            </a:r>
            <a:r>
              <a:rPr lang="en-US" sz="1800" b="1" dirty="0"/>
              <a:t>nature/quality</a:t>
            </a:r>
            <a:r>
              <a:rPr lang="en-US" sz="1800" dirty="0"/>
              <a:t> of the </a:t>
            </a:r>
            <a:r>
              <a:rPr lang="en-US" sz="1800" b="1" dirty="0"/>
              <a:t>foundation</a:t>
            </a:r>
            <a:r>
              <a:rPr lang="en-US" sz="1800" dirty="0"/>
              <a:t> that </a:t>
            </a:r>
            <a:r>
              <a:rPr lang="en-US" sz="1800" b="1" dirty="0"/>
              <a:t>foundation models provide</a:t>
            </a:r>
          </a:p>
          <a:p>
            <a:r>
              <a:rPr lang="en-US" sz="1800" b="1" dirty="0" smtClean="0"/>
              <a:t>   Critical </a:t>
            </a:r>
            <a:r>
              <a:rPr lang="en-US" sz="1800" b="1" dirty="0"/>
              <a:t>problem </a:t>
            </a:r>
            <a:r>
              <a:rPr lang="en-US" sz="1800" dirty="0"/>
              <a:t>for </a:t>
            </a:r>
            <a:r>
              <a:rPr lang="en-US" sz="1800" b="1" dirty="0"/>
              <a:t>researchers</a:t>
            </a:r>
            <a:r>
              <a:rPr lang="en-US" sz="1800" dirty="0"/>
              <a:t>, </a:t>
            </a:r>
            <a:r>
              <a:rPr lang="en-US" sz="1800" b="1" dirty="0"/>
              <a:t>foundation model providers</a:t>
            </a:r>
            <a:r>
              <a:rPr lang="en-US" sz="1800" dirty="0"/>
              <a:t>, </a:t>
            </a:r>
            <a:r>
              <a:rPr lang="en-US" sz="1800" b="1" dirty="0"/>
              <a:t>application developers </a:t>
            </a:r>
            <a:r>
              <a:rPr lang="en-US" sz="1800" dirty="0"/>
              <a:t>(who </a:t>
            </a:r>
            <a:r>
              <a:rPr lang="en-US" sz="1800" dirty="0" smtClean="0"/>
              <a:t>build</a:t>
            </a:r>
          </a:p>
          <a:p>
            <a:pPr marL="0" indent="0">
              <a:buNone/>
            </a:pPr>
            <a:r>
              <a:rPr lang="en-US" sz="1800" dirty="0" smtClean="0"/>
              <a:t>       </a:t>
            </a:r>
            <a:r>
              <a:rPr lang="en-US" sz="1800" b="1" dirty="0" smtClean="0"/>
              <a:t>atop </a:t>
            </a:r>
            <a:r>
              <a:rPr lang="en-US" sz="1800" b="1" dirty="0"/>
              <a:t>foundation models</a:t>
            </a:r>
            <a:r>
              <a:rPr lang="en-US" sz="1800" dirty="0"/>
              <a:t>), </a:t>
            </a:r>
            <a:r>
              <a:rPr lang="en-US" sz="1800" b="1" dirty="0"/>
              <a:t>policymakers </a:t>
            </a:r>
            <a:r>
              <a:rPr lang="en-US" sz="1800" dirty="0"/>
              <a:t>and </a:t>
            </a:r>
            <a:r>
              <a:rPr lang="en-US" sz="1800" b="1" dirty="0"/>
              <a:t>society at large to address</a:t>
            </a:r>
            <a:endParaRPr lang="en-IN" sz="1800" b="1" dirty="0"/>
          </a:p>
        </p:txBody>
      </p:sp>
      <p:sp>
        <p:nvSpPr>
          <p:cNvPr id="4" name="Rectangle 3"/>
          <p:cNvSpPr/>
          <p:nvPr/>
        </p:nvSpPr>
        <p:spPr>
          <a:xfrm>
            <a:off x="2150918" y="1229304"/>
            <a:ext cx="1974274" cy="353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rPr>
              <a:t>p</a:t>
            </a:r>
            <a:r>
              <a:rPr lang="en-US" dirty="0" err="1" smtClean="0">
                <a:solidFill>
                  <a:prstClr val="white"/>
                </a:solidFill>
              </a:rPr>
              <a:t>retrained</a:t>
            </a:r>
            <a:r>
              <a:rPr lang="en-US" dirty="0" smtClean="0">
                <a:solidFill>
                  <a:prstClr val="white"/>
                </a:solidFill>
              </a:rPr>
              <a:t>  model</a:t>
            </a:r>
            <a:endParaRPr lang="en-IN" dirty="0">
              <a:solidFill>
                <a:prstClr val="white"/>
              </a:solidFill>
            </a:endParaRPr>
          </a:p>
        </p:txBody>
      </p:sp>
      <p:sp>
        <p:nvSpPr>
          <p:cNvPr id="5" name="Rectangle 4"/>
          <p:cNvSpPr/>
          <p:nvPr/>
        </p:nvSpPr>
        <p:spPr>
          <a:xfrm>
            <a:off x="4310496" y="1239694"/>
            <a:ext cx="2286000" cy="33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a:t>
            </a:r>
            <a:r>
              <a:rPr lang="en-US" dirty="0" smtClean="0">
                <a:solidFill>
                  <a:prstClr val="white"/>
                </a:solidFill>
              </a:rPr>
              <a:t>elf supervised model</a:t>
            </a:r>
            <a:endParaRPr lang="en-IN" dirty="0">
              <a:solidFill>
                <a:prstClr val="white"/>
              </a:solidFill>
            </a:endParaRPr>
          </a:p>
        </p:txBody>
      </p:sp>
      <p:sp>
        <p:nvSpPr>
          <p:cNvPr id="6" name="Rectangle 5"/>
          <p:cNvSpPr/>
          <p:nvPr/>
        </p:nvSpPr>
        <p:spPr>
          <a:xfrm>
            <a:off x="1267689" y="1903853"/>
            <a:ext cx="1891146" cy="290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Language Model</a:t>
            </a:r>
            <a:endParaRPr lang="en-IN" dirty="0">
              <a:solidFill>
                <a:prstClr val="white"/>
              </a:solidFill>
            </a:endParaRPr>
          </a:p>
        </p:txBody>
      </p:sp>
      <p:sp>
        <p:nvSpPr>
          <p:cNvPr id="8" name="Rectangle 7"/>
          <p:cNvSpPr/>
          <p:nvPr/>
        </p:nvSpPr>
        <p:spPr>
          <a:xfrm>
            <a:off x="1267689" y="2258945"/>
            <a:ext cx="1782041" cy="2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g</a:t>
            </a:r>
            <a:r>
              <a:rPr lang="en-US" dirty="0" smtClean="0">
                <a:solidFill>
                  <a:prstClr val="white"/>
                </a:solidFill>
              </a:rPr>
              <a:t>eneral purpose</a:t>
            </a:r>
            <a:endParaRPr lang="en-IN" dirty="0">
              <a:solidFill>
                <a:prstClr val="white"/>
              </a:solidFill>
            </a:endParaRPr>
          </a:p>
        </p:txBody>
      </p:sp>
      <p:pic>
        <p:nvPicPr>
          <p:cNvPr id="9" name="Picture 8"/>
          <p:cNvPicPr>
            <a:picLocks noChangeAspect="1"/>
          </p:cNvPicPr>
          <p:nvPr/>
        </p:nvPicPr>
        <p:blipFill>
          <a:blip r:embed="rId2"/>
          <a:stretch>
            <a:fillRect/>
          </a:stretch>
        </p:blipFill>
        <p:spPr>
          <a:xfrm>
            <a:off x="3617984" y="2302312"/>
            <a:ext cx="1754116" cy="259774"/>
          </a:xfrm>
          <a:prstGeom prst="rect">
            <a:avLst/>
          </a:prstGeom>
        </p:spPr>
      </p:pic>
      <p:sp>
        <p:nvSpPr>
          <p:cNvPr id="10" name="TextBox 9"/>
          <p:cNvSpPr txBox="1"/>
          <p:nvPr/>
        </p:nvSpPr>
        <p:spPr>
          <a:xfrm>
            <a:off x="3617984" y="2165699"/>
            <a:ext cx="1867332" cy="369332"/>
          </a:xfrm>
          <a:prstGeom prst="rect">
            <a:avLst/>
          </a:prstGeom>
          <a:noFill/>
        </p:spPr>
        <p:txBody>
          <a:bodyPr wrap="square" rtlCol="0">
            <a:spAutoFit/>
          </a:bodyPr>
          <a:lstStyle/>
          <a:p>
            <a:r>
              <a:rPr lang="en-US" dirty="0">
                <a:solidFill>
                  <a:prstClr val="white"/>
                </a:solidFill>
              </a:rPr>
              <a:t>m</a:t>
            </a:r>
            <a:r>
              <a:rPr lang="en-US" dirty="0" smtClean="0">
                <a:solidFill>
                  <a:prstClr val="white"/>
                </a:solidFill>
              </a:rPr>
              <a:t>ulti purpose</a:t>
            </a:r>
            <a:endParaRPr lang="en-IN" dirty="0">
              <a:solidFill>
                <a:prstClr val="white"/>
              </a:solidFill>
            </a:endParaRPr>
          </a:p>
        </p:txBody>
      </p:sp>
      <p:sp>
        <p:nvSpPr>
          <p:cNvPr id="12" name="Rectangle 11"/>
          <p:cNvSpPr/>
          <p:nvPr/>
        </p:nvSpPr>
        <p:spPr>
          <a:xfrm>
            <a:off x="1184563" y="2778490"/>
            <a:ext cx="2140529" cy="311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a:t>
            </a:r>
            <a:r>
              <a:rPr lang="en-US" dirty="0" smtClean="0">
                <a:solidFill>
                  <a:prstClr val="white"/>
                </a:solidFill>
              </a:rPr>
              <a:t>ask agnostic model</a:t>
            </a:r>
            <a:endParaRPr lang="en-IN" dirty="0">
              <a:solidFill>
                <a:prstClr val="white"/>
              </a:solidFill>
            </a:endParaRPr>
          </a:p>
        </p:txBody>
      </p:sp>
      <p:sp>
        <p:nvSpPr>
          <p:cNvPr id="13" name="Rectangle 12"/>
          <p:cNvSpPr/>
          <p:nvPr/>
        </p:nvSpPr>
        <p:spPr>
          <a:xfrm>
            <a:off x="1205345" y="3136898"/>
            <a:ext cx="2005447" cy="36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Foundation model</a:t>
            </a:r>
            <a:endParaRPr lang="en-IN" dirty="0">
              <a:solidFill>
                <a:prstClr val="white"/>
              </a:solidFill>
            </a:endParaRPr>
          </a:p>
        </p:txBody>
      </p:sp>
      <p:pic>
        <p:nvPicPr>
          <p:cNvPr id="7" name="Picture 6"/>
          <p:cNvPicPr>
            <a:picLocks noChangeAspect="1"/>
          </p:cNvPicPr>
          <p:nvPr/>
        </p:nvPicPr>
        <p:blipFill>
          <a:blip r:embed="rId3"/>
          <a:stretch>
            <a:fillRect/>
          </a:stretch>
        </p:blipFill>
        <p:spPr>
          <a:xfrm>
            <a:off x="11016647" y="867138"/>
            <a:ext cx="859611" cy="1298561"/>
          </a:xfrm>
          <a:prstGeom prst="rect">
            <a:avLst/>
          </a:prstGeom>
        </p:spPr>
      </p:pic>
    </p:spTree>
    <p:extLst>
      <p:ext uri="{BB962C8B-B14F-4D97-AF65-F5344CB8AC3E}">
        <p14:creationId xmlns:p14="http://schemas.microsoft.com/office/powerpoint/2010/main" val="29256012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6266" y="704836"/>
            <a:ext cx="2240625" cy="562855"/>
          </a:xfrm>
        </p:spPr>
        <p:txBody>
          <a:bodyPr/>
          <a:lstStyle/>
          <a:p>
            <a:r>
              <a:rPr lang="en-US" sz="3600" dirty="0" smtClean="0">
                <a:latin typeface="Calibri" panose="020F0502020204030204" pitchFamily="34" charset="0"/>
                <a:cs typeface="Calibri" panose="020F0502020204030204" pitchFamily="34" charset="0"/>
              </a:rPr>
              <a:t>      </a:t>
            </a:r>
            <a:r>
              <a:rPr lang="en-US" sz="3600" dirty="0" err="1" smtClean="0">
                <a:latin typeface="Calibri" panose="020F0502020204030204" pitchFamily="34" charset="0"/>
                <a:cs typeface="Calibri" panose="020F0502020204030204" pitchFamily="34" charset="0"/>
              </a:rPr>
              <a:t>PaLM</a:t>
            </a:r>
            <a:r>
              <a:rPr lang="en-US" sz="3600" dirty="0" smtClean="0">
                <a:latin typeface="Calibri" panose="020F0502020204030204" pitchFamily="34" charset="0"/>
                <a:cs typeface="Calibri" panose="020F0502020204030204" pitchFamily="34" charset="0"/>
              </a:rPr>
              <a:t> 2</a:t>
            </a:r>
            <a:endParaRPr lang="en-IN" sz="36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10434798" y="412202"/>
            <a:ext cx="695004" cy="585267"/>
          </a:xfrm>
          <a:prstGeom prst="rect">
            <a:avLst/>
          </a:prstGeom>
        </p:spPr>
      </p:pic>
      <p:sp>
        <p:nvSpPr>
          <p:cNvPr id="5" name="Rectangle 4"/>
          <p:cNvSpPr/>
          <p:nvPr/>
        </p:nvSpPr>
        <p:spPr>
          <a:xfrm>
            <a:off x="716972" y="1469768"/>
            <a:ext cx="10785763" cy="3970318"/>
          </a:xfrm>
          <a:prstGeom prst="rect">
            <a:avLst/>
          </a:prstGeom>
        </p:spPr>
        <p:txBody>
          <a:bodyPr wrap="square">
            <a:spAutoFit/>
          </a:bodyPr>
          <a:lstStyle/>
          <a:p>
            <a:pPr marL="285750" indent="-285750">
              <a:buFont typeface="Arial" panose="020B0604020202020204" pitchFamily="34" charset="0"/>
              <a:buChar char="•"/>
            </a:pPr>
            <a:r>
              <a:rPr lang="en-US" dirty="0" err="1"/>
              <a:t>PaLM</a:t>
            </a:r>
            <a:r>
              <a:rPr lang="en-US" dirty="0"/>
              <a:t> 2 is our next generation large language model that builds on </a:t>
            </a:r>
            <a:r>
              <a:rPr lang="en-US" b="1" dirty="0"/>
              <a:t>Google’s legacy of breakthrough research in machine learning and responsible AI.</a:t>
            </a:r>
          </a:p>
          <a:p>
            <a:endParaRPr lang="en-US" dirty="0"/>
          </a:p>
          <a:p>
            <a:pPr marL="285750" indent="-285750">
              <a:buFont typeface="Arial" panose="020B0604020202020204" pitchFamily="34" charset="0"/>
              <a:buChar char="•"/>
            </a:pPr>
            <a:r>
              <a:rPr lang="en-US" dirty="0"/>
              <a:t>It </a:t>
            </a:r>
            <a:r>
              <a:rPr lang="en-US" b="1" dirty="0"/>
              <a:t>excels at advanced reasoning tasks, including code and math, classification and question answering, translation and multilingual proficiency, and natural language generation </a:t>
            </a:r>
            <a:r>
              <a:rPr lang="en-US" dirty="0"/>
              <a:t>better than our previous state-of-the-art LLMs, including </a:t>
            </a:r>
            <a:r>
              <a:rPr lang="en-US" dirty="0" err="1" smtClean="0"/>
              <a:t>PaLM</a:t>
            </a:r>
            <a:endParaRPr lang="en-US" dirty="0" smtClean="0"/>
          </a:p>
          <a:p>
            <a:pPr marL="285750" indent="-285750">
              <a:buFont typeface="Arial" panose="020B0604020202020204" pitchFamily="34" charset="0"/>
              <a:buChar char="•"/>
            </a:pPr>
            <a:r>
              <a:rPr lang="en-US" dirty="0" smtClean="0"/>
              <a:t>It </a:t>
            </a:r>
            <a:r>
              <a:rPr lang="en-US" dirty="0"/>
              <a:t>can accomplish these tasks because of the way it was built – bringing together </a:t>
            </a:r>
            <a:r>
              <a:rPr lang="en-US" b="1" dirty="0"/>
              <a:t>compute-optimal scaling, an improved dataset mixture, and model architecture </a:t>
            </a:r>
            <a:r>
              <a:rPr lang="en-US" b="1" dirty="0" smtClean="0"/>
              <a:t>improvements</a:t>
            </a:r>
            <a:endParaRPr lang="en-US" b="1" dirty="0"/>
          </a:p>
          <a:p>
            <a:endParaRPr lang="en-US" dirty="0"/>
          </a:p>
          <a:p>
            <a:pPr marL="285750" indent="-285750">
              <a:buFont typeface="Arial" panose="020B0604020202020204" pitchFamily="34" charset="0"/>
              <a:buChar char="•"/>
            </a:pPr>
            <a:r>
              <a:rPr lang="en-US" dirty="0" err="1"/>
              <a:t>PaLM</a:t>
            </a:r>
            <a:r>
              <a:rPr lang="en-US" dirty="0"/>
              <a:t> 2 is grounded in Google’s approach to building and deploying AI </a:t>
            </a:r>
            <a:r>
              <a:rPr lang="en-US" dirty="0" smtClean="0"/>
              <a:t>responsibly</a:t>
            </a:r>
          </a:p>
          <a:p>
            <a:r>
              <a:rPr lang="en-US" dirty="0"/>
              <a:t> </a:t>
            </a:r>
            <a:r>
              <a:rPr lang="en-US" dirty="0" smtClean="0"/>
              <a:t>     </a:t>
            </a:r>
            <a:r>
              <a:rPr lang="en-US" dirty="0"/>
              <a:t>All versions of </a:t>
            </a:r>
            <a:r>
              <a:rPr lang="en-US" dirty="0" err="1"/>
              <a:t>PaLM</a:t>
            </a:r>
            <a:r>
              <a:rPr lang="en-US" dirty="0"/>
              <a:t> 2 are evaluated rigorously for potential harms and biases, capabilities and downstream </a:t>
            </a:r>
            <a:endParaRPr lang="en-US" dirty="0" smtClean="0"/>
          </a:p>
          <a:p>
            <a:r>
              <a:rPr lang="en-US" dirty="0"/>
              <a:t> </a:t>
            </a:r>
            <a:r>
              <a:rPr lang="en-US" dirty="0" smtClean="0"/>
              <a:t>     uses </a:t>
            </a:r>
            <a:r>
              <a:rPr lang="en-US" dirty="0"/>
              <a:t>in research and in-product </a:t>
            </a:r>
            <a:r>
              <a:rPr lang="en-US" dirty="0" smtClean="0"/>
              <a:t>applications</a:t>
            </a:r>
          </a:p>
          <a:p>
            <a:r>
              <a:rPr lang="en-US" dirty="0"/>
              <a:t> </a:t>
            </a:r>
            <a:r>
              <a:rPr lang="en-US" dirty="0" smtClean="0"/>
              <a:t>     </a:t>
            </a:r>
            <a:r>
              <a:rPr lang="en-US" dirty="0" err="1" smtClean="0"/>
              <a:t>PaLM</a:t>
            </a:r>
            <a:r>
              <a:rPr lang="en-US" dirty="0" smtClean="0"/>
              <a:t> </a:t>
            </a:r>
            <a:r>
              <a:rPr lang="en-US" dirty="0"/>
              <a:t>2 is used in other state-of-the-art models, like </a:t>
            </a:r>
            <a:r>
              <a:rPr lang="en-US" dirty="0" smtClean="0"/>
              <a:t>Sec-</a:t>
            </a:r>
            <a:r>
              <a:rPr lang="en-US" dirty="0" err="1" smtClean="0"/>
              <a:t>PaLM</a:t>
            </a:r>
            <a:endParaRPr lang="en-US" dirty="0" smtClean="0"/>
          </a:p>
          <a:p>
            <a:r>
              <a:rPr lang="en-US" dirty="0"/>
              <a:t> </a:t>
            </a:r>
            <a:r>
              <a:rPr lang="en-US" dirty="0" smtClean="0"/>
              <a:t>    They  </a:t>
            </a:r>
            <a:r>
              <a:rPr lang="en-US" dirty="0"/>
              <a:t>continue to implement the latest versions of </a:t>
            </a:r>
            <a:r>
              <a:rPr lang="en-US" dirty="0" err="1"/>
              <a:t>PaLM</a:t>
            </a:r>
            <a:r>
              <a:rPr lang="en-US" dirty="0"/>
              <a:t> 2 in </a:t>
            </a:r>
            <a:r>
              <a:rPr lang="en-US" dirty="0" smtClean="0"/>
              <a:t>Generative </a:t>
            </a:r>
            <a:r>
              <a:rPr lang="en-US" dirty="0"/>
              <a:t>AI tools like the </a:t>
            </a:r>
            <a:r>
              <a:rPr lang="en-US" dirty="0" err="1"/>
              <a:t>PaLM</a:t>
            </a:r>
            <a:r>
              <a:rPr lang="en-US" dirty="0"/>
              <a:t> API.</a:t>
            </a:r>
            <a:endParaRPr lang="en-IN" dirty="0"/>
          </a:p>
        </p:txBody>
      </p:sp>
    </p:spTree>
    <p:extLst>
      <p:ext uri="{BB962C8B-B14F-4D97-AF65-F5344CB8AC3E}">
        <p14:creationId xmlns:p14="http://schemas.microsoft.com/office/powerpoint/2010/main" val="41564127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2782" y="542981"/>
            <a:ext cx="1974273" cy="553998"/>
          </a:xfrm>
        </p:spPr>
        <p:txBody>
          <a:bodyPr/>
          <a:lstStyle/>
          <a:p>
            <a:r>
              <a:rPr lang="en-US" sz="3600" dirty="0" smtClean="0">
                <a:latin typeface="Calibri" panose="020F0502020204030204" pitchFamily="34" charset="0"/>
                <a:cs typeface="Calibri" panose="020F0502020204030204" pitchFamily="34" charset="0"/>
              </a:rPr>
              <a:t>Chinchilla</a:t>
            </a:r>
            <a:endParaRPr lang="en-IN" sz="36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10777698" y="381029"/>
            <a:ext cx="695004" cy="585267"/>
          </a:xfrm>
          <a:prstGeom prst="rect">
            <a:avLst/>
          </a:prstGeom>
        </p:spPr>
      </p:pic>
      <p:sp>
        <p:nvSpPr>
          <p:cNvPr id="4" name="Rectangle 3"/>
          <p:cNvSpPr/>
          <p:nvPr/>
        </p:nvSpPr>
        <p:spPr>
          <a:xfrm>
            <a:off x="613065" y="1227661"/>
            <a:ext cx="11118272" cy="4801314"/>
          </a:xfrm>
          <a:prstGeom prst="rect">
            <a:avLst/>
          </a:prstGeom>
        </p:spPr>
        <p:txBody>
          <a:bodyPr wrap="square">
            <a:spAutoFit/>
          </a:bodyPr>
          <a:lstStyle/>
          <a:p>
            <a:pPr marL="285750" indent="-285750">
              <a:buFont typeface="Arial" panose="020B0604020202020204" pitchFamily="34" charset="0"/>
              <a:buChar char="•"/>
            </a:pPr>
            <a:r>
              <a:rPr lang="it-IT" b="1" dirty="0"/>
              <a:t>Chinchilla </a:t>
            </a:r>
            <a:r>
              <a:rPr lang="it-IT" dirty="0"/>
              <a:t>- A </a:t>
            </a:r>
            <a:r>
              <a:rPr lang="it-IT" b="1" dirty="0"/>
              <a:t>Compute Optimal Decoder Language </a:t>
            </a:r>
            <a:r>
              <a:rPr lang="it-IT" b="1" dirty="0" smtClean="0"/>
              <a:t>Model</a:t>
            </a:r>
          </a:p>
          <a:p>
            <a:pPr marL="285750" indent="-285750">
              <a:buFont typeface="Arial" panose="020B0604020202020204" pitchFamily="34" charset="0"/>
              <a:buChar char="•"/>
            </a:pPr>
            <a:r>
              <a:rPr lang="en-US" dirty="0"/>
              <a:t>Chinchilla model was described in “</a:t>
            </a:r>
            <a:r>
              <a:rPr lang="en-US" b="1" dirty="0"/>
              <a:t>Training Compute-Optimal Large Language Models</a:t>
            </a:r>
            <a:r>
              <a:rPr lang="en-US" dirty="0"/>
              <a:t>” published in March 2022</a:t>
            </a:r>
            <a:endParaRPr lang="it-IT" dirty="0"/>
          </a:p>
          <a:p>
            <a:pPr marL="285750" indent="-285750">
              <a:buFont typeface="Arial" panose="020B0604020202020204" pitchFamily="34" charset="0"/>
              <a:buChar char="•"/>
            </a:pPr>
            <a:r>
              <a:rPr lang="en-US" dirty="0"/>
              <a:t>Introduced the Chinchilla model, an auto-regressive language model (</a:t>
            </a:r>
            <a:r>
              <a:rPr lang="en-US" b="1" dirty="0"/>
              <a:t>70B model trained on 1.4T tokens</a:t>
            </a:r>
            <a:r>
              <a:rPr lang="en-US" dirty="0"/>
              <a:t>) which </a:t>
            </a:r>
            <a:r>
              <a:rPr lang="en-US" b="1" dirty="0"/>
              <a:t>performed better than GPT-3 (175B trained on 300B tokens) </a:t>
            </a:r>
            <a:r>
              <a:rPr lang="en-US" dirty="0"/>
              <a:t>and </a:t>
            </a:r>
            <a:r>
              <a:rPr lang="en-US" b="1" dirty="0"/>
              <a:t>Gopher (their prior work, an auto-regressive 280B model trained on 300B tokens).</a:t>
            </a:r>
            <a:endParaRPr lang="it-IT" b="1" dirty="0" smtClean="0"/>
          </a:p>
          <a:p>
            <a:r>
              <a:rPr lang="en-US" b="1" dirty="0"/>
              <a:t>Model</a:t>
            </a:r>
          </a:p>
          <a:p>
            <a:pPr marL="285750" indent="-285750">
              <a:buFont typeface="Arial" panose="020B0604020202020204" pitchFamily="34" charset="0"/>
              <a:buChar char="•"/>
            </a:pPr>
            <a:r>
              <a:rPr lang="en-US" dirty="0"/>
              <a:t>Chinchilla is an autoregressive decoder-only language model.</a:t>
            </a:r>
          </a:p>
          <a:p>
            <a:pPr marL="285750" indent="-285750">
              <a:buFont typeface="Arial" panose="020B0604020202020204" pitchFamily="34" charset="0"/>
              <a:buChar char="•"/>
            </a:pPr>
            <a:r>
              <a:rPr lang="en-US" dirty="0"/>
              <a:t>Trains on a similar dataset as Gopher. Use </a:t>
            </a:r>
            <a:r>
              <a:rPr lang="en-US" dirty="0" err="1"/>
              <a:t>SentencePiece</a:t>
            </a:r>
            <a:r>
              <a:rPr lang="en-US" dirty="0"/>
              <a:t>.</a:t>
            </a:r>
          </a:p>
          <a:p>
            <a:pPr marL="285750" indent="-285750">
              <a:buFont typeface="Arial" panose="020B0604020202020204" pitchFamily="34" charset="0"/>
              <a:buChar char="•"/>
            </a:pPr>
            <a:r>
              <a:rPr lang="en-US" dirty="0"/>
              <a:t>Has 70B parameters, 80 layers, 64 heads, 128 (key/value of each head), 8192 hidden dimension, batch size (starts at 1.5M, then double to 3M midway through training</a:t>
            </a:r>
            <a:r>
              <a:rPr lang="en-US" dirty="0" smtClean="0"/>
              <a:t>) </a:t>
            </a:r>
          </a:p>
          <a:p>
            <a:endParaRPr lang="en-US" dirty="0"/>
          </a:p>
          <a:p>
            <a:r>
              <a:rPr lang="it-IT" b="1" dirty="0"/>
              <a:t>Evaluation</a:t>
            </a:r>
          </a:p>
          <a:p>
            <a:pPr marL="285750" indent="-285750">
              <a:buFont typeface="Arial" panose="020B0604020202020204" pitchFamily="34" charset="0"/>
              <a:buChar char="•"/>
            </a:pPr>
            <a:r>
              <a:rPr lang="it-IT" dirty="0"/>
              <a:t>Evaluates on </a:t>
            </a:r>
            <a:r>
              <a:rPr lang="it-IT" b="1" dirty="0"/>
              <a:t>language modeling (20 tasks</a:t>
            </a:r>
            <a:r>
              <a:rPr lang="it-IT" dirty="0"/>
              <a:t>), </a:t>
            </a:r>
            <a:r>
              <a:rPr lang="it-IT" b="1" dirty="0"/>
              <a:t>reading comprehension (3 tasks), QA (3 tasks), common sense (5 tasks), MMLU (massive multitask language understanding, 57 tasks), BIG-bench (62 tasks).</a:t>
            </a:r>
          </a:p>
          <a:p>
            <a:pPr marL="285750" indent="-285750">
              <a:buFont typeface="Arial" panose="020B0604020202020204" pitchFamily="34" charset="0"/>
              <a:buChar char="•"/>
            </a:pPr>
            <a:r>
              <a:rPr lang="it-IT" dirty="0"/>
              <a:t>On </a:t>
            </a:r>
            <a:r>
              <a:rPr lang="it-IT" b="1" dirty="0"/>
              <a:t>MMLU 5-shot experiments</a:t>
            </a:r>
            <a:r>
              <a:rPr lang="it-IT" dirty="0"/>
              <a:t>, </a:t>
            </a:r>
            <a:r>
              <a:rPr lang="it-IT" b="1" dirty="0"/>
              <a:t>Chinchilla (67.6%) </a:t>
            </a:r>
            <a:r>
              <a:rPr lang="it-IT" dirty="0"/>
              <a:t>significantly </a:t>
            </a:r>
            <a:r>
              <a:rPr lang="it-IT" b="1" dirty="0"/>
              <a:t>outperforms GPT-3 (43.9%) and Gopher (60.0</a:t>
            </a:r>
            <a:r>
              <a:rPr lang="it-IT" b="1" dirty="0" smtClean="0"/>
              <a:t>%) </a:t>
            </a:r>
            <a:r>
              <a:rPr lang="it-IT" dirty="0"/>
              <a:t>Also </a:t>
            </a:r>
            <a:r>
              <a:rPr lang="it-IT" b="1" dirty="0"/>
              <a:t>outperforms GPT-3 and Gopher in most other </a:t>
            </a:r>
            <a:r>
              <a:rPr lang="it-IT" b="1" dirty="0" smtClean="0"/>
              <a:t>tasks</a:t>
            </a:r>
          </a:p>
          <a:p>
            <a:endParaRPr lang="en-IN" dirty="0"/>
          </a:p>
        </p:txBody>
      </p:sp>
    </p:spTree>
    <p:extLst>
      <p:ext uri="{BB962C8B-B14F-4D97-AF65-F5344CB8AC3E}">
        <p14:creationId xmlns:p14="http://schemas.microsoft.com/office/powerpoint/2010/main" val="1179404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1" y="396298"/>
            <a:ext cx="4118264" cy="414193"/>
          </a:xfrm>
        </p:spPr>
        <p:txBody>
          <a:bodyPr>
            <a:noAutofit/>
          </a:bodyPr>
          <a:lstStyle/>
          <a:p>
            <a:pPr algn="ctr"/>
            <a:r>
              <a:rPr lang="en-US" sz="3600" dirty="0" smtClean="0">
                <a:latin typeface="Calibri" panose="020F0502020204030204" pitchFamily="34" charset="0"/>
                <a:cs typeface="Calibri" panose="020F0502020204030204" pitchFamily="34" charset="0"/>
              </a:rPr>
              <a:t>BLOOM</a:t>
            </a:r>
            <a:endParaRPr lang="en-IN" sz="36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4790" y="966355"/>
            <a:ext cx="10429009" cy="5210608"/>
          </a:xfrm>
        </p:spPr>
        <p:txBody>
          <a:bodyPr>
            <a:normAutofit/>
          </a:bodyPr>
          <a:lstStyle/>
          <a:p>
            <a:r>
              <a:rPr lang="en-US" sz="1800" dirty="0" smtClean="0"/>
              <a:t>Developed by </a:t>
            </a:r>
            <a:r>
              <a:rPr lang="en-US" sz="1800" dirty="0" err="1" smtClean="0"/>
              <a:t>BigScience</a:t>
            </a:r>
            <a:endParaRPr lang="en-US" sz="1800" dirty="0" smtClean="0"/>
          </a:p>
          <a:p>
            <a:r>
              <a:rPr lang="en-IN" sz="1800" dirty="0" smtClean="0"/>
              <a:t>Significant </a:t>
            </a:r>
            <a:r>
              <a:rPr lang="en-IN" sz="1800" b="1" dirty="0"/>
              <a:t>176 billion-parameter open-access language </a:t>
            </a:r>
            <a:r>
              <a:rPr lang="en-IN" sz="1800" dirty="0" smtClean="0"/>
              <a:t>mode</a:t>
            </a:r>
          </a:p>
          <a:p>
            <a:r>
              <a:rPr lang="en-US" sz="1800" b="1" dirty="0" smtClean="0"/>
              <a:t>Decoder-only </a:t>
            </a:r>
            <a:r>
              <a:rPr lang="en-US" sz="1800" b="1" dirty="0"/>
              <a:t>Transformer</a:t>
            </a:r>
            <a:r>
              <a:rPr lang="en-US" sz="1800" dirty="0"/>
              <a:t> language model, </a:t>
            </a:r>
            <a:r>
              <a:rPr lang="en-US" sz="1800" dirty="0" smtClean="0"/>
              <a:t>so it </a:t>
            </a:r>
            <a:r>
              <a:rPr lang="en-US" sz="1800" dirty="0"/>
              <a:t>is particularly good at producing text sequences in response to input cues</a:t>
            </a:r>
            <a:endParaRPr lang="en-IN" sz="1800" dirty="0" smtClean="0"/>
          </a:p>
          <a:p>
            <a:r>
              <a:rPr lang="en-US" sz="1800" dirty="0"/>
              <a:t>ROOTS corpus, an extensive dataset </a:t>
            </a:r>
            <a:r>
              <a:rPr lang="en-US" sz="1800" dirty="0" smtClean="0"/>
              <a:t>- </a:t>
            </a:r>
            <a:r>
              <a:rPr lang="en-US" sz="1800" dirty="0"/>
              <a:t>content from hundreds of sources covering </a:t>
            </a:r>
            <a:r>
              <a:rPr lang="en-US" sz="1800" b="1" dirty="0"/>
              <a:t>46 natural languages and 13 programming languages for a total of 59 languages</a:t>
            </a:r>
            <a:r>
              <a:rPr lang="en-US" sz="1800" dirty="0"/>
              <a:t>, served as its training </a:t>
            </a:r>
            <a:r>
              <a:rPr lang="en-US" sz="1800" dirty="0" smtClean="0"/>
              <a:t>ground</a:t>
            </a:r>
          </a:p>
          <a:p>
            <a:r>
              <a:rPr lang="en-US" sz="1800" dirty="0"/>
              <a:t>Because of the large amount of training data, BLOOM is able to comprehend and produce text in a variety of linguistic contexts</a:t>
            </a:r>
            <a:endParaRPr lang="en-IN" sz="1800" dirty="0"/>
          </a:p>
        </p:txBody>
      </p:sp>
      <p:pic>
        <p:nvPicPr>
          <p:cNvPr id="4" name="Picture 3"/>
          <p:cNvPicPr>
            <a:picLocks noChangeAspect="1"/>
          </p:cNvPicPr>
          <p:nvPr/>
        </p:nvPicPr>
        <p:blipFill>
          <a:blip r:embed="rId2"/>
          <a:stretch>
            <a:fillRect/>
          </a:stretch>
        </p:blipFill>
        <p:spPr>
          <a:xfrm>
            <a:off x="10795432" y="296044"/>
            <a:ext cx="701101" cy="865707"/>
          </a:xfrm>
          <a:prstGeom prst="rect">
            <a:avLst/>
          </a:prstGeom>
        </p:spPr>
      </p:pic>
    </p:spTree>
    <p:extLst>
      <p:ext uri="{BB962C8B-B14F-4D97-AF65-F5344CB8AC3E}">
        <p14:creationId xmlns:p14="http://schemas.microsoft.com/office/powerpoint/2010/main" val="157002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8827" y="292388"/>
            <a:ext cx="3681845" cy="341457"/>
          </a:xfrm>
        </p:spPr>
        <p:txBody>
          <a:bodyPr>
            <a:noAutofit/>
          </a:bodyPr>
          <a:lstStyle/>
          <a:p>
            <a:pPr algn="ctr"/>
            <a:r>
              <a:rPr lang="en-US" sz="3600" dirty="0" err="1" smtClean="0"/>
              <a:t>Baichuan</a:t>
            </a:r>
            <a:endParaRPr lang="en-IN" sz="3600" dirty="0"/>
          </a:p>
        </p:txBody>
      </p:sp>
      <p:sp>
        <p:nvSpPr>
          <p:cNvPr id="3" name="Content Placeholder 2"/>
          <p:cNvSpPr>
            <a:spLocks noGrp="1"/>
          </p:cNvSpPr>
          <p:nvPr>
            <p:ph idx="1"/>
          </p:nvPr>
        </p:nvSpPr>
        <p:spPr>
          <a:xfrm>
            <a:off x="654627" y="716973"/>
            <a:ext cx="11242963" cy="5943600"/>
          </a:xfrm>
        </p:spPr>
        <p:txBody>
          <a:bodyPr>
            <a:normAutofit/>
          </a:bodyPr>
          <a:lstStyle/>
          <a:p>
            <a:r>
              <a:rPr lang="en-US" sz="1800" dirty="0" err="1" smtClean="0"/>
              <a:t>Baichuan</a:t>
            </a:r>
            <a:r>
              <a:rPr lang="en-US" sz="1800" dirty="0" smtClean="0"/>
              <a:t> 2. with </a:t>
            </a:r>
            <a:r>
              <a:rPr lang="en-US" sz="1800" b="1" dirty="0"/>
              <a:t>2.6 trillion tokens </a:t>
            </a:r>
            <a:r>
              <a:rPr lang="en-US" sz="1800" dirty="0"/>
              <a:t>in its </a:t>
            </a:r>
            <a:r>
              <a:rPr lang="en-US" sz="1800" b="1" dirty="0"/>
              <a:t>carefully chosen corpus</a:t>
            </a:r>
            <a:r>
              <a:rPr lang="en-US" sz="1800" dirty="0"/>
              <a:t>, this </a:t>
            </a:r>
            <a:r>
              <a:rPr lang="en-US" sz="1800" b="1" dirty="0"/>
              <a:t>sophisticated model is taught to capture a wide range of linguistic nuances and </a:t>
            </a:r>
            <a:r>
              <a:rPr lang="en-US" sz="1800" b="1" dirty="0" smtClean="0"/>
              <a:t>patterns </a:t>
            </a:r>
          </a:p>
          <a:p>
            <a:r>
              <a:rPr lang="en-US" sz="1800" dirty="0" smtClean="0"/>
              <a:t>It  </a:t>
            </a:r>
            <a:r>
              <a:rPr lang="en-US" sz="1800" dirty="0"/>
              <a:t>has established </a:t>
            </a:r>
            <a:r>
              <a:rPr lang="en-US" sz="1800" b="1" dirty="0"/>
              <a:t>new norms for models </a:t>
            </a:r>
            <a:r>
              <a:rPr lang="en-US" sz="1800" dirty="0"/>
              <a:t>of </a:t>
            </a:r>
            <a:r>
              <a:rPr lang="en-US" sz="1800" b="1" dirty="0"/>
              <a:t>similar size </a:t>
            </a:r>
            <a:r>
              <a:rPr lang="en-US" sz="1800" dirty="0"/>
              <a:t>by </a:t>
            </a:r>
            <a:r>
              <a:rPr lang="en-US" sz="1800" b="1" dirty="0"/>
              <a:t>exhibiting exceptional performance </a:t>
            </a:r>
            <a:r>
              <a:rPr lang="en-US" sz="1800" dirty="0"/>
              <a:t>across credible benchmarks in both </a:t>
            </a:r>
            <a:r>
              <a:rPr lang="en-US" sz="1800" b="1" dirty="0"/>
              <a:t>Chinese and </a:t>
            </a:r>
            <a:r>
              <a:rPr lang="en-US" sz="1800" b="1" dirty="0" smtClean="0"/>
              <a:t>English </a:t>
            </a:r>
          </a:p>
          <a:p>
            <a:r>
              <a:rPr lang="en-US" sz="1800" dirty="0"/>
              <a:t>It has been released in various versions, each designed for a specific use </a:t>
            </a:r>
            <a:r>
              <a:rPr lang="en-US" sz="1800" dirty="0" smtClean="0"/>
              <a:t>case</a:t>
            </a:r>
          </a:p>
          <a:p>
            <a:r>
              <a:rPr lang="en-US" sz="1800" dirty="0" smtClean="0"/>
              <a:t>Available in 7B,13B parameters tailored for dialogue settings</a:t>
            </a:r>
          </a:p>
          <a:p>
            <a:r>
              <a:rPr lang="en-US" sz="1800" b="1" dirty="0"/>
              <a:t>4-bit quantized version </a:t>
            </a:r>
            <a:r>
              <a:rPr lang="en-US" sz="1800" dirty="0"/>
              <a:t>of the </a:t>
            </a:r>
            <a:r>
              <a:rPr lang="en-US" sz="1800" b="1" dirty="0"/>
              <a:t>Chat model </a:t>
            </a:r>
            <a:r>
              <a:rPr lang="en-US" sz="1800" dirty="0"/>
              <a:t>is offered for </a:t>
            </a:r>
            <a:r>
              <a:rPr lang="en-US" sz="1800" b="1" dirty="0"/>
              <a:t>increased efficiency</a:t>
            </a:r>
            <a:r>
              <a:rPr lang="en-US" sz="1800" dirty="0"/>
              <a:t>, which lowers processing needs without sacrificing performance</a:t>
            </a:r>
            <a:endParaRPr lang="en-IN" sz="1800" dirty="0"/>
          </a:p>
        </p:txBody>
      </p:sp>
      <p:pic>
        <p:nvPicPr>
          <p:cNvPr id="4" name="Picture 3"/>
          <p:cNvPicPr>
            <a:picLocks noChangeAspect="1"/>
          </p:cNvPicPr>
          <p:nvPr/>
        </p:nvPicPr>
        <p:blipFill>
          <a:blip r:embed="rId2"/>
          <a:stretch>
            <a:fillRect/>
          </a:stretch>
        </p:blipFill>
        <p:spPr>
          <a:xfrm>
            <a:off x="11222182" y="20780"/>
            <a:ext cx="575686" cy="710847"/>
          </a:xfrm>
          <a:prstGeom prst="rect">
            <a:avLst/>
          </a:prstGeom>
        </p:spPr>
      </p:pic>
    </p:spTree>
    <p:extLst>
      <p:ext uri="{BB962C8B-B14F-4D97-AF65-F5344CB8AC3E}">
        <p14:creationId xmlns:p14="http://schemas.microsoft.com/office/powerpoint/2010/main" val="2607914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591" y="330693"/>
            <a:ext cx="3972791" cy="289502"/>
          </a:xfrm>
        </p:spPr>
        <p:txBody>
          <a:bodyPr>
            <a:normAutofit fontScale="90000"/>
          </a:bodyPr>
          <a:lstStyle/>
          <a:p>
            <a:pPr algn="ctr"/>
            <a:r>
              <a:rPr lang="en-IN" dirty="0"/>
              <a:t> </a:t>
            </a:r>
            <a:r>
              <a:rPr lang="en-IN" sz="4000" dirty="0">
                <a:latin typeface="Calibri" panose="020F0502020204030204" pitchFamily="34" charset="0"/>
                <a:cs typeface="Calibri" panose="020F0502020204030204" pitchFamily="34" charset="0"/>
              </a:rPr>
              <a:t>Vicuna</a:t>
            </a:r>
          </a:p>
        </p:txBody>
      </p:sp>
      <p:pic>
        <p:nvPicPr>
          <p:cNvPr id="4" name="Picture 3"/>
          <p:cNvPicPr>
            <a:picLocks noChangeAspect="1"/>
          </p:cNvPicPr>
          <p:nvPr/>
        </p:nvPicPr>
        <p:blipFill>
          <a:blip r:embed="rId2"/>
          <a:stretch>
            <a:fillRect/>
          </a:stretch>
        </p:blipFill>
        <p:spPr>
          <a:xfrm>
            <a:off x="10774649" y="-13652"/>
            <a:ext cx="701101" cy="865707"/>
          </a:xfrm>
          <a:prstGeom prst="rect">
            <a:avLst/>
          </a:prstGeom>
        </p:spPr>
      </p:pic>
      <p:sp>
        <p:nvSpPr>
          <p:cNvPr id="15" name="Content Placeholder 14"/>
          <p:cNvSpPr>
            <a:spLocks noGrp="1"/>
          </p:cNvSpPr>
          <p:nvPr>
            <p:ph idx="1"/>
          </p:nvPr>
        </p:nvSpPr>
        <p:spPr>
          <a:xfrm>
            <a:off x="838200" y="945573"/>
            <a:ext cx="10515600" cy="5424054"/>
          </a:xfrm>
        </p:spPr>
        <p:txBody>
          <a:bodyPr>
            <a:normAutofit/>
          </a:bodyPr>
          <a:lstStyle/>
          <a:p>
            <a:r>
              <a:rPr lang="en-US" sz="1800" b="1" dirty="0"/>
              <a:t>LMSYS</a:t>
            </a:r>
            <a:r>
              <a:rPr lang="en-US" sz="1800" dirty="0"/>
              <a:t> presented </a:t>
            </a:r>
            <a:r>
              <a:rPr lang="en-US" sz="1800" b="1" dirty="0"/>
              <a:t>Vicuna-13B</a:t>
            </a:r>
            <a:r>
              <a:rPr lang="en-US" sz="1800" dirty="0"/>
              <a:t>, an </a:t>
            </a:r>
            <a:r>
              <a:rPr lang="en-US" sz="1800" b="1" dirty="0"/>
              <a:t>open-source </a:t>
            </a:r>
            <a:r>
              <a:rPr lang="en-US" sz="1800" b="1" dirty="0" err="1"/>
              <a:t>chatbot</a:t>
            </a:r>
            <a:r>
              <a:rPr lang="en-US" sz="1800" b="1" dirty="0"/>
              <a:t> </a:t>
            </a:r>
            <a:r>
              <a:rPr lang="en-US" sz="1800" dirty="0"/>
              <a:t>that was created by </a:t>
            </a:r>
            <a:r>
              <a:rPr lang="en-US" sz="1800" b="1" dirty="0"/>
              <a:t>using user-shared conversations gathered from </a:t>
            </a:r>
            <a:r>
              <a:rPr lang="en-US" sz="1800" b="1" dirty="0" err="1"/>
              <a:t>ShareGPT</a:t>
            </a:r>
            <a:r>
              <a:rPr lang="en-US" sz="1800" b="1" dirty="0"/>
              <a:t> to fine-tune the </a:t>
            </a:r>
            <a:r>
              <a:rPr lang="en-US" sz="1800" b="1" dirty="0" err="1"/>
              <a:t>LLaMA</a:t>
            </a:r>
            <a:r>
              <a:rPr lang="en-US" sz="1800" b="1" dirty="0"/>
              <a:t> </a:t>
            </a:r>
            <a:r>
              <a:rPr lang="en-US" sz="1800" b="1" dirty="0" smtClean="0"/>
              <a:t>model </a:t>
            </a:r>
          </a:p>
          <a:p>
            <a:r>
              <a:rPr lang="en-US" sz="1800" dirty="0"/>
              <a:t>Vicuna-13B offers </a:t>
            </a:r>
            <a:r>
              <a:rPr lang="en-US" sz="1800" b="1" dirty="0"/>
              <a:t>consumers</a:t>
            </a:r>
            <a:r>
              <a:rPr lang="en-US" sz="1800" dirty="0"/>
              <a:t> </a:t>
            </a:r>
            <a:r>
              <a:rPr lang="en-US" sz="1800" b="1" dirty="0"/>
              <a:t>superior conversational capabilities </a:t>
            </a:r>
            <a:r>
              <a:rPr lang="en-US" sz="1800" dirty="0"/>
              <a:t>and is a big leap in </a:t>
            </a:r>
            <a:r>
              <a:rPr lang="en-US" sz="1800" dirty="0" err="1"/>
              <a:t>chatbot</a:t>
            </a:r>
            <a:r>
              <a:rPr lang="en-US" sz="1800" dirty="0"/>
              <a:t> </a:t>
            </a:r>
            <a:r>
              <a:rPr lang="en-US" sz="1800" dirty="0" smtClean="0"/>
              <a:t>technology </a:t>
            </a:r>
          </a:p>
          <a:p>
            <a:r>
              <a:rPr lang="en-US" sz="1800" dirty="0"/>
              <a:t>In the initial assessment, </a:t>
            </a:r>
            <a:r>
              <a:rPr lang="en-US" sz="1800" b="1" dirty="0"/>
              <a:t>Vicuna-13B's performance </a:t>
            </a:r>
            <a:r>
              <a:rPr lang="en-US" sz="1800" dirty="0"/>
              <a:t>was </a:t>
            </a:r>
            <a:r>
              <a:rPr lang="en-US" sz="1800" b="1" dirty="0"/>
              <a:t>judged using the </a:t>
            </a:r>
            <a:r>
              <a:rPr lang="en-US" sz="1800" b="1" dirty="0" smtClean="0"/>
              <a:t>GPT-4 </a:t>
            </a:r>
          </a:p>
          <a:p>
            <a:r>
              <a:rPr lang="en-US" sz="1800" dirty="0"/>
              <a:t>The evaluation results showed that Vicuna-13B outperforms other well-known </a:t>
            </a:r>
            <a:r>
              <a:rPr lang="en-US" sz="1800" dirty="0" err="1"/>
              <a:t>chatbot</a:t>
            </a:r>
            <a:r>
              <a:rPr lang="en-US" sz="1800" dirty="0"/>
              <a:t> models like </a:t>
            </a:r>
            <a:r>
              <a:rPr lang="en-US" sz="1800" dirty="0" err="1"/>
              <a:t>OpenAI</a:t>
            </a:r>
            <a:r>
              <a:rPr lang="en-US" sz="1800" dirty="0"/>
              <a:t> </a:t>
            </a:r>
            <a:r>
              <a:rPr lang="en-US" sz="1800" dirty="0" err="1"/>
              <a:t>ChatGPT</a:t>
            </a:r>
            <a:r>
              <a:rPr lang="en-US" sz="1800" dirty="0"/>
              <a:t> and Google Bard, with a quality level that surpasses 90</a:t>
            </a:r>
            <a:r>
              <a:rPr lang="en-US" sz="1800" dirty="0" smtClean="0"/>
              <a:t>%</a:t>
            </a:r>
          </a:p>
          <a:p>
            <a:r>
              <a:rPr lang="en-US" sz="1800" dirty="0"/>
              <a:t>Vicuna-13B performs </a:t>
            </a:r>
            <a:r>
              <a:rPr lang="en-US" sz="1800" b="1" dirty="0"/>
              <a:t>better and is more efficient </a:t>
            </a:r>
            <a:r>
              <a:rPr lang="en-US" sz="1800" dirty="0"/>
              <a:t>in producing </a:t>
            </a:r>
            <a:r>
              <a:rPr lang="en-US" sz="1800" b="1" dirty="0"/>
              <a:t>high-quality responses than other models</a:t>
            </a:r>
            <a:r>
              <a:rPr lang="en-US" sz="1800" dirty="0"/>
              <a:t>, such as </a:t>
            </a:r>
            <a:r>
              <a:rPr lang="en-US" sz="1800" b="1" dirty="0" err="1"/>
              <a:t>LLaMA</a:t>
            </a:r>
            <a:r>
              <a:rPr lang="en-US" sz="1800" b="1" dirty="0"/>
              <a:t> </a:t>
            </a:r>
            <a:r>
              <a:rPr lang="en-US" sz="1800" dirty="0"/>
              <a:t>and </a:t>
            </a:r>
            <a:r>
              <a:rPr lang="en-US" sz="1800" b="1" dirty="0"/>
              <a:t>Stanford Alpaca</a:t>
            </a:r>
            <a:r>
              <a:rPr lang="en-US" sz="1800" dirty="0"/>
              <a:t>, in </a:t>
            </a:r>
            <a:r>
              <a:rPr lang="en-US" sz="1800" b="1" dirty="0"/>
              <a:t>more than 90% of the </a:t>
            </a:r>
            <a:r>
              <a:rPr lang="en-US" sz="1800" b="1" dirty="0" smtClean="0"/>
              <a:t>cases </a:t>
            </a:r>
          </a:p>
          <a:p>
            <a:r>
              <a:rPr lang="en-US" sz="1800" dirty="0"/>
              <a:t>Vicuna-13B is a great device in terms of cost-effectiveness</a:t>
            </a:r>
            <a:endParaRPr lang="en-IN" sz="1800" dirty="0"/>
          </a:p>
        </p:txBody>
      </p:sp>
    </p:spTree>
    <p:extLst>
      <p:ext uri="{BB962C8B-B14F-4D97-AF65-F5344CB8AC3E}">
        <p14:creationId xmlns:p14="http://schemas.microsoft.com/office/powerpoint/2010/main" val="2403884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018" y="250825"/>
            <a:ext cx="3068782" cy="279111"/>
          </a:xfrm>
        </p:spPr>
        <p:txBody>
          <a:bodyPr>
            <a:normAutofit fontScale="90000"/>
          </a:bodyPr>
          <a:lstStyle/>
          <a:p>
            <a:r>
              <a:rPr lang="en-IN" dirty="0"/>
              <a:t> </a:t>
            </a:r>
            <a:r>
              <a:rPr lang="en-IN" sz="4000" b="1" dirty="0"/>
              <a:t>Mistral </a:t>
            </a:r>
          </a:p>
        </p:txBody>
      </p:sp>
      <p:sp>
        <p:nvSpPr>
          <p:cNvPr id="3" name="Content Placeholder 2"/>
          <p:cNvSpPr>
            <a:spLocks noGrp="1"/>
          </p:cNvSpPr>
          <p:nvPr>
            <p:ph idx="1"/>
          </p:nvPr>
        </p:nvSpPr>
        <p:spPr>
          <a:xfrm>
            <a:off x="415636" y="789708"/>
            <a:ext cx="11336482" cy="5881255"/>
          </a:xfrm>
        </p:spPr>
        <p:txBody>
          <a:bodyPr>
            <a:normAutofit/>
          </a:bodyPr>
          <a:lstStyle/>
          <a:p>
            <a:r>
              <a:rPr lang="en-US" sz="1800" dirty="0"/>
              <a:t>Mistral 7B v0.1 is a cutting-edge </a:t>
            </a:r>
            <a:r>
              <a:rPr lang="en-US" sz="1800" b="1" dirty="0" smtClean="0"/>
              <a:t>7-B</a:t>
            </a:r>
            <a:r>
              <a:rPr lang="en-US" sz="1800" dirty="0" smtClean="0"/>
              <a:t>illion-parameter </a:t>
            </a:r>
            <a:r>
              <a:rPr lang="en-US" sz="1800" dirty="0"/>
              <a:t>language model that has been developed for </a:t>
            </a:r>
            <a:r>
              <a:rPr lang="en-US" sz="1800" b="1" dirty="0"/>
              <a:t>remarkable effectiveness and </a:t>
            </a:r>
            <a:r>
              <a:rPr lang="en-US" sz="1800" b="1" dirty="0" smtClean="0"/>
              <a:t>performance </a:t>
            </a:r>
          </a:p>
          <a:p>
            <a:r>
              <a:rPr lang="en-US" sz="1800" dirty="0"/>
              <a:t>Mistral 7B breaks all previous records, outperforming </a:t>
            </a:r>
            <a:r>
              <a:rPr lang="en-US" sz="1800" b="1" dirty="0"/>
              <a:t>Llama </a:t>
            </a:r>
            <a:r>
              <a:rPr lang="en-US" sz="1800" b="1" dirty="0" smtClean="0"/>
              <a:t>2, </a:t>
            </a:r>
            <a:r>
              <a:rPr lang="en-US" sz="1800" b="1" dirty="0"/>
              <a:t>13B </a:t>
            </a:r>
            <a:r>
              <a:rPr lang="en-US" sz="1800" dirty="0"/>
              <a:t>in every benchmark and even </a:t>
            </a:r>
            <a:r>
              <a:rPr lang="en-US" sz="1800" b="1" dirty="0"/>
              <a:t>Llama </a:t>
            </a:r>
            <a:r>
              <a:rPr lang="en-US" sz="1800" b="1" dirty="0" smtClean="0"/>
              <a:t>1, 34B </a:t>
            </a:r>
            <a:r>
              <a:rPr lang="en-US" sz="1800" dirty="0"/>
              <a:t>in crucial </a:t>
            </a:r>
            <a:r>
              <a:rPr lang="en-US" sz="1800" b="1" dirty="0"/>
              <a:t>domains like logic, math, and </a:t>
            </a:r>
            <a:r>
              <a:rPr lang="en-US" sz="1800" b="1" dirty="0" smtClean="0"/>
              <a:t>coding</a:t>
            </a:r>
            <a:endParaRPr lang="en-US" sz="1800" b="1" dirty="0"/>
          </a:p>
          <a:p>
            <a:r>
              <a:rPr lang="en-US" sz="1800" b="1" dirty="0"/>
              <a:t>State-of-the-art methods </a:t>
            </a:r>
            <a:r>
              <a:rPr lang="en-US" sz="1800" dirty="0"/>
              <a:t>like </a:t>
            </a:r>
            <a:r>
              <a:rPr lang="en-US" sz="1800" dirty="0" smtClean="0"/>
              <a:t>Grouped-Query Attention </a:t>
            </a:r>
            <a:r>
              <a:rPr lang="en-US" sz="1800" dirty="0"/>
              <a:t>(</a:t>
            </a:r>
            <a:r>
              <a:rPr lang="en-US" sz="1800" b="1" dirty="0"/>
              <a:t>GQA</a:t>
            </a:r>
            <a:r>
              <a:rPr lang="en-US" sz="1800" dirty="0"/>
              <a:t>) have been used to </a:t>
            </a:r>
            <a:r>
              <a:rPr lang="en-US" sz="1800" b="1" dirty="0"/>
              <a:t>accelerate inference </a:t>
            </a:r>
            <a:r>
              <a:rPr lang="en-US" sz="1800" dirty="0"/>
              <a:t>and </a:t>
            </a:r>
            <a:r>
              <a:rPr lang="en-US" sz="1800" dirty="0" smtClean="0"/>
              <a:t>Sliding Window Attention </a:t>
            </a:r>
            <a:r>
              <a:rPr lang="en-US" sz="1800" dirty="0"/>
              <a:t>(</a:t>
            </a:r>
            <a:r>
              <a:rPr lang="en-US" sz="1800" b="1" dirty="0"/>
              <a:t>SWA</a:t>
            </a:r>
            <a:r>
              <a:rPr lang="en-US" sz="1800" dirty="0"/>
              <a:t>) to </a:t>
            </a:r>
            <a:r>
              <a:rPr lang="en-US" sz="1800" b="1" dirty="0"/>
              <a:t>efficiently handle sequences with different </a:t>
            </a:r>
            <a:r>
              <a:rPr lang="en-US" sz="1800" b="1" dirty="0" smtClean="0"/>
              <a:t>lengths </a:t>
            </a:r>
            <a:r>
              <a:rPr lang="en-US" sz="1800" dirty="0"/>
              <a:t>while reducing computing </a:t>
            </a:r>
            <a:r>
              <a:rPr lang="en-US" sz="1800" dirty="0" smtClean="0"/>
              <a:t>overhead </a:t>
            </a:r>
          </a:p>
          <a:p>
            <a:r>
              <a:rPr lang="en-US" sz="1800" dirty="0"/>
              <a:t>A customized version, Mistral 7B -- Instruct, has also been provided and optimized to perform exceptionally well in activities requiring following </a:t>
            </a:r>
            <a:r>
              <a:rPr lang="en-US" sz="1800" dirty="0" smtClean="0"/>
              <a:t>instructions</a:t>
            </a:r>
            <a:endParaRPr lang="en-IN" sz="1800" dirty="0"/>
          </a:p>
        </p:txBody>
      </p:sp>
      <p:pic>
        <p:nvPicPr>
          <p:cNvPr id="4" name="Picture 3"/>
          <p:cNvPicPr>
            <a:picLocks noChangeAspect="1"/>
          </p:cNvPicPr>
          <p:nvPr/>
        </p:nvPicPr>
        <p:blipFill>
          <a:blip r:embed="rId2"/>
          <a:stretch>
            <a:fillRect/>
          </a:stretch>
        </p:blipFill>
        <p:spPr>
          <a:xfrm>
            <a:off x="10702636" y="4937"/>
            <a:ext cx="641080" cy="784771"/>
          </a:xfrm>
          <a:prstGeom prst="rect">
            <a:avLst/>
          </a:prstGeom>
        </p:spPr>
      </p:pic>
    </p:spTree>
    <p:extLst>
      <p:ext uri="{BB962C8B-B14F-4D97-AF65-F5344CB8AC3E}">
        <p14:creationId xmlns:p14="http://schemas.microsoft.com/office/powerpoint/2010/main" val="8937229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582" y="105352"/>
            <a:ext cx="2944091" cy="434975"/>
          </a:xfrm>
        </p:spPr>
        <p:txBody>
          <a:bodyPr>
            <a:noAutofit/>
          </a:bodyPr>
          <a:lstStyle/>
          <a:p>
            <a:r>
              <a:rPr lang="en-US" sz="3600" b="1" dirty="0" smtClean="0"/>
              <a:t>Gemma</a:t>
            </a:r>
            <a:endParaRPr lang="en-IN" sz="3600" b="1" dirty="0"/>
          </a:p>
        </p:txBody>
      </p:sp>
      <p:sp>
        <p:nvSpPr>
          <p:cNvPr id="3" name="Content Placeholder 2"/>
          <p:cNvSpPr>
            <a:spLocks noGrp="1"/>
          </p:cNvSpPr>
          <p:nvPr>
            <p:ph idx="1"/>
          </p:nvPr>
        </p:nvSpPr>
        <p:spPr>
          <a:xfrm>
            <a:off x="488373" y="737754"/>
            <a:ext cx="11533909" cy="5964381"/>
          </a:xfrm>
        </p:spPr>
        <p:txBody>
          <a:bodyPr>
            <a:normAutofit/>
          </a:bodyPr>
          <a:lstStyle/>
          <a:p>
            <a:r>
              <a:rPr lang="en-US" sz="1800" dirty="0" smtClean="0"/>
              <a:t>Google’s Open Source  LLM is Gemma</a:t>
            </a:r>
          </a:p>
          <a:p>
            <a:r>
              <a:rPr lang="en-US" sz="1800" dirty="0" smtClean="0"/>
              <a:t>Uses the </a:t>
            </a:r>
            <a:r>
              <a:rPr lang="en-US" sz="1800" dirty="0"/>
              <a:t>same technology and research as the Gemini </a:t>
            </a:r>
            <a:r>
              <a:rPr lang="en-US" sz="1800" dirty="0" smtClean="0"/>
              <a:t>models </a:t>
            </a:r>
          </a:p>
          <a:p>
            <a:r>
              <a:rPr lang="en-US" sz="1800" dirty="0"/>
              <a:t>These English-language, decoder-only large language models, dubbed Gemma, are intended for text-to-text </a:t>
            </a:r>
            <a:r>
              <a:rPr lang="en-US" sz="1800" dirty="0" smtClean="0"/>
              <a:t>applications </a:t>
            </a:r>
          </a:p>
          <a:p>
            <a:r>
              <a:rPr lang="en-US" sz="1800" dirty="0"/>
              <a:t>They have three variations: </a:t>
            </a:r>
            <a:r>
              <a:rPr lang="en-US" sz="1800" b="1" dirty="0"/>
              <a:t>instruction-tuned, pre-trained</a:t>
            </a:r>
            <a:r>
              <a:rPr lang="en-US" sz="1800" dirty="0"/>
              <a:t>, and </a:t>
            </a:r>
            <a:r>
              <a:rPr lang="en-US" sz="1800" dirty="0" smtClean="0"/>
              <a:t>open-weighted</a:t>
            </a:r>
          </a:p>
          <a:p>
            <a:r>
              <a:rPr lang="en-US" sz="1800" dirty="0" smtClean="0"/>
              <a:t>Gemma </a:t>
            </a:r>
            <a:r>
              <a:rPr lang="en-US" sz="1800" dirty="0"/>
              <a:t>models do exceptionally well in a variety of text creation tasks, such as </a:t>
            </a:r>
            <a:r>
              <a:rPr lang="en-US" sz="1800" b="1" dirty="0" smtClean="0"/>
              <a:t>summarizing</a:t>
            </a:r>
            <a:r>
              <a:rPr lang="en-US" sz="1800" b="1" dirty="0"/>
              <a:t>, reasoning, and answering </a:t>
            </a:r>
            <a:r>
              <a:rPr lang="en-US" sz="1800" b="1" dirty="0" smtClean="0"/>
              <a:t>questions</a:t>
            </a:r>
          </a:p>
          <a:p>
            <a:r>
              <a:rPr lang="en-US" sz="1800" dirty="0"/>
              <a:t>Gemma is unique in that it is </a:t>
            </a:r>
            <a:r>
              <a:rPr lang="en-US" sz="1800" b="1" dirty="0"/>
              <a:t>lightweight</a:t>
            </a:r>
            <a:r>
              <a:rPr lang="en-US" sz="1800" dirty="0"/>
              <a:t>, which makes it ideal for </a:t>
            </a:r>
            <a:r>
              <a:rPr lang="en-US" sz="1800" b="1" dirty="0"/>
              <a:t>deployment in contexts with limited resources</a:t>
            </a:r>
            <a:r>
              <a:rPr lang="en-US" sz="1800" dirty="0"/>
              <a:t>, like </a:t>
            </a:r>
            <a:r>
              <a:rPr lang="en-US" sz="1800" b="1" dirty="0"/>
              <a:t>desktops, laptops, or personal cloud infrastructure</a:t>
            </a:r>
            <a:endParaRPr lang="en-IN" sz="1800" b="1" dirty="0"/>
          </a:p>
        </p:txBody>
      </p:sp>
      <p:pic>
        <p:nvPicPr>
          <p:cNvPr id="4" name="Picture 3"/>
          <p:cNvPicPr>
            <a:picLocks noChangeAspect="1"/>
          </p:cNvPicPr>
          <p:nvPr/>
        </p:nvPicPr>
        <p:blipFill>
          <a:blip r:embed="rId2"/>
          <a:stretch>
            <a:fillRect/>
          </a:stretch>
        </p:blipFill>
        <p:spPr>
          <a:xfrm>
            <a:off x="10469503" y="0"/>
            <a:ext cx="591301" cy="726456"/>
          </a:xfrm>
          <a:prstGeom prst="rect">
            <a:avLst/>
          </a:prstGeom>
        </p:spPr>
      </p:pic>
    </p:spTree>
    <p:extLst>
      <p:ext uri="{BB962C8B-B14F-4D97-AF65-F5344CB8AC3E}">
        <p14:creationId xmlns:p14="http://schemas.microsoft.com/office/powerpoint/2010/main" val="37694551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937" y="119084"/>
            <a:ext cx="10201998" cy="504371"/>
          </a:xfrm>
        </p:spPr>
        <p:txBody>
          <a:bodyPr/>
          <a:lstStyle/>
          <a:p>
            <a:pPr algn="ctr"/>
            <a:r>
              <a:rPr lang="en-US" sz="3600" dirty="0" smtClean="0">
                <a:latin typeface="Calibri Light" panose="020F0302020204030204" pitchFamily="34" charset="0"/>
                <a:cs typeface="Calibri Light" panose="020F0302020204030204" pitchFamily="34" charset="0"/>
              </a:rPr>
              <a:t>  Mamba      </a:t>
            </a:r>
            <a:br>
              <a:rPr lang="en-US" sz="3600" dirty="0" smtClean="0">
                <a:latin typeface="Calibri Light" panose="020F0302020204030204" pitchFamily="34" charset="0"/>
                <a:cs typeface="Calibri Light" panose="020F0302020204030204" pitchFamily="34" charset="0"/>
              </a:rPr>
            </a:br>
            <a:endParaRPr lang="en-IN" sz="3600" dirty="0">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2"/>
          <a:stretch>
            <a:fillRect/>
          </a:stretch>
        </p:blipFill>
        <p:spPr>
          <a:xfrm>
            <a:off x="11097886" y="797553"/>
            <a:ext cx="670618" cy="792549"/>
          </a:xfrm>
          <a:prstGeom prst="rect">
            <a:avLst/>
          </a:prstGeom>
        </p:spPr>
      </p:pic>
      <p:sp>
        <p:nvSpPr>
          <p:cNvPr id="3" name="Text Placeholder 2"/>
          <p:cNvSpPr>
            <a:spLocks noGrp="1"/>
          </p:cNvSpPr>
          <p:nvPr>
            <p:ph type="body" idx="1"/>
          </p:nvPr>
        </p:nvSpPr>
        <p:spPr>
          <a:xfrm>
            <a:off x="614937" y="631299"/>
            <a:ext cx="11355390" cy="6290466"/>
          </a:xfrm>
        </p:spPr>
        <p:txBody>
          <a:bodyPr>
            <a:normAutofit lnSpcReduction="10000"/>
          </a:bodyPr>
          <a:lstStyle/>
          <a:p>
            <a:pPr lvl="0">
              <a:buClr>
                <a:srgbClr val="595959"/>
              </a:buClr>
              <a:buFont typeface="Wingdings" panose="05000000000000000000" pitchFamily="2" charset="2"/>
              <a:buChar char="§"/>
            </a:pPr>
            <a:r>
              <a:rPr lang="en-US" dirty="0" smtClean="0">
                <a:latin typeface="Calibri" panose="020F0502020204030204" pitchFamily="34" charset="0"/>
                <a:cs typeface="Calibri" panose="020F0502020204030204" pitchFamily="34" charset="0"/>
              </a:rPr>
              <a:t>     Special </a:t>
            </a:r>
            <a:r>
              <a:rPr lang="en-US" dirty="0">
                <a:latin typeface="Calibri" panose="020F0502020204030204" pitchFamily="34" charset="0"/>
                <a:cs typeface="Calibri" panose="020F0502020204030204" pitchFamily="34" charset="0"/>
              </a:rPr>
              <a:t>Feature-  State Space Model and compatibility with powerful </a:t>
            </a:r>
            <a:r>
              <a:rPr lang="en-US" dirty="0" smtClean="0">
                <a:latin typeface="Calibri" panose="020F0502020204030204" pitchFamily="34" charset="0"/>
                <a:cs typeface="Calibri" panose="020F0502020204030204" pitchFamily="34" charset="0"/>
              </a:rPr>
              <a:t>computer hardware </a:t>
            </a:r>
          </a:p>
          <a:p>
            <a:pPr marL="211662" lvl="0" indent="0">
              <a:buClr>
                <a:srgbClr val="595959"/>
              </a:buClr>
              <a:buNone/>
            </a:pP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Linear </a:t>
            </a:r>
            <a:r>
              <a:rPr lang="en-US" dirty="0">
                <a:latin typeface="Calibri" panose="020F0502020204030204" pitchFamily="34" charset="0"/>
                <a:cs typeface="Calibri" panose="020F0502020204030204" pitchFamily="34" charset="0"/>
              </a:rPr>
              <a:t>time scaling : Unlike traditional models, Mamba has the ability to process sequences linearly in </a:t>
            </a:r>
            <a:r>
              <a:rPr lang="en-US" dirty="0" smtClean="0">
                <a:latin typeface="Calibri" panose="020F0502020204030204" pitchFamily="34" charset="0"/>
                <a:cs typeface="Calibri" panose="020F0502020204030204" pitchFamily="34" charset="0"/>
              </a:rPr>
              <a:t>   </a:t>
            </a:r>
          </a:p>
          <a:p>
            <a:pPr marL="211662" lvl="0" indent="0">
              <a:buClr>
                <a:srgbClr val="595959"/>
              </a:buClr>
              <a:buNone/>
            </a:pP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proportion </a:t>
            </a:r>
            <a:r>
              <a:rPr lang="en-US" dirty="0">
                <a:latin typeface="Calibri" panose="020F0502020204030204" pitchFamily="34" charset="0"/>
                <a:cs typeface="Calibri" panose="020F0502020204030204" pitchFamily="34" charset="0"/>
              </a:rPr>
              <a:t>to their </a:t>
            </a:r>
            <a:r>
              <a:rPr lang="en-US" dirty="0" smtClean="0">
                <a:latin typeface="Calibri" panose="020F0502020204030204" pitchFamily="34" charset="0"/>
                <a:cs typeface="Calibri" panose="020F0502020204030204" pitchFamily="34" charset="0"/>
              </a:rPr>
              <a:t>length </a:t>
            </a:r>
          </a:p>
          <a:p>
            <a:pPr>
              <a:buClr>
                <a:srgbClr val="595959"/>
              </a:buClr>
              <a:buFont typeface="Wingdings" panose="05000000000000000000" pitchFamily="2" charset="2"/>
              <a:buChar char="§"/>
            </a:pPr>
            <a:r>
              <a:rPr lang="en-US" b="1" dirty="0" smtClean="0">
                <a:latin typeface="Calibri" panose="020F0502020204030204" pitchFamily="34" charset="0"/>
                <a:cs typeface="Calibri" panose="020F0502020204030204" pitchFamily="34" charset="0"/>
              </a:rPr>
              <a:t>State Space </a:t>
            </a:r>
            <a:r>
              <a:rPr lang="en-US" b="1" dirty="0">
                <a:latin typeface="Calibri" panose="020F0502020204030204" pitchFamily="34" charset="0"/>
                <a:cs typeface="Calibri" panose="020F0502020204030204" pitchFamily="34" charset="0"/>
              </a:rPr>
              <a:t>Model </a:t>
            </a:r>
            <a:r>
              <a:rPr lang="en-US" dirty="0">
                <a:latin typeface="Calibri" panose="020F0502020204030204" pitchFamily="34" charset="0"/>
                <a:cs typeface="Calibri" panose="020F0502020204030204" pitchFamily="34" charset="0"/>
              </a:rPr>
              <a:t>--In control engineering and system identification, a </a:t>
            </a:r>
            <a:r>
              <a:rPr lang="en-US" b="1" dirty="0">
                <a:latin typeface="Calibri" panose="020F0502020204030204" pitchFamily="34" charset="0"/>
                <a:cs typeface="Calibri" panose="020F0502020204030204" pitchFamily="34" charset="0"/>
              </a:rPr>
              <a:t>state-space representation </a:t>
            </a:r>
            <a:r>
              <a:rPr lang="en-US" dirty="0">
                <a:latin typeface="Calibri" panose="020F0502020204030204" pitchFamily="34" charset="0"/>
                <a:cs typeface="Calibri" panose="020F0502020204030204" pitchFamily="34" charset="0"/>
              </a:rPr>
              <a:t>is a </a:t>
            </a:r>
            <a:r>
              <a:rPr lang="en-US" b="1" dirty="0">
                <a:latin typeface="Calibri" panose="020F0502020204030204" pitchFamily="34" charset="0"/>
                <a:cs typeface="Calibri" panose="020F0502020204030204" pitchFamily="34" charset="0"/>
              </a:rPr>
              <a:t>mathematical model </a:t>
            </a:r>
            <a:r>
              <a:rPr lang="en-US" dirty="0">
                <a:latin typeface="Calibri" panose="020F0502020204030204" pitchFamily="34" charset="0"/>
                <a:cs typeface="Calibri" panose="020F0502020204030204" pitchFamily="34" charset="0"/>
              </a:rPr>
              <a:t>of a physical system specified as a </a:t>
            </a:r>
            <a:r>
              <a:rPr lang="en-US" b="1" dirty="0">
                <a:latin typeface="Calibri" panose="020F0502020204030204" pitchFamily="34" charset="0"/>
                <a:cs typeface="Calibri" panose="020F0502020204030204" pitchFamily="34" charset="0"/>
              </a:rPr>
              <a:t>set of input, output, and variables related by first-order differential equations or difference </a:t>
            </a:r>
            <a:r>
              <a:rPr lang="en-US" b="1" dirty="0" smtClean="0">
                <a:latin typeface="Calibri" panose="020F0502020204030204" pitchFamily="34" charset="0"/>
                <a:cs typeface="Calibri" panose="020F0502020204030204" pitchFamily="34" charset="0"/>
              </a:rPr>
              <a:t>equations   </a:t>
            </a:r>
          </a:p>
          <a:p>
            <a:pPr>
              <a:buClr>
                <a:srgbClr val="595959"/>
              </a:buClr>
              <a:buFont typeface="Wingdings" panose="05000000000000000000" pitchFamily="2" charset="2"/>
              <a:buChar char="§"/>
            </a:pPr>
            <a:r>
              <a:rPr lang="en-US" b="1" dirty="0">
                <a:latin typeface="Calibri" panose="020F0502020204030204" pitchFamily="34" charset="0"/>
                <a:cs typeface="Calibri" panose="020F0502020204030204" pitchFamily="34" charset="0"/>
              </a:rPr>
              <a:t>First</a:t>
            </a:r>
            <a:r>
              <a:rPr lang="en-US" dirty="0">
                <a:latin typeface="Calibri" panose="020F0502020204030204" pitchFamily="34" charset="0"/>
                <a:cs typeface="Calibri" panose="020F0502020204030204" pitchFamily="34" charset="0"/>
              </a:rPr>
              <a:t>, it works </a:t>
            </a:r>
            <a:r>
              <a:rPr lang="en-US" b="1" dirty="0">
                <a:latin typeface="Calibri" panose="020F0502020204030204" pitchFamily="34" charset="0"/>
                <a:cs typeface="Calibri" panose="020F0502020204030204" pitchFamily="34" charset="0"/>
              </a:rPr>
              <a:t>faster</a:t>
            </a:r>
            <a:r>
              <a:rPr lang="en-US" dirty="0">
                <a:latin typeface="Calibri" panose="020F0502020204030204" pitchFamily="34" charset="0"/>
                <a:cs typeface="Calibri" panose="020F0502020204030204" pitchFamily="34" charset="0"/>
              </a:rPr>
              <a:t> in a way that matches the </a:t>
            </a:r>
            <a:r>
              <a:rPr lang="en-US" b="1" dirty="0">
                <a:latin typeface="Calibri" panose="020F0502020204030204" pitchFamily="34" charset="0"/>
                <a:cs typeface="Calibri" panose="020F0502020204030204" pitchFamily="34" charset="0"/>
              </a:rPr>
              <a:t>length of the data </a:t>
            </a:r>
            <a:r>
              <a:rPr lang="en-US" dirty="0">
                <a:latin typeface="Calibri" panose="020F0502020204030204" pitchFamily="34" charset="0"/>
                <a:cs typeface="Calibri" panose="020F0502020204030204" pitchFamily="34" charset="0"/>
              </a:rPr>
              <a:t>it’s dealing with .</a:t>
            </a:r>
          </a:p>
          <a:p>
            <a:pPr>
              <a:buClr>
                <a:srgbClr val="595959"/>
              </a:buClr>
              <a:buFont typeface="Wingdings" panose="05000000000000000000" pitchFamily="2" charset="2"/>
              <a:buChar char="§"/>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Linear time scaling </a:t>
            </a:r>
            <a:r>
              <a:rPr lang="en-US" dirty="0">
                <a:latin typeface="Calibri" panose="020F0502020204030204" pitchFamily="34" charset="0"/>
                <a:cs typeface="Calibri" panose="020F0502020204030204" pitchFamily="34" charset="0"/>
              </a:rPr>
              <a:t>: Unlike traditional models, Mamba has the ability to process sequences linearly in proportion to their length.</a:t>
            </a:r>
          </a:p>
          <a:p>
            <a:pPr>
              <a:buClr>
                <a:srgbClr val="595959"/>
              </a:buClr>
              <a:buFont typeface="Wingdings" panose="05000000000000000000" pitchFamily="2" charset="2"/>
              <a:buChar char="§"/>
            </a:pPr>
            <a:r>
              <a:rPr lang="en-US" dirty="0">
                <a:latin typeface="Calibri" panose="020F0502020204030204" pitchFamily="34" charset="0"/>
                <a:cs typeface="Calibri" panose="020F0502020204030204" pitchFamily="34" charset="0"/>
              </a:rPr>
              <a:t>This is </a:t>
            </a:r>
            <a:r>
              <a:rPr lang="en-US" b="1" dirty="0">
                <a:latin typeface="Calibri" panose="020F0502020204030204" pitchFamily="34" charset="0"/>
                <a:cs typeface="Calibri" panose="020F0502020204030204" pitchFamily="34" charset="0"/>
              </a:rPr>
              <a:t>different</a:t>
            </a:r>
            <a:r>
              <a:rPr lang="en-US" dirty="0">
                <a:latin typeface="Calibri" panose="020F0502020204030204" pitchFamily="34" charset="0"/>
                <a:cs typeface="Calibri" panose="020F0502020204030204" pitchFamily="34" charset="0"/>
              </a:rPr>
              <a:t> from other </a:t>
            </a:r>
            <a:r>
              <a:rPr lang="en-US" b="1" dirty="0">
                <a:latin typeface="Calibri" panose="020F0502020204030204" pitchFamily="34" charset="0"/>
                <a:cs typeface="Calibri" panose="020F0502020204030204" pitchFamily="34" charset="0"/>
              </a:rPr>
              <a:t>models.</a:t>
            </a:r>
          </a:p>
          <a:p>
            <a:pPr>
              <a:buClr>
                <a:srgbClr val="595959"/>
              </a:buClr>
              <a:buFont typeface="Wingdings" panose="05000000000000000000" pitchFamily="2" charset="2"/>
              <a:buChar char="§"/>
            </a:pPr>
            <a:r>
              <a:rPr lang="en-US" b="1" dirty="0">
                <a:latin typeface="Calibri" panose="020F0502020204030204" pitchFamily="34" charset="0"/>
                <a:cs typeface="Calibri" panose="020F0502020204030204" pitchFamily="34" charset="0"/>
              </a:rPr>
              <a:t>Second</a:t>
            </a:r>
            <a:r>
              <a:rPr lang="en-US" dirty="0">
                <a:latin typeface="Calibri" panose="020F0502020204030204" pitchFamily="34" charset="0"/>
                <a:cs typeface="Calibri" panose="020F0502020204030204" pitchFamily="34" charset="0"/>
              </a:rPr>
              <a:t>, at its heart, Mamba has a </a:t>
            </a:r>
            <a:r>
              <a:rPr lang="en-US" b="1" dirty="0">
                <a:latin typeface="Calibri" panose="020F0502020204030204" pitchFamily="34" charset="0"/>
                <a:cs typeface="Calibri" panose="020F0502020204030204" pitchFamily="34" charset="0"/>
              </a:rPr>
              <a:t>special layer </a:t>
            </a:r>
            <a:r>
              <a:rPr lang="en-US" dirty="0">
                <a:latin typeface="Calibri" panose="020F0502020204030204" pitchFamily="34" charset="0"/>
                <a:cs typeface="Calibri" panose="020F0502020204030204" pitchFamily="34" charset="0"/>
              </a:rPr>
              <a:t>that can </a:t>
            </a:r>
            <a:r>
              <a:rPr lang="en-US" b="1" dirty="0">
                <a:latin typeface="Calibri" panose="020F0502020204030204" pitchFamily="34" charset="0"/>
                <a:cs typeface="Calibri" panose="020F0502020204030204" pitchFamily="34" charset="0"/>
              </a:rPr>
              <a:t>smartly choose which information to focus </a:t>
            </a:r>
            <a:r>
              <a:rPr lang="en-US" dirty="0">
                <a:latin typeface="Calibri" panose="020F0502020204030204" pitchFamily="34" charset="0"/>
                <a:cs typeface="Calibri" panose="020F0502020204030204" pitchFamily="34" charset="0"/>
              </a:rPr>
              <a:t>on </a:t>
            </a:r>
            <a:r>
              <a:rPr lang="en-US" b="1" dirty="0">
                <a:latin typeface="Calibri" panose="020F0502020204030204" pitchFamily="34" charset="0"/>
                <a:cs typeface="Calibri" panose="020F0502020204030204" pitchFamily="34" charset="0"/>
              </a:rPr>
              <a:t>or ignore at each step.</a:t>
            </a:r>
          </a:p>
          <a:p>
            <a:pPr>
              <a:buClr>
                <a:srgbClr val="595959"/>
              </a:buClr>
              <a:buFont typeface="Wingdings" panose="05000000000000000000" pitchFamily="2" charset="2"/>
              <a:buChar char="§"/>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Selective SSM layer </a:t>
            </a:r>
            <a:r>
              <a:rPr lang="en-US" dirty="0">
                <a:latin typeface="Calibri" panose="020F0502020204030204" pitchFamily="34" charset="0"/>
                <a:cs typeface="Calibri" panose="020F0502020204030204" pitchFamily="34" charset="0"/>
              </a:rPr>
              <a:t>: At the core of Mamba is a </a:t>
            </a:r>
            <a:r>
              <a:rPr lang="en-US" b="1" dirty="0" smtClean="0">
                <a:latin typeface="Calibri" panose="020F0502020204030204" pitchFamily="34" charset="0"/>
                <a:cs typeface="Calibri" panose="020F0502020204030204" pitchFamily="34" charset="0"/>
              </a:rPr>
              <a:t>Selective State-Space Layer </a:t>
            </a:r>
            <a:r>
              <a:rPr lang="en-US" dirty="0">
                <a:latin typeface="Calibri" panose="020F0502020204030204" pitchFamily="34" charset="0"/>
                <a:cs typeface="Calibri" panose="020F0502020204030204" pitchFamily="34" charset="0"/>
              </a:rPr>
              <a:t>that </a:t>
            </a:r>
            <a:r>
              <a:rPr lang="en-US" b="1" dirty="0">
                <a:latin typeface="Calibri" panose="020F0502020204030204" pitchFamily="34" charset="0"/>
                <a:cs typeface="Calibri" panose="020F0502020204030204" pitchFamily="34" charset="0"/>
              </a:rPr>
              <a:t>allows the model to selectively propagate or suppress information based on the input at each step.</a:t>
            </a:r>
          </a:p>
          <a:p>
            <a:pPr>
              <a:buClr>
                <a:srgbClr val="595959"/>
              </a:buClr>
              <a:buFont typeface="Wingdings" panose="05000000000000000000" pitchFamily="2" charset="2"/>
              <a:buChar char="§"/>
            </a:pPr>
            <a:r>
              <a:rPr lang="en-US" b="1" dirty="0">
                <a:latin typeface="Calibri" panose="020F0502020204030204" pitchFamily="34" charset="0"/>
                <a:cs typeface="Calibri" panose="020F0502020204030204" pitchFamily="34" charset="0"/>
              </a:rPr>
              <a:t>Lastly</a:t>
            </a:r>
            <a:r>
              <a:rPr lang="en-US" dirty="0">
                <a:latin typeface="Calibri" panose="020F0502020204030204" pitchFamily="34" charset="0"/>
                <a:cs typeface="Calibri" panose="020F0502020204030204" pitchFamily="34" charset="0"/>
              </a:rPr>
              <a:t>, its </a:t>
            </a:r>
            <a:r>
              <a:rPr lang="en-US" b="1" dirty="0">
                <a:latin typeface="Calibri" panose="020F0502020204030204" pitchFamily="34" charset="0"/>
                <a:cs typeface="Calibri" panose="020F0502020204030204" pitchFamily="34" charset="0"/>
              </a:rPr>
              <a:t>design</a:t>
            </a:r>
            <a:r>
              <a:rPr lang="en-US" dirty="0">
                <a:latin typeface="Calibri" panose="020F0502020204030204" pitchFamily="34" charset="0"/>
                <a:cs typeface="Calibri" panose="020F0502020204030204" pitchFamily="34" charset="0"/>
              </a:rPr>
              <a:t> is inspired by something called </a:t>
            </a:r>
            <a:r>
              <a:rPr lang="en-US" b="1" dirty="0" err="1">
                <a:latin typeface="Calibri" panose="020F0502020204030204" pitchFamily="34" charset="0"/>
                <a:cs typeface="Calibri" panose="020F0502020204030204" pitchFamily="34" charset="0"/>
              </a:rPr>
              <a:t>FlashAttention</a:t>
            </a:r>
            <a:r>
              <a:rPr lang="en-US" dirty="0">
                <a:latin typeface="Calibri" panose="020F0502020204030204" pitchFamily="34" charset="0"/>
                <a:cs typeface="Calibri" panose="020F0502020204030204" pitchFamily="34" charset="0"/>
              </a:rPr>
              <a:t>, making it really </a:t>
            </a:r>
            <a:r>
              <a:rPr lang="en-US" b="1" dirty="0">
                <a:latin typeface="Calibri" panose="020F0502020204030204" pitchFamily="34" charset="0"/>
                <a:cs typeface="Calibri" panose="020F0502020204030204" pitchFamily="34" charset="0"/>
              </a:rPr>
              <a:t>well-suited for the powerful computers we have now.</a:t>
            </a:r>
          </a:p>
          <a:p>
            <a:pPr>
              <a:buClr>
                <a:srgbClr val="595959"/>
              </a:buClr>
              <a:buFont typeface="Wingdings" panose="05000000000000000000" pitchFamily="2" charset="2"/>
              <a:buChar char="§"/>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Hardware-friendly design </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Inspired by </a:t>
            </a:r>
            <a:r>
              <a:rPr lang="en-US" b="1" dirty="0" err="1">
                <a:latin typeface="Calibri" panose="020F0502020204030204" pitchFamily="34" charset="0"/>
                <a:cs typeface="Calibri" panose="020F0502020204030204" pitchFamily="34" charset="0"/>
              </a:rPr>
              <a:t>FlashAttention</a:t>
            </a:r>
            <a:r>
              <a:rPr lang="en-US" dirty="0">
                <a:latin typeface="Calibri" panose="020F0502020204030204" pitchFamily="34" charset="0"/>
                <a:cs typeface="Calibri" panose="020F0502020204030204" pitchFamily="34" charset="0"/>
              </a:rPr>
              <a:t>, Mamba’s design is </a:t>
            </a:r>
            <a:r>
              <a:rPr lang="en-US" b="1" dirty="0">
                <a:latin typeface="Calibri" panose="020F0502020204030204" pitchFamily="34" charset="0"/>
                <a:cs typeface="Calibri" panose="020F0502020204030204" pitchFamily="34" charset="0"/>
              </a:rPr>
              <a:t>optimized for the high-performance computing resources currently available.</a:t>
            </a:r>
          </a:p>
          <a:p>
            <a:pPr>
              <a:buClr>
                <a:srgbClr val="595959"/>
              </a:buClr>
              <a:buFont typeface="Wingdings" panose="05000000000000000000" pitchFamily="2" charset="2"/>
              <a:buChar char="§"/>
            </a:pP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2089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53210"/>
            <a:ext cx="11043662" cy="439071"/>
          </a:xfrm>
        </p:spPr>
        <p:txBody>
          <a:bodyPr/>
          <a:lstStyle/>
          <a:p>
            <a:pPr algn="ctr"/>
            <a:r>
              <a:rPr lang="en-US" dirty="0" smtClean="0">
                <a:latin typeface="Calibri" panose="020F0502020204030204" pitchFamily="34" charset="0"/>
                <a:cs typeface="Calibri" panose="020F0502020204030204" pitchFamily="34" charset="0"/>
              </a:rPr>
              <a:t>State Space Model</a:t>
            </a:r>
            <a:endParaRPr lang="en-IN"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46111" y="824337"/>
            <a:ext cx="11157962" cy="5607635"/>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11662" indent="0">
              <a:buNone/>
            </a:pPr>
            <a:r>
              <a:rPr lang="en-US" dirty="0" smtClean="0"/>
              <a:t>       •</a:t>
            </a:r>
            <a:r>
              <a:rPr lang="en-US" dirty="0"/>
              <a:t>	</a:t>
            </a:r>
            <a:r>
              <a:rPr lang="en-US" dirty="0">
                <a:latin typeface="Calibri" panose="020F0502020204030204" pitchFamily="34" charset="0"/>
                <a:cs typeface="Calibri" panose="020F0502020204030204" pitchFamily="34" charset="0"/>
              </a:rPr>
              <a:t>A: How much should the </a:t>
            </a:r>
            <a:r>
              <a:rPr lang="en-US" b="1" dirty="0">
                <a:latin typeface="Calibri" panose="020F0502020204030204" pitchFamily="34" charset="0"/>
                <a:cs typeface="Calibri" panose="020F0502020204030204" pitchFamily="34" charset="0"/>
              </a:rPr>
              <a:t>previous hidden state (h) </a:t>
            </a:r>
            <a:r>
              <a:rPr lang="en-US" dirty="0">
                <a:latin typeface="Calibri" panose="020F0502020204030204" pitchFamily="34" charset="0"/>
                <a:cs typeface="Calibri" panose="020F0502020204030204" pitchFamily="34" charset="0"/>
              </a:rPr>
              <a:t>be considered </a:t>
            </a:r>
            <a:r>
              <a:rPr lang="en-US" b="1" dirty="0">
                <a:latin typeface="Calibri" panose="020F0502020204030204" pitchFamily="34" charset="0"/>
                <a:cs typeface="Calibri" panose="020F0502020204030204" pitchFamily="34" charset="0"/>
              </a:rPr>
              <a:t>to calculate the new hidden state</a:t>
            </a:r>
          </a:p>
          <a:p>
            <a:pPr marL="211662" indent="0">
              <a:buNone/>
            </a:pP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B: How much should the </a:t>
            </a:r>
            <a:r>
              <a:rPr lang="en-US" b="1" dirty="0">
                <a:latin typeface="Calibri" panose="020F0502020204030204" pitchFamily="34" charset="0"/>
                <a:cs typeface="Calibri" panose="020F0502020204030204" pitchFamily="34" charset="0"/>
              </a:rPr>
              <a:t>input (x) </a:t>
            </a:r>
            <a:r>
              <a:rPr lang="en-US" dirty="0">
                <a:latin typeface="Calibri" panose="020F0502020204030204" pitchFamily="34" charset="0"/>
                <a:cs typeface="Calibri" panose="020F0502020204030204" pitchFamily="34" charset="0"/>
              </a:rPr>
              <a:t>be consider </a:t>
            </a:r>
            <a:r>
              <a:rPr lang="en-US" b="1" dirty="0">
                <a:latin typeface="Calibri" panose="020F0502020204030204" pitchFamily="34" charset="0"/>
                <a:cs typeface="Calibri" panose="020F0502020204030204" pitchFamily="34" charset="0"/>
              </a:rPr>
              <a:t>to calculate the new hidden state</a:t>
            </a:r>
            <a:r>
              <a:rPr lang="en-US" dirty="0">
                <a:latin typeface="Calibri" panose="020F0502020204030204" pitchFamily="34" charset="0"/>
                <a:cs typeface="Calibri" panose="020F0502020204030204" pitchFamily="34" charset="0"/>
              </a:rPr>
              <a:t>.</a:t>
            </a:r>
          </a:p>
          <a:p>
            <a:pPr marL="211662" indent="0">
              <a:buNone/>
            </a:pP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C: How much should the </a:t>
            </a:r>
            <a:r>
              <a:rPr lang="en-US" b="1" dirty="0">
                <a:latin typeface="Calibri" panose="020F0502020204030204" pitchFamily="34" charset="0"/>
                <a:cs typeface="Calibri" panose="020F0502020204030204" pitchFamily="34" charset="0"/>
              </a:rPr>
              <a:t>new hidden state </a:t>
            </a:r>
            <a:r>
              <a:rPr lang="en-US" dirty="0">
                <a:latin typeface="Calibri" panose="020F0502020204030204" pitchFamily="34" charset="0"/>
                <a:cs typeface="Calibri" panose="020F0502020204030204" pitchFamily="34" charset="0"/>
              </a:rPr>
              <a:t>be considered in </a:t>
            </a:r>
            <a:r>
              <a:rPr lang="en-US" b="1" dirty="0">
                <a:latin typeface="Calibri" panose="020F0502020204030204" pitchFamily="34" charset="0"/>
                <a:cs typeface="Calibri" panose="020F0502020204030204" pitchFamily="34" charset="0"/>
              </a:rPr>
              <a:t>calculating the output (y).</a:t>
            </a:r>
          </a:p>
          <a:p>
            <a:pPr marL="211662" indent="0">
              <a:buNone/>
            </a:pP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D: How much should the </a:t>
            </a:r>
            <a:r>
              <a:rPr lang="en-US" b="1" dirty="0">
                <a:latin typeface="Calibri" panose="020F0502020204030204" pitchFamily="34" charset="0"/>
                <a:cs typeface="Calibri" panose="020F0502020204030204" pitchFamily="34" charset="0"/>
              </a:rPr>
              <a:t>input (x) </a:t>
            </a:r>
            <a:r>
              <a:rPr lang="en-US" dirty="0">
                <a:latin typeface="Calibri" panose="020F0502020204030204" pitchFamily="34" charset="0"/>
                <a:cs typeface="Calibri" panose="020F0502020204030204" pitchFamily="34" charset="0"/>
              </a:rPr>
              <a:t>be consider in </a:t>
            </a:r>
            <a:r>
              <a:rPr lang="en-US" b="1" dirty="0">
                <a:latin typeface="Calibri" panose="020F0502020204030204" pitchFamily="34" charset="0"/>
                <a:cs typeface="Calibri" panose="020F0502020204030204" pitchFamily="34" charset="0"/>
              </a:rPr>
              <a:t>calculating the output (y).</a:t>
            </a:r>
          </a:p>
          <a:p>
            <a:r>
              <a:rPr lang="en-US" dirty="0">
                <a:latin typeface="Calibri" panose="020F0502020204030204" pitchFamily="34" charset="0"/>
                <a:cs typeface="Calibri" panose="020F0502020204030204" pitchFamily="34" charset="0"/>
              </a:rPr>
              <a:t>D comes in the end of the computations and does not affect how the hidden state is </a:t>
            </a:r>
            <a:r>
              <a:rPr lang="en-US" dirty="0" smtClean="0">
                <a:latin typeface="Calibri" panose="020F0502020204030204" pitchFamily="34" charset="0"/>
                <a:cs typeface="Calibri" panose="020F0502020204030204" pitchFamily="34" charset="0"/>
              </a:rPr>
              <a:t>calculated </a:t>
            </a:r>
            <a:r>
              <a:rPr lang="en-US" dirty="0">
                <a:latin typeface="Calibri" panose="020F0502020204030204" pitchFamily="34" charset="0"/>
                <a:cs typeface="Calibri" panose="020F0502020204030204" pitchFamily="34" charset="0"/>
              </a:rPr>
              <a:t>Hence, it is usually considered outside of </a:t>
            </a:r>
            <a:r>
              <a:rPr lang="en-US" dirty="0" smtClean="0">
                <a:latin typeface="Calibri" panose="020F0502020204030204" pitchFamily="34" charset="0"/>
                <a:cs typeface="Calibri" panose="020F0502020204030204" pitchFamily="34" charset="0"/>
              </a:rPr>
              <a:t>SSM, </a:t>
            </a:r>
            <a:r>
              <a:rPr lang="en-US" dirty="0">
                <a:latin typeface="Calibri" panose="020F0502020204030204" pitchFamily="34" charset="0"/>
                <a:cs typeface="Calibri" panose="020F0502020204030204" pitchFamily="34" charset="0"/>
              </a:rPr>
              <a:t>and can be thought of as a skip connection</a:t>
            </a:r>
            <a:endParaRPr lang="en-IN"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fld id="{00000000-1234-1234-1234-123412341234}" type="slidenum">
              <a:rPr lang="en" smtClean="0"/>
              <a:pPr/>
              <a:t>58</a:t>
            </a:fld>
            <a:endParaRPr lang="en"/>
          </a:p>
        </p:txBody>
      </p:sp>
      <p:pic>
        <p:nvPicPr>
          <p:cNvPr id="5" name="Picture 4" descr="https://miro.medium.com/v2/resize:fit:700/1*fSA4B4DZB5oevIXXkZHxMQ.png"/>
          <p:cNvPicPr/>
          <p:nvPr/>
        </p:nvPicPr>
        <p:blipFill>
          <a:blip r:embed="rId2">
            <a:extLst>
              <a:ext uri="{28A0092B-C50C-407E-A947-70E740481C1C}">
                <a14:useLocalDpi xmlns:a14="http://schemas.microsoft.com/office/drawing/2010/main" val="0"/>
              </a:ext>
            </a:extLst>
          </a:blip>
          <a:srcRect/>
          <a:stretch>
            <a:fillRect/>
          </a:stretch>
        </p:blipFill>
        <p:spPr bwMode="auto">
          <a:xfrm>
            <a:off x="2995215" y="894479"/>
            <a:ext cx="6076950" cy="2733675"/>
          </a:xfrm>
          <a:prstGeom prst="rect">
            <a:avLst/>
          </a:prstGeom>
          <a:noFill/>
          <a:ln>
            <a:noFill/>
          </a:ln>
        </p:spPr>
      </p:pic>
    </p:spTree>
    <p:extLst>
      <p:ext uri="{BB962C8B-B14F-4D97-AF65-F5344CB8AC3E}">
        <p14:creationId xmlns:p14="http://schemas.microsoft.com/office/powerpoint/2010/main" val="9094065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042" y="187537"/>
            <a:ext cx="10878206" cy="425527"/>
          </a:xfrm>
        </p:spPr>
        <p:txBody>
          <a:bodyPr/>
          <a:lstStyle/>
          <a:p>
            <a:r>
              <a:rPr lang="en-US" sz="3200" dirty="0" smtClean="0">
                <a:latin typeface="Calibri" panose="020F0502020204030204" pitchFamily="34" charset="0"/>
                <a:cs typeface="Calibri" panose="020F0502020204030204" pitchFamily="34" charset="0"/>
              </a:rPr>
              <a:t>                           Selective State Space Models (SSMs)</a:t>
            </a:r>
            <a:endParaRPr lang="en-IN" sz="32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51042" y="782773"/>
            <a:ext cx="10961333" cy="5410207"/>
          </a:xfrm>
        </p:spPr>
        <p:txBody>
          <a:bodyPr>
            <a:normAutofit/>
          </a:bodyPr>
          <a:lstStyle/>
          <a:p>
            <a:pPr marL="211662" indent="0">
              <a:buNone/>
            </a:pPr>
            <a:endParaRPr lang="en-US" dirty="0" smtClean="0"/>
          </a:p>
          <a:p>
            <a:pPr marL="211662" indent="0">
              <a:buNone/>
            </a:pPr>
            <a:endParaRPr lang="en-US" dirty="0"/>
          </a:p>
          <a:p>
            <a:pPr marL="211662" indent="0">
              <a:buNone/>
            </a:pPr>
            <a:endParaRPr lang="en-US" dirty="0" smtClean="0"/>
          </a:p>
          <a:p>
            <a:pPr marL="211662" indent="0">
              <a:buNone/>
            </a:pPr>
            <a:endParaRPr lang="en-US" dirty="0"/>
          </a:p>
          <a:p>
            <a:pPr marL="211662" indent="0">
              <a:buNone/>
            </a:pPr>
            <a:endParaRPr lang="en-US" dirty="0" smtClean="0"/>
          </a:p>
          <a:p>
            <a:pPr marL="211662" indent="0">
              <a:buNone/>
            </a:pPr>
            <a:endParaRPr lang="en-US" dirty="0"/>
          </a:p>
          <a:p>
            <a:pPr marL="211662" indent="0">
              <a:buNone/>
            </a:pPr>
            <a:endParaRPr lang="en-US" dirty="0" smtClean="0"/>
          </a:p>
          <a:p>
            <a:pPr marL="211662" indent="0">
              <a:buNone/>
            </a:pPr>
            <a:endParaRPr lang="en-US" dirty="0"/>
          </a:p>
          <a:p>
            <a:pPr marL="211662" indent="0">
              <a:buNone/>
            </a:pPr>
            <a:endParaRPr lang="en-US" dirty="0" smtClean="0"/>
          </a:p>
          <a:p>
            <a:pPr marL="211662" indent="0">
              <a:buNone/>
            </a:pPr>
            <a:endParaRPr lang="en-US" dirty="0"/>
          </a:p>
          <a:p>
            <a:pPr marL="211662" indent="0">
              <a:buNone/>
            </a:pPr>
            <a:r>
              <a:rPr lang="en-US" dirty="0" smtClean="0"/>
              <a:t>1</a:t>
            </a:r>
            <a:r>
              <a:rPr lang="en-US" dirty="0"/>
              <a:t>.	</a:t>
            </a:r>
            <a:r>
              <a:rPr lang="en-US" b="1" dirty="0">
                <a:latin typeface="Calibri" panose="020F0502020204030204" pitchFamily="34" charset="0"/>
                <a:cs typeface="Calibri" panose="020F0502020204030204" pitchFamily="34" charset="0"/>
              </a:rPr>
              <a:t>Input and Output</a:t>
            </a:r>
            <a:r>
              <a:rPr lang="en-US" dirty="0">
                <a:latin typeface="Calibri" panose="020F0502020204030204" pitchFamily="34" charset="0"/>
                <a:cs typeface="Calibri" panose="020F0502020204030204" pitchFamily="34" charset="0"/>
              </a:rPr>
              <a:t>: The diagram </a:t>
            </a:r>
            <a:r>
              <a:rPr lang="en-US" b="1" dirty="0">
                <a:latin typeface="Calibri" panose="020F0502020204030204" pitchFamily="34" charset="0"/>
                <a:cs typeface="Calibri" panose="020F0502020204030204" pitchFamily="34" charset="0"/>
              </a:rPr>
              <a:t>starts with (h_{t-1}) and (</a:t>
            </a:r>
            <a:r>
              <a:rPr lang="en-US" b="1" dirty="0" err="1">
                <a:latin typeface="Calibri" panose="020F0502020204030204" pitchFamily="34" charset="0"/>
                <a:cs typeface="Calibri" panose="020F0502020204030204" pitchFamily="34" charset="0"/>
              </a:rPr>
              <a:t>x_t</a:t>
            </a:r>
            <a:r>
              <a:rPr lang="en-US" b="1" dirty="0">
                <a:latin typeface="Calibri" panose="020F0502020204030204" pitchFamily="34" charset="0"/>
                <a:cs typeface="Calibri" panose="020F0502020204030204" pitchFamily="34" charset="0"/>
              </a:rPr>
              <a:t>) on the left</a:t>
            </a:r>
            <a:r>
              <a:rPr lang="en-US" dirty="0">
                <a:latin typeface="Calibri" panose="020F0502020204030204" pitchFamily="34" charset="0"/>
                <a:cs typeface="Calibri" panose="020F0502020204030204" pitchFamily="34" charset="0"/>
              </a:rPr>
              <a:t>, which represent the </a:t>
            </a:r>
            <a:r>
              <a:rPr lang="en-US" b="1" dirty="0">
                <a:latin typeface="Calibri" panose="020F0502020204030204" pitchFamily="34" charset="0"/>
                <a:cs typeface="Calibri" panose="020F0502020204030204" pitchFamily="34" charset="0"/>
              </a:rPr>
              <a:t>previous hidden state and the current input</a:t>
            </a:r>
            <a:r>
              <a:rPr lang="en-US" dirty="0">
                <a:latin typeface="Calibri" panose="020F0502020204030204" pitchFamily="34" charset="0"/>
                <a:cs typeface="Calibri" panose="020F0502020204030204" pitchFamily="34" charset="0"/>
              </a:rPr>
              <a:t>, respectively. The diagram </a:t>
            </a:r>
            <a:r>
              <a:rPr lang="en-US" b="1" dirty="0">
                <a:latin typeface="Calibri" panose="020F0502020204030204" pitchFamily="34" charset="0"/>
                <a:cs typeface="Calibri" panose="020F0502020204030204" pitchFamily="34" charset="0"/>
              </a:rPr>
              <a:t>ends with (</a:t>
            </a:r>
            <a:r>
              <a:rPr lang="en-US" b="1" dirty="0" err="1">
                <a:latin typeface="Calibri" panose="020F0502020204030204" pitchFamily="34" charset="0"/>
                <a:cs typeface="Calibri" panose="020F0502020204030204" pitchFamily="34" charset="0"/>
              </a:rPr>
              <a:t>h_t</a:t>
            </a:r>
            <a:r>
              <a:rPr lang="en-US" b="1" dirty="0">
                <a:latin typeface="Calibri" panose="020F0502020204030204" pitchFamily="34" charset="0"/>
                <a:cs typeface="Calibri" panose="020F0502020204030204" pitchFamily="34" charset="0"/>
              </a:rPr>
              <a:t>) on the right</a:t>
            </a:r>
            <a:r>
              <a:rPr lang="en-US" dirty="0">
                <a:latin typeface="Calibri" panose="020F0502020204030204" pitchFamily="34" charset="0"/>
                <a:cs typeface="Calibri" panose="020F0502020204030204" pitchFamily="34" charset="0"/>
              </a:rPr>
              <a:t>, which represents the </a:t>
            </a:r>
            <a:r>
              <a:rPr lang="en-US" b="1" dirty="0">
                <a:latin typeface="Calibri" panose="020F0502020204030204" pitchFamily="34" charset="0"/>
                <a:cs typeface="Calibri" panose="020F0502020204030204" pitchFamily="34" charset="0"/>
              </a:rPr>
              <a:t>updated hidden state</a:t>
            </a:r>
            <a:r>
              <a:rPr lang="en-US" dirty="0">
                <a:latin typeface="Calibri" panose="020F0502020204030204" pitchFamily="34" charset="0"/>
                <a:cs typeface="Calibri" panose="020F0502020204030204" pitchFamily="34" charset="0"/>
              </a:rPr>
              <a:t>. So </a:t>
            </a:r>
            <a:r>
              <a:rPr lang="en-US" b="1" dirty="0">
                <a:latin typeface="Calibri" panose="020F0502020204030204" pitchFamily="34" charset="0"/>
                <a:cs typeface="Calibri" panose="020F0502020204030204" pitchFamily="34" charset="0"/>
              </a:rPr>
              <a:t>words represented by </a:t>
            </a:r>
            <a:r>
              <a:rPr lang="en-US" b="1" dirty="0" err="1">
                <a:latin typeface="Calibri" panose="020F0502020204030204" pitchFamily="34" charset="0"/>
                <a:cs typeface="Calibri" panose="020F0502020204030204" pitchFamily="34" charset="0"/>
              </a:rPr>
              <a:t>x_t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are </a:t>
            </a:r>
            <a:r>
              <a:rPr lang="en-US" b="1" dirty="0">
                <a:latin typeface="Calibri" panose="020F0502020204030204" pitchFamily="34" charset="0"/>
                <a:cs typeface="Calibri" panose="020F0502020204030204" pitchFamily="34" charset="0"/>
              </a:rPr>
              <a:t>mapped</a:t>
            </a:r>
            <a:r>
              <a:rPr lang="en-US" dirty="0">
                <a:latin typeface="Calibri" panose="020F0502020204030204" pitchFamily="34" charset="0"/>
                <a:cs typeface="Calibri" panose="020F0502020204030204" pitchFamily="34" charset="0"/>
              </a:rPr>
              <a:t> on to </a:t>
            </a:r>
            <a:r>
              <a:rPr lang="en-US" b="1" dirty="0">
                <a:latin typeface="Calibri" panose="020F0502020204030204" pitchFamily="34" charset="0"/>
                <a:cs typeface="Calibri" panose="020F0502020204030204" pitchFamily="34" charset="0"/>
              </a:rPr>
              <a:t>n dimensional hidden state </a:t>
            </a:r>
            <a:r>
              <a:rPr lang="en-US" b="1" dirty="0" err="1">
                <a:latin typeface="Calibri" panose="020F0502020204030204" pitchFamily="34" charset="0"/>
                <a:cs typeface="Calibri" panose="020F0502020204030204" pitchFamily="34" charset="0"/>
              </a:rPr>
              <a:t>h_t</a:t>
            </a:r>
            <a:endParaRPr lang="en-IN" b="1"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fld id="{00000000-1234-1234-1234-123412341234}" type="slidenum">
              <a:rPr lang="en" smtClean="0"/>
              <a:pPr/>
              <a:t>59</a:t>
            </a:fld>
            <a:endParaRPr lang="en"/>
          </a:p>
        </p:txBody>
      </p:sp>
      <p:pic>
        <p:nvPicPr>
          <p:cNvPr id="5" name="Google Shape;118;p3" descr="A close up of a logo&#10;&#10;Description automatically generated"/>
          <p:cNvPicPr preferRelativeResize="0"/>
          <p:nvPr/>
        </p:nvPicPr>
        <p:blipFill rotWithShape="1">
          <a:blip r:embed="rId2">
            <a:alphaModFix/>
          </a:blip>
          <a:srcRect/>
          <a:stretch/>
        </p:blipFill>
        <p:spPr>
          <a:xfrm>
            <a:off x="10815175" y="977296"/>
            <a:ext cx="671945" cy="681269"/>
          </a:xfrm>
          <a:prstGeom prst="rect">
            <a:avLst/>
          </a:prstGeom>
          <a:noFill/>
          <a:ln>
            <a:noFill/>
          </a:ln>
        </p:spPr>
      </p:pic>
      <p:pic>
        <p:nvPicPr>
          <p:cNvPr id="6" name="Picture 5" descr="https://miro.medium.com/v2/resize:fit:700/1*jlgkVqGVjh0Pdz8LV8EXLQ.png"/>
          <p:cNvPicPr/>
          <p:nvPr/>
        </p:nvPicPr>
        <p:blipFill>
          <a:blip r:embed="rId3">
            <a:extLst>
              <a:ext uri="{28A0092B-C50C-407E-A947-70E740481C1C}">
                <a14:useLocalDpi xmlns:a14="http://schemas.microsoft.com/office/drawing/2010/main" val="0"/>
              </a:ext>
            </a:extLst>
          </a:blip>
          <a:srcRect/>
          <a:stretch>
            <a:fillRect/>
          </a:stretch>
        </p:blipFill>
        <p:spPr bwMode="auto">
          <a:xfrm>
            <a:off x="2876550" y="1298864"/>
            <a:ext cx="6438900" cy="3501736"/>
          </a:xfrm>
          <a:prstGeom prst="rect">
            <a:avLst/>
          </a:prstGeom>
          <a:noFill/>
          <a:ln>
            <a:noFill/>
          </a:ln>
        </p:spPr>
      </p:pic>
    </p:spTree>
    <p:extLst>
      <p:ext uri="{BB962C8B-B14F-4D97-AF65-F5344CB8AC3E}">
        <p14:creationId xmlns:p14="http://schemas.microsoft.com/office/powerpoint/2010/main" val="822032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83020"/>
          </a:xfrm>
        </p:spPr>
        <p:txBody>
          <a:bodyPr>
            <a:noAutofit/>
          </a:bodyPr>
          <a:lstStyle/>
          <a:p>
            <a:r>
              <a:rPr lang="en-US" sz="3600" dirty="0" smtClean="0"/>
              <a:t>Homogenization across research communities</a:t>
            </a:r>
            <a:endParaRPr lang="en-IN" sz="3600" dirty="0"/>
          </a:p>
        </p:txBody>
      </p:sp>
      <p:sp>
        <p:nvSpPr>
          <p:cNvPr id="3" name="Content Placeholder 2"/>
          <p:cNvSpPr>
            <a:spLocks noGrp="1"/>
          </p:cNvSpPr>
          <p:nvPr>
            <p:ph idx="1"/>
          </p:nvPr>
        </p:nvSpPr>
        <p:spPr>
          <a:xfrm>
            <a:off x="838200" y="945573"/>
            <a:ext cx="10515600" cy="5231390"/>
          </a:xfrm>
        </p:spPr>
        <p:txBody>
          <a:bodyPr>
            <a:normAutofit/>
          </a:bodyPr>
          <a:lstStyle/>
          <a:p>
            <a:pPr marL="0" indent="0">
              <a:buNone/>
            </a:pPr>
            <a:r>
              <a:rPr lang="en-IN" sz="1800" dirty="0"/>
              <a:t>Beyond NLP, increasing homogenisation across communities</a:t>
            </a:r>
          </a:p>
          <a:p>
            <a:pPr marL="0" indent="0">
              <a:buNone/>
            </a:pPr>
            <a:r>
              <a:rPr lang="en-IN" sz="1800" dirty="0"/>
              <a:t>Transformer-based sequence models are applied to:</a:t>
            </a:r>
          </a:p>
          <a:p>
            <a:pPr marL="0" indent="0">
              <a:buNone/>
            </a:pPr>
            <a:r>
              <a:rPr lang="en-IN" sz="1800" dirty="0" smtClean="0"/>
              <a:t>      •</a:t>
            </a:r>
            <a:r>
              <a:rPr lang="en-IN" sz="1800" dirty="0"/>
              <a:t>text (BERT)</a:t>
            </a:r>
          </a:p>
          <a:p>
            <a:pPr marL="0" indent="0">
              <a:buNone/>
            </a:pPr>
            <a:r>
              <a:rPr lang="en-IN" sz="1800" dirty="0" smtClean="0"/>
              <a:t>      •</a:t>
            </a:r>
            <a:r>
              <a:rPr lang="en-IN" sz="1800" dirty="0"/>
              <a:t>images (</a:t>
            </a:r>
            <a:r>
              <a:rPr lang="en-IN" sz="1800" dirty="0" err="1"/>
              <a:t>ViT</a:t>
            </a:r>
            <a:r>
              <a:rPr lang="en-IN" sz="1800" dirty="0"/>
              <a:t>)</a:t>
            </a:r>
          </a:p>
          <a:p>
            <a:pPr marL="0" indent="0">
              <a:buNone/>
            </a:pPr>
            <a:r>
              <a:rPr lang="en-IN" sz="1800" dirty="0" smtClean="0"/>
              <a:t>      •</a:t>
            </a:r>
            <a:r>
              <a:rPr lang="en-IN" sz="1800" dirty="0"/>
              <a:t>speech (</a:t>
            </a:r>
            <a:r>
              <a:rPr lang="en-IN" sz="1800" dirty="0" err="1"/>
              <a:t>Mockingjay</a:t>
            </a:r>
            <a:r>
              <a:rPr lang="en-IN" sz="1800" dirty="0"/>
              <a:t>)</a:t>
            </a:r>
          </a:p>
          <a:p>
            <a:pPr marL="0" indent="0">
              <a:buNone/>
            </a:pPr>
            <a:r>
              <a:rPr lang="en-IN" sz="1800" dirty="0" smtClean="0"/>
              <a:t>      •</a:t>
            </a:r>
            <a:r>
              <a:rPr lang="en-IN" sz="1800" dirty="0"/>
              <a:t>tabular data (</a:t>
            </a:r>
            <a:r>
              <a:rPr lang="en-IN" sz="1800" dirty="0" err="1"/>
              <a:t>TaBERT</a:t>
            </a:r>
            <a:r>
              <a:rPr lang="en-IN" sz="1800" dirty="0"/>
              <a:t>)</a:t>
            </a:r>
          </a:p>
          <a:p>
            <a:pPr marL="0" indent="0">
              <a:buNone/>
            </a:pPr>
            <a:r>
              <a:rPr lang="en-IN" sz="1800" dirty="0" smtClean="0"/>
              <a:t>      •</a:t>
            </a:r>
            <a:r>
              <a:rPr lang="en-IN" sz="1800" dirty="0"/>
              <a:t>protein sequences (ESM-1b)</a:t>
            </a:r>
          </a:p>
          <a:p>
            <a:pPr marL="0" indent="0">
              <a:buNone/>
            </a:pPr>
            <a:r>
              <a:rPr lang="en-IN" sz="1800" dirty="0" smtClean="0"/>
              <a:t>      •</a:t>
            </a:r>
            <a:r>
              <a:rPr lang="en-IN" sz="1800" dirty="0"/>
              <a:t>organic molecules (C5T5)</a:t>
            </a:r>
          </a:p>
          <a:p>
            <a:pPr marL="0" indent="0">
              <a:buNone/>
            </a:pPr>
            <a:r>
              <a:rPr lang="en-IN" sz="1800" dirty="0" smtClean="0"/>
              <a:t>      •</a:t>
            </a:r>
            <a:r>
              <a:rPr lang="en-IN" sz="1800" dirty="0"/>
              <a:t>reinforcement learning (Decision Transformer)</a:t>
            </a:r>
          </a:p>
          <a:p>
            <a:pPr marL="0" indent="0">
              <a:buNone/>
            </a:pPr>
            <a:r>
              <a:rPr lang="en-IN" sz="1800" dirty="0"/>
              <a:t>A future of unified tools across modalities</a:t>
            </a:r>
          </a:p>
        </p:txBody>
      </p:sp>
      <p:pic>
        <p:nvPicPr>
          <p:cNvPr id="4" name="Picture 3"/>
          <p:cNvPicPr>
            <a:picLocks noChangeAspect="1"/>
          </p:cNvPicPr>
          <p:nvPr/>
        </p:nvPicPr>
        <p:blipFill>
          <a:blip r:embed="rId2"/>
          <a:stretch>
            <a:fillRect/>
          </a:stretch>
        </p:blipFill>
        <p:spPr>
          <a:xfrm>
            <a:off x="10567554" y="586317"/>
            <a:ext cx="623768" cy="942288"/>
          </a:xfrm>
          <a:prstGeom prst="rect">
            <a:avLst/>
          </a:prstGeom>
        </p:spPr>
      </p:pic>
    </p:spTree>
    <p:extLst>
      <p:ext uri="{BB962C8B-B14F-4D97-AF65-F5344CB8AC3E}">
        <p14:creationId xmlns:p14="http://schemas.microsoft.com/office/powerpoint/2010/main" val="31833677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9" y="240435"/>
            <a:ext cx="9580418" cy="280604"/>
          </a:xfrm>
        </p:spPr>
        <p:txBody>
          <a:bodyPr>
            <a:noAutofit/>
          </a:bodyPr>
          <a:lstStyle/>
          <a:p>
            <a:pPr algn="ctr"/>
            <a:r>
              <a:rPr lang="en-US" sz="3600" dirty="0" smtClean="0"/>
              <a:t>Selective State Space Models (SSTM)</a:t>
            </a:r>
            <a:endParaRPr lang="en-IN" sz="3600" dirty="0"/>
          </a:p>
        </p:txBody>
      </p:sp>
      <p:sp>
        <p:nvSpPr>
          <p:cNvPr id="3" name="Content Placeholder 2"/>
          <p:cNvSpPr>
            <a:spLocks noGrp="1"/>
          </p:cNvSpPr>
          <p:nvPr>
            <p:ph idx="1"/>
          </p:nvPr>
        </p:nvSpPr>
        <p:spPr>
          <a:xfrm>
            <a:off x="838200" y="862445"/>
            <a:ext cx="10515600" cy="5314518"/>
          </a:xfrm>
        </p:spPr>
        <p:txBody>
          <a:bodyPr>
            <a:normAutofit/>
          </a:bodyPr>
          <a:lstStyle/>
          <a:p>
            <a:pPr marL="0" lvl="0" indent="0">
              <a:spcAft>
                <a:spcPts val="0"/>
              </a:spcAft>
              <a:buNone/>
              <a:tabLst>
                <a:tab pos="457200" algn="l"/>
              </a:tabLst>
            </a:pPr>
            <a:r>
              <a:rPr lang="en-IN" sz="1800" dirty="0" smtClean="0">
                <a:latin typeface="Calibri" panose="020F0502020204030204" pitchFamily="34" charset="0"/>
                <a:ea typeface="Calibri" panose="020F0502020204030204" pitchFamily="34" charset="0"/>
                <a:cs typeface="Times New Roman" panose="02020603050405020304" pitchFamily="18" charset="0"/>
              </a:rPr>
              <a:t>2.    </a:t>
            </a:r>
            <a:r>
              <a:rPr lang="en-IN" sz="1800" b="1" dirty="0" smtClean="0">
                <a:latin typeface="Calibri" panose="020F0502020204030204" pitchFamily="34" charset="0"/>
                <a:ea typeface="Calibri" panose="020F0502020204030204" pitchFamily="34" charset="0"/>
                <a:cs typeface="Times New Roman" panose="02020603050405020304" pitchFamily="18" charset="0"/>
              </a:rPr>
              <a:t>Projection</a:t>
            </a:r>
            <a:r>
              <a:rPr lang="en-IN" sz="1800" dirty="0">
                <a:latin typeface="Calibri" panose="020F0502020204030204" pitchFamily="34" charset="0"/>
                <a:ea typeface="Calibri" panose="020F0502020204030204" pitchFamily="34" charset="0"/>
                <a:cs typeface="Times New Roman" panose="02020603050405020304" pitchFamily="18" charset="0"/>
              </a:rPr>
              <a:t>: The “</a:t>
            </a:r>
            <a:r>
              <a:rPr lang="en-IN" sz="1800" b="1" dirty="0">
                <a:latin typeface="Calibri" panose="020F0502020204030204" pitchFamily="34" charset="0"/>
                <a:ea typeface="Calibri" panose="020F0502020204030204" pitchFamily="34" charset="0"/>
                <a:cs typeface="Times New Roman" panose="02020603050405020304" pitchFamily="18" charset="0"/>
              </a:rPr>
              <a:t>Project</a:t>
            </a:r>
            <a:r>
              <a:rPr lang="en-IN" sz="1800" dirty="0">
                <a:latin typeface="Calibri" panose="020F0502020204030204" pitchFamily="34" charset="0"/>
                <a:ea typeface="Calibri" panose="020F0502020204030204" pitchFamily="34" charset="0"/>
                <a:cs typeface="Times New Roman" panose="02020603050405020304" pitchFamily="18" charset="0"/>
              </a:rPr>
              <a:t>” operation </a:t>
            </a:r>
            <a:r>
              <a:rPr lang="en-IN" sz="1800" b="1" dirty="0">
                <a:latin typeface="Calibri" panose="020F0502020204030204" pitchFamily="34" charset="0"/>
                <a:ea typeface="Calibri" panose="020F0502020204030204" pitchFamily="34" charset="0"/>
                <a:cs typeface="Times New Roman" panose="02020603050405020304" pitchFamily="18" charset="0"/>
              </a:rPr>
              <a:t>transforms</a:t>
            </a:r>
            <a:r>
              <a:rPr lang="en-IN" sz="1800" dirty="0">
                <a:latin typeface="Calibri" panose="020F0502020204030204" pitchFamily="34" charset="0"/>
                <a:ea typeface="Calibri" panose="020F0502020204030204" pitchFamily="34" charset="0"/>
                <a:cs typeface="Times New Roman" panose="02020603050405020304" pitchFamily="18" charset="0"/>
              </a:rPr>
              <a:t> the input </a:t>
            </a:r>
            <a:r>
              <a:rPr lang="en-IN" sz="1800" b="1" dirty="0">
                <a:latin typeface="Calibri" panose="020F0502020204030204" pitchFamily="34" charset="0"/>
                <a:ea typeface="Calibri" panose="020F0502020204030204" pitchFamily="34" charset="0"/>
                <a:cs typeface="Times New Roman" panose="02020603050405020304" pitchFamily="18" charset="0"/>
              </a:rPr>
              <a:t>(</a:t>
            </a:r>
            <a:r>
              <a:rPr lang="en-IN" sz="1800" b="1" dirty="0" err="1">
                <a:latin typeface="Calibri" panose="020F0502020204030204" pitchFamily="34" charset="0"/>
                <a:ea typeface="Calibri" panose="020F0502020204030204" pitchFamily="34" charset="0"/>
                <a:cs typeface="Times New Roman" panose="02020603050405020304" pitchFamily="18" charset="0"/>
              </a:rPr>
              <a:t>x_t</a:t>
            </a:r>
            <a:r>
              <a:rPr lang="en-IN" sz="1800" b="1" dirty="0">
                <a:latin typeface="Calibri" panose="020F0502020204030204" pitchFamily="34" charset="0"/>
                <a:ea typeface="Calibri" panose="020F0502020204030204" pitchFamily="34" charset="0"/>
                <a:cs typeface="Times New Roman" panose="02020603050405020304" pitchFamily="18" charset="0"/>
              </a:rPr>
              <a:t>) into (</a:t>
            </a:r>
            <a:r>
              <a:rPr lang="en-IN" sz="1800" b="1" dirty="0" err="1">
                <a:latin typeface="Calibri" panose="020F0502020204030204" pitchFamily="34" charset="0"/>
                <a:ea typeface="Calibri" panose="020F0502020204030204" pitchFamily="34" charset="0"/>
                <a:cs typeface="Times New Roman" panose="02020603050405020304" pitchFamily="18" charset="0"/>
              </a:rPr>
              <a:t>B_t</a:t>
            </a:r>
            <a:r>
              <a:rPr lang="en-IN" sz="1800" dirty="0">
                <a:latin typeface="Calibri" panose="020F0502020204030204" pitchFamily="34" charset="0"/>
                <a:ea typeface="Calibri" panose="020F0502020204030204" pitchFamily="34" charset="0"/>
                <a:cs typeface="Times New Roman" panose="02020603050405020304" pitchFamily="18" charset="0"/>
              </a:rPr>
              <a:t>), which is then </a:t>
            </a:r>
            <a:r>
              <a:rPr lang="en-IN" sz="1800" b="1" dirty="0">
                <a:latin typeface="Calibri" panose="020F0502020204030204" pitchFamily="34" charset="0"/>
                <a:ea typeface="Calibri" panose="020F0502020204030204" pitchFamily="34" charset="0"/>
                <a:cs typeface="Times New Roman" panose="02020603050405020304" pitchFamily="18" charset="0"/>
              </a:rPr>
              <a:t>used in the selection mechanism.</a:t>
            </a:r>
          </a:p>
          <a:p>
            <a:pPr marL="342900" lvl="0" indent="-342900">
              <a:spcAft>
                <a:spcPts val="0"/>
              </a:spcAft>
              <a:buAutoNum type="arabicPeriod" startAt="3"/>
              <a:tabLst>
                <a:tab pos="457200" algn="l"/>
              </a:tabLst>
            </a:pPr>
            <a:r>
              <a:rPr lang="en-IN" sz="1800" b="1" dirty="0" smtClean="0">
                <a:latin typeface="Calibri" panose="020F0502020204030204" pitchFamily="34" charset="0"/>
                <a:ea typeface="Calibri" panose="020F0502020204030204" pitchFamily="34" charset="0"/>
                <a:cs typeface="Times New Roman" panose="02020603050405020304" pitchFamily="18" charset="0"/>
              </a:rPr>
              <a:t>Selection Mechanism</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b="1" dirty="0" smtClean="0">
                <a:latin typeface="Calibri" panose="020F0502020204030204" pitchFamily="34" charset="0"/>
                <a:ea typeface="Calibri" panose="020F0502020204030204" pitchFamily="34" charset="0"/>
                <a:cs typeface="Times New Roman" panose="02020603050405020304" pitchFamily="18" charset="0"/>
              </a:rPr>
              <a:t>-core </a:t>
            </a:r>
            <a:r>
              <a:rPr lang="en-IN" sz="1800" dirty="0">
                <a:latin typeface="Calibri" panose="020F0502020204030204" pitchFamily="34" charset="0"/>
                <a:ea typeface="Calibri" panose="020F0502020204030204" pitchFamily="34" charset="0"/>
                <a:cs typeface="Times New Roman" panose="02020603050405020304" pitchFamily="18" charset="0"/>
              </a:rPr>
              <a:t>of the </a:t>
            </a:r>
            <a:r>
              <a:rPr lang="en-IN" sz="1800" b="1" dirty="0">
                <a:latin typeface="Calibri" panose="020F0502020204030204" pitchFamily="34" charset="0"/>
                <a:ea typeface="Calibri" panose="020F0502020204030204" pitchFamily="34" charset="0"/>
                <a:cs typeface="Times New Roman" panose="02020603050405020304" pitchFamily="18" charset="0"/>
              </a:rPr>
              <a:t>Mamba </a:t>
            </a:r>
            <a:r>
              <a:rPr lang="en-IN" sz="1800" b="1" dirty="0" smtClean="0">
                <a:latin typeface="Calibri" panose="020F0502020204030204" pitchFamily="34" charset="0"/>
                <a:ea typeface="Calibri" panose="020F0502020204030204" pitchFamily="34" charset="0"/>
                <a:cs typeface="Times New Roman" panose="02020603050405020304" pitchFamily="18" charset="0"/>
              </a:rPr>
              <a:t>block </a:t>
            </a:r>
            <a:r>
              <a:rPr lang="en-IN" sz="1800" dirty="0" smtClean="0">
                <a:latin typeface="Calibri" panose="020F0502020204030204" pitchFamily="34" charset="0"/>
                <a:ea typeface="Calibri" panose="020F0502020204030204" pitchFamily="34" charset="0"/>
                <a:cs typeface="Times New Roman" panose="02020603050405020304" pitchFamily="18" charset="0"/>
              </a:rPr>
              <a:t>It involving </a:t>
            </a:r>
            <a:r>
              <a:rPr lang="en-IN" sz="1800" dirty="0">
                <a:latin typeface="Calibri" panose="020F0502020204030204" pitchFamily="34" charset="0"/>
                <a:ea typeface="Calibri" panose="020F0502020204030204" pitchFamily="34" charset="0"/>
                <a:cs typeface="Times New Roman" panose="02020603050405020304" pitchFamily="18" charset="0"/>
              </a:rPr>
              <a:t>a </a:t>
            </a:r>
            <a:r>
              <a:rPr lang="en-IN" sz="1800" b="1" dirty="0">
                <a:latin typeface="Calibri" panose="020F0502020204030204" pitchFamily="34" charset="0"/>
                <a:ea typeface="Calibri" panose="020F0502020204030204" pitchFamily="34" charset="0"/>
                <a:cs typeface="Times New Roman" panose="02020603050405020304" pitchFamily="18" charset="0"/>
              </a:rPr>
              <a:t>discretization step </a:t>
            </a:r>
            <a:r>
              <a:rPr lang="en-IN" sz="1800" dirty="0">
                <a:latin typeface="Calibri" panose="020F0502020204030204" pitchFamily="34" charset="0"/>
                <a:ea typeface="Calibri" panose="020F0502020204030204" pitchFamily="34" charset="0"/>
                <a:cs typeface="Times New Roman" panose="02020603050405020304" pitchFamily="18" charset="0"/>
              </a:rPr>
              <a:t>and a</a:t>
            </a:r>
            <a:r>
              <a:rPr lang="en-IN" sz="1800" b="1" dirty="0">
                <a:latin typeface="Calibri" panose="020F0502020204030204" pitchFamily="34" charset="0"/>
                <a:ea typeface="Calibri" panose="020F0502020204030204" pitchFamily="34" charset="0"/>
                <a:cs typeface="Times New Roman" panose="02020603050405020304" pitchFamily="18" charset="0"/>
              </a:rPr>
              <a:t> selection </a:t>
            </a:r>
            <a:r>
              <a:rPr lang="en-IN" sz="1800" b="1" dirty="0" smtClean="0">
                <a:latin typeface="Calibri" panose="020F0502020204030204" pitchFamily="34" charset="0"/>
                <a:ea typeface="Calibri" panose="020F0502020204030204" pitchFamily="34" charset="0"/>
                <a:cs typeface="Times New Roman" panose="02020603050405020304" pitchFamily="18" charset="0"/>
              </a:rPr>
              <a:t>step      </a:t>
            </a:r>
            <a:r>
              <a:rPr lang="en-IN" sz="1800" dirty="0" smtClean="0">
                <a:latin typeface="Calibri" panose="020F0502020204030204" pitchFamily="34" charset="0"/>
                <a:ea typeface="Calibri" panose="020F0502020204030204" pitchFamily="34" charset="0"/>
                <a:cs typeface="Times New Roman" panose="02020603050405020304" pitchFamily="18" charset="0"/>
              </a:rPr>
              <a:t>The </a:t>
            </a:r>
            <a:r>
              <a:rPr lang="en-IN" sz="1800" b="1" dirty="0">
                <a:latin typeface="Calibri" panose="020F0502020204030204" pitchFamily="34" charset="0"/>
                <a:ea typeface="Calibri" panose="020F0502020204030204" pitchFamily="34" charset="0"/>
                <a:cs typeface="Times New Roman" panose="02020603050405020304" pitchFamily="18" charset="0"/>
              </a:rPr>
              <a:t>selection </a:t>
            </a:r>
            <a:r>
              <a:rPr lang="en-IN" sz="1800" dirty="0">
                <a:latin typeface="Calibri" panose="020F0502020204030204" pitchFamily="34" charset="0"/>
                <a:ea typeface="Calibri" panose="020F0502020204030204" pitchFamily="34" charset="0"/>
                <a:cs typeface="Times New Roman" panose="02020603050405020304" pitchFamily="18" charset="0"/>
              </a:rPr>
              <a:t>mechanism decides which parts of the state to propagate forward and which parts to forget. The (</a:t>
            </a:r>
            <a:r>
              <a:rPr lang="en-IN" sz="1800" b="1" dirty="0">
                <a:latin typeface="Calibri" panose="020F0502020204030204" pitchFamily="34" charset="0"/>
                <a:ea typeface="Calibri" panose="020F0502020204030204" pitchFamily="34" charset="0"/>
                <a:cs typeface="Times New Roman" panose="02020603050405020304" pitchFamily="18" charset="0"/>
              </a:rPr>
              <a:t>∆, A, B, C</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b="1" dirty="0">
                <a:latin typeface="Calibri" panose="020F0502020204030204" pitchFamily="34" charset="0"/>
                <a:ea typeface="Calibri" panose="020F0502020204030204" pitchFamily="34" charset="0"/>
                <a:cs typeface="Times New Roman" panose="02020603050405020304" pitchFamily="18" charset="0"/>
              </a:rPr>
              <a:t>parameters</a:t>
            </a:r>
            <a:r>
              <a:rPr lang="en-IN" sz="1800" dirty="0">
                <a:latin typeface="Calibri" panose="020F0502020204030204" pitchFamily="34" charset="0"/>
                <a:ea typeface="Calibri" panose="020F0502020204030204" pitchFamily="34" charset="0"/>
                <a:cs typeface="Times New Roman" panose="02020603050405020304" pitchFamily="18" charset="0"/>
              </a:rPr>
              <a:t> are </a:t>
            </a:r>
            <a:r>
              <a:rPr lang="en-IN" sz="1800" b="1" dirty="0">
                <a:latin typeface="Calibri" panose="020F0502020204030204" pitchFamily="34" charset="0"/>
                <a:ea typeface="Calibri" panose="020F0502020204030204" pitchFamily="34" charset="0"/>
                <a:cs typeface="Times New Roman" panose="02020603050405020304" pitchFamily="18" charset="0"/>
              </a:rPr>
              <a:t>constant across time</a:t>
            </a:r>
            <a:r>
              <a:rPr lang="en-IN" sz="1800" dirty="0">
                <a:latin typeface="Calibri" panose="020F0502020204030204" pitchFamily="34" charset="0"/>
                <a:ea typeface="Calibri" panose="020F0502020204030204" pitchFamily="34" charset="0"/>
                <a:cs typeface="Times New Roman" panose="02020603050405020304" pitchFamily="18" charset="0"/>
              </a:rPr>
              <a:t>. This </a:t>
            </a:r>
            <a:r>
              <a:rPr lang="en-IN" sz="1800" b="1" dirty="0">
                <a:latin typeface="Calibri" panose="020F0502020204030204" pitchFamily="34" charset="0"/>
                <a:ea typeface="Calibri" panose="020F0502020204030204" pitchFamily="34" charset="0"/>
                <a:cs typeface="Times New Roman" panose="02020603050405020304" pitchFamily="18" charset="0"/>
              </a:rPr>
              <a:t>selection </a:t>
            </a:r>
            <a:r>
              <a:rPr lang="en-IN" sz="1800" dirty="0">
                <a:latin typeface="Calibri" panose="020F0502020204030204" pitchFamily="34" charset="0"/>
                <a:ea typeface="Calibri" panose="020F0502020204030204" pitchFamily="34" charset="0"/>
                <a:cs typeface="Times New Roman" panose="02020603050405020304" pitchFamily="18" charset="0"/>
              </a:rPr>
              <a:t>mechanism adds back input-dependent </a:t>
            </a:r>
            <a:r>
              <a:rPr lang="en-IN" sz="1800" dirty="0" smtClean="0">
                <a:latin typeface="Calibri" panose="020F0502020204030204" pitchFamily="34" charset="0"/>
                <a:ea typeface="Calibri" panose="020F0502020204030204" pitchFamily="34" charset="0"/>
                <a:cs typeface="Times New Roman" panose="02020603050405020304" pitchFamily="18" charset="0"/>
              </a:rPr>
              <a:t>dynamics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Aft>
                <a:spcPts val="0"/>
              </a:spcAft>
              <a:buNone/>
              <a:tabLst>
                <a:tab pos="457200" algn="l"/>
              </a:tabLst>
            </a:pPr>
            <a:r>
              <a:rPr lang="en-IN" sz="1800" dirty="0" smtClean="0">
                <a:latin typeface="Calibri" panose="020F0502020204030204" pitchFamily="34" charset="0"/>
                <a:ea typeface="Calibri" panose="020F0502020204030204" pitchFamily="34" charset="0"/>
                <a:cs typeface="Times New Roman" panose="02020603050405020304" pitchFamily="18" charset="0"/>
              </a:rPr>
              <a:t>4. </a:t>
            </a:r>
            <a:r>
              <a:rPr lang="en-IN" sz="1800" b="1" dirty="0" smtClean="0">
                <a:latin typeface="Calibri" panose="020F0502020204030204" pitchFamily="34" charset="0"/>
                <a:ea typeface="Calibri" panose="020F0502020204030204" pitchFamily="34" charset="0"/>
                <a:cs typeface="Times New Roman" panose="02020603050405020304" pitchFamily="18" charset="0"/>
              </a:rPr>
              <a:t>Delta </a:t>
            </a:r>
            <a:r>
              <a:rPr lang="en-IN" sz="1800" b="1" dirty="0">
                <a:latin typeface="Calibri" panose="020F0502020204030204" pitchFamily="34" charset="0"/>
                <a:ea typeface="Calibri" panose="020F0502020204030204" pitchFamily="34" charset="0"/>
                <a:cs typeface="Times New Roman" panose="02020603050405020304" pitchFamily="18" charset="0"/>
              </a:rPr>
              <a:t>(</a:t>
            </a:r>
            <a:r>
              <a:rPr lang="en-IN" sz="1800" b="1" dirty="0" err="1">
                <a:latin typeface="Calibri" panose="020F0502020204030204" pitchFamily="34" charset="0"/>
                <a:ea typeface="Calibri" panose="020F0502020204030204" pitchFamily="34" charset="0"/>
                <a:cs typeface="Times New Roman" panose="02020603050405020304" pitchFamily="18" charset="0"/>
              </a:rPr>
              <a:t>Δt</a:t>
            </a:r>
            <a:r>
              <a:rPr lang="en-IN" sz="1800" b="1" dirty="0" smtClean="0">
                <a:latin typeface="Calibri" panose="020F0502020204030204" pitchFamily="34" charset="0"/>
                <a:ea typeface="Calibri" panose="020F0502020204030204" pitchFamily="34" charset="0"/>
                <a:cs typeface="Times New Roman" panose="02020603050405020304" pitchFamily="18" charset="0"/>
              </a:rPr>
              <a:t>)-</a:t>
            </a:r>
            <a:r>
              <a:rPr lang="en-IN" sz="1800" dirty="0" smtClean="0">
                <a:latin typeface="Calibri" panose="020F0502020204030204" pitchFamily="34" charset="0"/>
                <a:ea typeface="Calibri" panose="020F0502020204030204" pitchFamily="34" charset="0"/>
                <a:cs typeface="Times New Roman" panose="02020603050405020304" pitchFamily="18" charset="0"/>
              </a:rPr>
              <a:t> </a:t>
            </a:r>
            <a:r>
              <a:rPr lang="en-IN" sz="1800" dirty="0">
                <a:latin typeface="Calibri" panose="020F0502020204030204" pitchFamily="34" charset="0"/>
                <a:ea typeface="Calibri" panose="020F0502020204030204" pitchFamily="34" charset="0"/>
                <a:cs typeface="Times New Roman" panose="02020603050405020304" pitchFamily="18" charset="0"/>
              </a:rPr>
              <a:t>represents the </a:t>
            </a:r>
            <a:r>
              <a:rPr lang="en-IN" sz="1800" b="1" dirty="0">
                <a:latin typeface="Calibri" panose="020F0502020204030204" pitchFamily="34" charset="0"/>
                <a:ea typeface="Calibri" panose="020F0502020204030204" pitchFamily="34" charset="0"/>
                <a:cs typeface="Times New Roman" panose="02020603050405020304" pitchFamily="18" charset="0"/>
              </a:rPr>
              <a:t>change in the state from (h_{t-1}) to (</a:t>
            </a:r>
            <a:r>
              <a:rPr lang="en-IN" sz="1800" b="1" dirty="0" err="1">
                <a:latin typeface="Calibri" panose="020F0502020204030204" pitchFamily="34" charset="0"/>
                <a:ea typeface="Calibri" panose="020F0502020204030204" pitchFamily="34" charset="0"/>
                <a:cs typeface="Times New Roman" panose="02020603050405020304" pitchFamily="18" charset="0"/>
              </a:rPr>
              <a:t>h_t</a:t>
            </a:r>
            <a:r>
              <a:rPr lang="en-IN" sz="1800" b="1" dirty="0">
                <a:latin typeface="Calibri" panose="020F0502020204030204" pitchFamily="34" charset="0"/>
                <a:ea typeface="Calibri" panose="020F0502020204030204" pitchFamily="34" charset="0"/>
                <a:cs typeface="Times New Roman" panose="02020603050405020304" pitchFamily="18" charset="0"/>
              </a:rPr>
              <a:t>).</a:t>
            </a:r>
          </a:p>
          <a:p>
            <a:pPr marL="0" lvl="0" indent="0">
              <a:spcAft>
                <a:spcPts val="0"/>
              </a:spcAft>
              <a:buNone/>
              <a:tabLst>
                <a:tab pos="457200" algn="l"/>
              </a:tabLst>
            </a:pPr>
            <a:r>
              <a:rPr lang="en-IN" sz="1800" dirty="0" smtClean="0">
                <a:latin typeface="Calibri" panose="020F0502020204030204" pitchFamily="34" charset="0"/>
                <a:ea typeface="Calibri" panose="020F0502020204030204" pitchFamily="34" charset="0"/>
                <a:cs typeface="Times New Roman" panose="02020603050405020304" pitchFamily="18" charset="0"/>
              </a:rPr>
              <a:t>5. </a:t>
            </a:r>
            <a:r>
              <a:rPr lang="en-IN" sz="1800" b="1" dirty="0" smtClean="0">
                <a:latin typeface="Calibri" panose="020F0502020204030204" pitchFamily="34" charset="0"/>
                <a:ea typeface="Calibri" panose="020F0502020204030204" pitchFamily="34" charset="0"/>
                <a:cs typeface="Times New Roman" panose="02020603050405020304" pitchFamily="18" charset="0"/>
              </a:rPr>
              <a:t>Memory </a:t>
            </a:r>
            <a:r>
              <a:rPr lang="en-IN" sz="1800" b="1" dirty="0">
                <a:latin typeface="Calibri" panose="020F0502020204030204" pitchFamily="34" charset="0"/>
                <a:ea typeface="Calibri" panose="020F0502020204030204" pitchFamily="34" charset="0"/>
                <a:cs typeface="Times New Roman" panose="02020603050405020304" pitchFamily="18" charset="0"/>
              </a:rPr>
              <a:t>Storage: </a:t>
            </a:r>
            <a:r>
              <a:rPr lang="en-IN" sz="1800" dirty="0">
                <a:latin typeface="Calibri" panose="020F0502020204030204" pitchFamily="34" charset="0"/>
                <a:ea typeface="Calibri" panose="020F0502020204030204" pitchFamily="34" charset="0"/>
                <a:cs typeface="Times New Roman" panose="02020603050405020304" pitchFamily="18" charset="0"/>
              </a:rPr>
              <a:t>The </a:t>
            </a:r>
            <a:r>
              <a:rPr lang="en-IN" sz="1800" b="1" dirty="0">
                <a:latin typeface="Calibri" panose="020F0502020204030204" pitchFamily="34" charset="0"/>
                <a:ea typeface="Calibri" panose="020F0502020204030204" pitchFamily="34" charset="0"/>
                <a:cs typeface="Times New Roman" panose="02020603050405020304" pitchFamily="18" charset="0"/>
              </a:rPr>
              <a:t>diagram </a:t>
            </a:r>
            <a:r>
              <a:rPr lang="en-IN" sz="1800" dirty="0">
                <a:latin typeface="Calibri" panose="020F0502020204030204" pitchFamily="34" charset="0"/>
                <a:ea typeface="Calibri" panose="020F0502020204030204" pitchFamily="34" charset="0"/>
                <a:cs typeface="Times New Roman" panose="02020603050405020304" pitchFamily="18" charset="0"/>
              </a:rPr>
              <a:t>also shows how the </a:t>
            </a:r>
            <a:r>
              <a:rPr lang="en-IN" sz="1800" b="1" dirty="0">
                <a:latin typeface="Calibri" panose="020F0502020204030204" pitchFamily="34" charset="0"/>
                <a:ea typeface="Calibri" panose="020F0502020204030204" pitchFamily="34" charset="0"/>
                <a:cs typeface="Times New Roman" panose="02020603050405020304" pitchFamily="18" charset="0"/>
              </a:rPr>
              <a:t>computations are mapped onto the GPU’s memory hierarchy</a:t>
            </a:r>
            <a:r>
              <a:rPr lang="en-IN" sz="1800" dirty="0">
                <a:latin typeface="Calibri" panose="020F0502020204030204" pitchFamily="34" charset="0"/>
                <a:ea typeface="Calibri" panose="020F0502020204030204" pitchFamily="34" charset="0"/>
                <a:cs typeface="Times New Roman" panose="02020603050405020304" pitchFamily="18" charset="0"/>
              </a:rPr>
              <a:t>, with </a:t>
            </a:r>
            <a:r>
              <a:rPr lang="en-IN" sz="1800" b="1" dirty="0">
                <a:latin typeface="Calibri" panose="020F0502020204030204" pitchFamily="34" charset="0"/>
                <a:ea typeface="Calibri" panose="020F0502020204030204" pitchFamily="34" charset="0"/>
                <a:cs typeface="Times New Roman" panose="02020603050405020304" pitchFamily="18" charset="0"/>
              </a:rPr>
              <a:t>some computations stored in SRAM </a:t>
            </a:r>
            <a:r>
              <a:rPr lang="en-IN" sz="1800" dirty="0">
                <a:latin typeface="Calibri" panose="020F0502020204030204" pitchFamily="34" charset="0"/>
                <a:ea typeface="Calibri" panose="020F0502020204030204" pitchFamily="34" charset="0"/>
                <a:cs typeface="Times New Roman" panose="02020603050405020304" pitchFamily="18" charset="0"/>
              </a:rPr>
              <a:t>(Static Random Access Memory) and </a:t>
            </a:r>
            <a:r>
              <a:rPr lang="en-IN" sz="1800" b="1" dirty="0">
                <a:latin typeface="Calibri" panose="020F0502020204030204" pitchFamily="34" charset="0"/>
                <a:ea typeface="Calibri" panose="020F0502020204030204" pitchFamily="34" charset="0"/>
                <a:cs typeface="Times New Roman" panose="02020603050405020304" pitchFamily="18" charset="0"/>
              </a:rPr>
              <a:t>others in HBM (High Bandwidth Memory).</a:t>
            </a:r>
          </a:p>
          <a:p>
            <a:endParaRPr lang="en-IN" sz="1800" dirty="0"/>
          </a:p>
        </p:txBody>
      </p:sp>
      <p:pic>
        <p:nvPicPr>
          <p:cNvPr id="4" name="Picture 3"/>
          <p:cNvPicPr>
            <a:picLocks noChangeAspect="1"/>
          </p:cNvPicPr>
          <p:nvPr/>
        </p:nvPicPr>
        <p:blipFill>
          <a:blip r:embed="rId2"/>
          <a:stretch>
            <a:fillRect/>
          </a:stretch>
        </p:blipFill>
        <p:spPr>
          <a:xfrm>
            <a:off x="11323707" y="240435"/>
            <a:ext cx="676715" cy="682811"/>
          </a:xfrm>
          <a:prstGeom prst="rect">
            <a:avLst/>
          </a:prstGeom>
        </p:spPr>
      </p:pic>
    </p:spTree>
    <p:extLst>
      <p:ext uri="{BB962C8B-B14F-4D97-AF65-F5344CB8AC3E}">
        <p14:creationId xmlns:p14="http://schemas.microsoft.com/office/powerpoint/2010/main" val="7364468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802" y="359114"/>
            <a:ext cx="3905107" cy="503418"/>
          </a:xfrm>
        </p:spPr>
        <p:txBody>
          <a:bodyPr/>
          <a:lstStyle/>
          <a:p>
            <a:pPr algn="ctr"/>
            <a:r>
              <a:rPr lang="en-US" sz="3600" dirty="0" smtClean="0">
                <a:latin typeface="Calibri" panose="020F0502020204030204" pitchFamily="34" charset="0"/>
                <a:cs typeface="Calibri" panose="020F0502020204030204" pitchFamily="34" charset="0"/>
              </a:rPr>
              <a:t>Mamba Block </a:t>
            </a:r>
            <a:endParaRPr lang="en-IN" sz="36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46111" y="925917"/>
            <a:ext cx="11272262" cy="5828174"/>
          </a:xfrm>
        </p:spPr>
        <p:txBody>
          <a:bodyPr/>
          <a:lstStyle/>
          <a:p>
            <a:endParaRPr lang="en-IN"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fld id="{00000000-1234-1234-1234-123412341234}" type="slidenum">
              <a:rPr lang="en" smtClean="0"/>
              <a:pPr/>
              <a:t>61</a:t>
            </a:fld>
            <a:endParaRPr lang="en"/>
          </a:p>
        </p:txBody>
      </p:sp>
      <p:pic>
        <p:nvPicPr>
          <p:cNvPr id="5" name="Picture 4" descr="https://miro.medium.com/v2/resize:fit:700/1*e223lH-rHk7JsL7uLqLALw.png"/>
          <p:cNvPicPr/>
          <p:nvPr/>
        </p:nvPicPr>
        <p:blipFill>
          <a:blip r:embed="rId2">
            <a:extLst>
              <a:ext uri="{28A0092B-C50C-407E-A947-70E740481C1C}">
                <a14:useLocalDpi xmlns:a14="http://schemas.microsoft.com/office/drawing/2010/main" val="0"/>
              </a:ext>
            </a:extLst>
          </a:blip>
          <a:srcRect/>
          <a:stretch>
            <a:fillRect/>
          </a:stretch>
        </p:blipFill>
        <p:spPr bwMode="auto">
          <a:xfrm>
            <a:off x="2518929" y="1246909"/>
            <a:ext cx="6115050" cy="5142547"/>
          </a:xfrm>
          <a:prstGeom prst="rect">
            <a:avLst/>
          </a:prstGeom>
          <a:noFill/>
          <a:ln>
            <a:noFill/>
          </a:ln>
        </p:spPr>
      </p:pic>
      <p:pic>
        <p:nvPicPr>
          <p:cNvPr id="6" name="Picture 5"/>
          <p:cNvPicPr>
            <a:picLocks noChangeAspect="1"/>
          </p:cNvPicPr>
          <p:nvPr/>
        </p:nvPicPr>
        <p:blipFill>
          <a:blip r:embed="rId3"/>
          <a:stretch>
            <a:fillRect/>
          </a:stretch>
        </p:blipFill>
        <p:spPr>
          <a:xfrm>
            <a:off x="11011980" y="211413"/>
            <a:ext cx="676715" cy="682811"/>
          </a:xfrm>
          <a:prstGeom prst="rect">
            <a:avLst/>
          </a:prstGeom>
        </p:spPr>
      </p:pic>
    </p:spTree>
    <p:extLst>
      <p:ext uri="{BB962C8B-B14F-4D97-AF65-F5344CB8AC3E}">
        <p14:creationId xmlns:p14="http://schemas.microsoft.com/office/powerpoint/2010/main" val="120719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495" y="148214"/>
            <a:ext cx="10515600" cy="247939"/>
          </a:xfrm>
        </p:spPr>
        <p:txBody>
          <a:bodyPr>
            <a:noAutofit/>
          </a:bodyPr>
          <a:lstStyle/>
          <a:p>
            <a:pPr algn="ctr"/>
            <a:r>
              <a:rPr lang="en-US" sz="3600" dirty="0" smtClean="0"/>
              <a:t>Jamba Architecture</a:t>
            </a:r>
            <a:endParaRPr lang="en-IN" sz="3600" dirty="0"/>
          </a:p>
        </p:txBody>
      </p:sp>
      <p:pic>
        <p:nvPicPr>
          <p:cNvPr id="6" name="Content Placeholder 5"/>
          <p:cNvPicPr>
            <a:picLocks noGrp="1" noChangeAspect="1"/>
          </p:cNvPicPr>
          <p:nvPr>
            <p:ph idx="1"/>
          </p:nvPr>
        </p:nvPicPr>
        <p:blipFill>
          <a:blip r:embed="rId2"/>
          <a:stretch>
            <a:fillRect/>
          </a:stretch>
        </p:blipFill>
        <p:spPr>
          <a:xfrm>
            <a:off x="668495" y="883118"/>
            <a:ext cx="3588300" cy="4571640"/>
          </a:xfrm>
          <a:prstGeom prst="rect">
            <a:avLst/>
          </a:prstGeom>
        </p:spPr>
      </p:pic>
      <p:sp>
        <p:nvSpPr>
          <p:cNvPr id="7" name="TextBox 6"/>
          <p:cNvSpPr txBox="1"/>
          <p:nvPr/>
        </p:nvSpPr>
        <p:spPr>
          <a:xfrm>
            <a:off x="1640144" y="5639424"/>
            <a:ext cx="1645002" cy="369332"/>
          </a:xfrm>
          <a:prstGeom prst="rect">
            <a:avLst/>
          </a:prstGeom>
          <a:noFill/>
        </p:spPr>
        <p:txBody>
          <a:bodyPr wrap="none" rtlCol="0">
            <a:spAutoFit/>
          </a:bodyPr>
          <a:lstStyle/>
          <a:p>
            <a:r>
              <a:rPr lang="en-US" dirty="0" smtClean="0">
                <a:solidFill>
                  <a:prstClr val="black"/>
                </a:solidFill>
              </a:rPr>
              <a:t>(a) Jamba Block</a:t>
            </a:r>
            <a:endParaRPr lang="en-IN" dirty="0" smtClean="0">
              <a:solidFill>
                <a:prstClr val="black"/>
              </a:solidFill>
            </a:endParaRPr>
          </a:p>
        </p:txBody>
      </p:sp>
      <p:pic>
        <p:nvPicPr>
          <p:cNvPr id="8" name="Picture 7"/>
          <p:cNvPicPr>
            <a:picLocks noChangeAspect="1"/>
          </p:cNvPicPr>
          <p:nvPr/>
        </p:nvPicPr>
        <p:blipFill>
          <a:blip r:embed="rId3"/>
          <a:stretch>
            <a:fillRect/>
          </a:stretch>
        </p:blipFill>
        <p:spPr>
          <a:xfrm>
            <a:off x="5140585" y="883118"/>
            <a:ext cx="2471940" cy="1942200"/>
          </a:xfrm>
          <a:prstGeom prst="rect">
            <a:avLst/>
          </a:prstGeom>
        </p:spPr>
      </p:pic>
      <p:sp>
        <p:nvSpPr>
          <p:cNvPr id="9" name="TextBox 8"/>
          <p:cNvSpPr txBox="1"/>
          <p:nvPr/>
        </p:nvSpPr>
        <p:spPr>
          <a:xfrm>
            <a:off x="5140585" y="2910706"/>
            <a:ext cx="2192844" cy="369332"/>
          </a:xfrm>
          <a:prstGeom prst="rect">
            <a:avLst/>
          </a:prstGeom>
          <a:noFill/>
        </p:spPr>
        <p:txBody>
          <a:bodyPr wrap="none" rtlCol="0">
            <a:spAutoFit/>
          </a:bodyPr>
          <a:lstStyle/>
          <a:p>
            <a:r>
              <a:rPr lang="en-US" dirty="0" smtClean="0">
                <a:solidFill>
                  <a:prstClr val="black"/>
                </a:solidFill>
              </a:rPr>
              <a:t>(b) Transformer block</a:t>
            </a:r>
            <a:endParaRPr lang="en-IN" dirty="0" smtClean="0">
              <a:solidFill>
                <a:prstClr val="black"/>
              </a:solidFill>
            </a:endParaRPr>
          </a:p>
        </p:txBody>
      </p:sp>
      <p:pic>
        <p:nvPicPr>
          <p:cNvPr id="10" name="Picture 9"/>
          <p:cNvPicPr>
            <a:picLocks noChangeAspect="1"/>
          </p:cNvPicPr>
          <p:nvPr/>
        </p:nvPicPr>
        <p:blipFill>
          <a:blip r:embed="rId4"/>
          <a:stretch>
            <a:fillRect/>
          </a:stretch>
        </p:blipFill>
        <p:spPr>
          <a:xfrm>
            <a:off x="8217219" y="1066955"/>
            <a:ext cx="2471940" cy="1822680"/>
          </a:xfrm>
          <a:prstGeom prst="rect">
            <a:avLst/>
          </a:prstGeom>
        </p:spPr>
      </p:pic>
      <p:sp>
        <p:nvSpPr>
          <p:cNvPr id="11" name="TextBox 10"/>
          <p:cNvSpPr txBox="1"/>
          <p:nvPr/>
        </p:nvSpPr>
        <p:spPr>
          <a:xfrm>
            <a:off x="8217218" y="2930369"/>
            <a:ext cx="2828317" cy="369332"/>
          </a:xfrm>
          <a:prstGeom prst="rect">
            <a:avLst/>
          </a:prstGeom>
          <a:noFill/>
        </p:spPr>
        <p:txBody>
          <a:bodyPr wrap="square" rtlCol="0">
            <a:spAutoFit/>
          </a:bodyPr>
          <a:lstStyle/>
          <a:p>
            <a:r>
              <a:rPr lang="en-US" dirty="0" smtClean="0">
                <a:solidFill>
                  <a:prstClr val="black"/>
                </a:solidFill>
              </a:rPr>
              <a:t> (c) Attention + </a:t>
            </a:r>
            <a:r>
              <a:rPr lang="en-US" dirty="0" err="1" smtClean="0">
                <a:solidFill>
                  <a:prstClr val="black"/>
                </a:solidFill>
              </a:rPr>
              <a:t>MoE</a:t>
            </a:r>
            <a:r>
              <a:rPr lang="en-US" dirty="0" smtClean="0">
                <a:solidFill>
                  <a:prstClr val="black"/>
                </a:solidFill>
              </a:rPr>
              <a:t> layer </a:t>
            </a:r>
            <a:endParaRPr lang="en-IN" dirty="0" smtClean="0">
              <a:solidFill>
                <a:prstClr val="black"/>
              </a:solidFill>
            </a:endParaRPr>
          </a:p>
        </p:txBody>
      </p:sp>
      <p:pic>
        <p:nvPicPr>
          <p:cNvPr id="12" name="Picture 11"/>
          <p:cNvPicPr>
            <a:picLocks noChangeAspect="1"/>
          </p:cNvPicPr>
          <p:nvPr/>
        </p:nvPicPr>
        <p:blipFill>
          <a:blip r:embed="rId5"/>
          <a:stretch>
            <a:fillRect/>
          </a:stretch>
        </p:blipFill>
        <p:spPr>
          <a:xfrm>
            <a:off x="5001037" y="3299701"/>
            <a:ext cx="2471940" cy="1852560"/>
          </a:xfrm>
          <a:prstGeom prst="rect">
            <a:avLst/>
          </a:prstGeom>
        </p:spPr>
      </p:pic>
      <p:sp>
        <p:nvSpPr>
          <p:cNvPr id="13" name="TextBox 12"/>
          <p:cNvSpPr txBox="1"/>
          <p:nvPr/>
        </p:nvSpPr>
        <p:spPr>
          <a:xfrm>
            <a:off x="5228968" y="5454758"/>
            <a:ext cx="1734064" cy="369332"/>
          </a:xfrm>
          <a:prstGeom prst="rect">
            <a:avLst/>
          </a:prstGeom>
          <a:noFill/>
        </p:spPr>
        <p:txBody>
          <a:bodyPr wrap="none" rtlCol="0">
            <a:spAutoFit/>
          </a:bodyPr>
          <a:lstStyle/>
          <a:p>
            <a:r>
              <a:rPr lang="en-US" dirty="0" smtClean="0">
                <a:solidFill>
                  <a:prstClr val="black"/>
                </a:solidFill>
              </a:rPr>
              <a:t>(d) Mamba layer</a:t>
            </a:r>
            <a:endParaRPr lang="en-IN" dirty="0" smtClean="0">
              <a:solidFill>
                <a:prstClr val="black"/>
              </a:solidFill>
            </a:endParaRPr>
          </a:p>
        </p:txBody>
      </p:sp>
      <p:pic>
        <p:nvPicPr>
          <p:cNvPr id="14" name="Picture 13"/>
          <p:cNvPicPr>
            <a:picLocks noChangeAspect="1"/>
          </p:cNvPicPr>
          <p:nvPr/>
        </p:nvPicPr>
        <p:blipFill>
          <a:blip r:embed="rId6"/>
          <a:stretch>
            <a:fillRect/>
          </a:stretch>
        </p:blipFill>
        <p:spPr>
          <a:xfrm>
            <a:off x="8062124" y="3414140"/>
            <a:ext cx="2551680" cy="1792800"/>
          </a:xfrm>
          <a:prstGeom prst="rect">
            <a:avLst/>
          </a:prstGeom>
        </p:spPr>
      </p:pic>
      <p:sp>
        <p:nvSpPr>
          <p:cNvPr id="15" name="TextBox 14"/>
          <p:cNvSpPr txBox="1"/>
          <p:nvPr/>
        </p:nvSpPr>
        <p:spPr>
          <a:xfrm>
            <a:off x="8062124" y="5454758"/>
            <a:ext cx="2274277" cy="369332"/>
          </a:xfrm>
          <a:prstGeom prst="rect">
            <a:avLst/>
          </a:prstGeom>
          <a:noFill/>
        </p:spPr>
        <p:txBody>
          <a:bodyPr wrap="none" rtlCol="0">
            <a:spAutoFit/>
          </a:bodyPr>
          <a:lstStyle/>
          <a:p>
            <a:r>
              <a:rPr lang="en-US" dirty="0" smtClean="0">
                <a:solidFill>
                  <a:prstClr val="black"/>
                </a:solidFill>
              </a:rPr>
              <a:t>(e) </a:t>
            </a:r>
            <a:r>
              <a:rPr lang="en-US" dirty="0" err="1" smtClean="0">
                <a:solidFill>
                  <a:prstClr val="black"/>
                </a:solidFill>
              </a:rPr>
              <a:t>Mamba+MoE</a:t>
            </a:r>
            <a:r>
              <a:rPr lang="en-US" dirty="0" smtClean="0">
                <a:solidFill>
                  <a:prstClr val="black"/>
                </a:solidFill>
              </a:rPr>
              <a:t> layer</a:t>
            </a:r>
            <a:endParaRPr lang="en-IN" dirty="0" smtClean="0">
              <a:solidFill>
                <a:prstClr val="black"/>
              </a:solidFill>
            </a:endParaRPr>
          </a:p>
        </p:txBody>
      </p:sp>
      <p:sp>
        <p:nvSpPr>
          <p:cNvPr id="4" name="Rectangle 3"/>
          <p:cNvSpPr/>
          <p:nvPr/>
        </p:nvSpPr>
        <p:spPr>
          <a:xfrm>
            <a:off x="498764" y="5941844"/>
            <a:ext cx="10115040" cy="646331"/>
          </a:xfrm>
          <a:prstGeom prst="rect">
            <a:avLst/>
          </a:prstGeom>
        </p:spPr>
        <p:txBody>
          <a:bodyPr wrap="square">
            <a:spAutoFit/>
          </a:bodyPr>
          <a:lstStyle/>
          <a:p>
            <a:r>
              <a:rPr lang="en-US" dirty="0">
                <a:solidFill>
                  <a:prstClr val="black"/>
                </a:solidFill>
              </a:rPr>
              <a:t>The implementation shown here is</a:t>
            </a:r>
          </a:p>
          <a:p>
            <a:r>
              <a:rPr lang="en-US" dirty="0">
                <a:solidFill>
                  <a:prstClr val="black"/>
                </a:solidFill>
              </a:rPr>
              <a:t>with l = 8, a : m = 1 : 7 ratio of attention-to-Mamba layers, and </a:t>
            </a:r>
            <a:r>
              <a:rPr lang="en-US" dirty="0" err="1">
                <a:solidFill>
                  <a:prstClr val="black"/>
                </a:solidFill>
              </a:rPr>
              <a:t>MoE</a:t>
            </a:r>
            <a:r>
              <a:rPr lang="en-US" dirty="0">
                <a:solidFill>
                  <a:prstClr val="black"/>
                </a:solidFill>
              </a:rPr>
              <a:t> applied every e = 2 layers</a:t>
            </a:r>
            <a:endParaRPr lang="en-IN" dirty="0">
              <a:solidFill>
                <a:prstClr val="black"/>
              </a:solidFill>
            </a:endParaRPr>
          </a:p>
        </p:txBody>
      </p:sp>
      <p:pic>
        <p:nvPicPr>
          <p:cNvPr id="3" name="Picture 2"/>
          <p:cNvPicPr>
            <a:picLocks noChangeAspect="1"/>
          </p:cNvPicPr>
          <p:nvPr/>
        </p:nvPicPr>
        <p:blipFill>
          <a:blip r:embed="rId7"/>
          <a:stretch>
            <a:fillRect/>
          </a:stretch>
        </p:blipFill>
        <p:spPr>
          <a:xfrm>
            <a:off x="10896234" y="436887"/>
            <a:ext cx="676715" cy="682811"/>
          </a:xfrm>
          <a:prstGeom prst="rect">
            <a:avLst/>
          </a:prstGeom>
        </p:spPr>
      </p:pic>
    </p:spTree>
    <p:extLst>
      <p:ext uri="{BB962C8B-B14F-4D97-AF65-F5344CB8AC3E}">
        <p14:creationId xmlns:p14="http://schemas.microsoft.com/office/powerpoint/2010/main" val="24953240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9199418" cy="415637"/>
          </a:xfrm>
        </p:spPr>
        <p:txBody>
          <a:bodyPr>
            <a:noAutofit/>
          </a:bodyPr>
          <a:lstStyle/>
          <a:p>
            <a:pPr algn="ctr"/>
            <a:r>
              <a:rPr lang="en-US" sz="3600" dirty="0" smtClean="0"/>
              <a:t>Benchmark Comparison of Open Source LLMs</a:t>
            </a:r>
            <a:endParaRPr lang="en-IN" sz="3600" dirty="0"/>
          </a:p>
        </p:txBody>
      </p:sp>
      <p:pic>
        <p:nvPicPr>
          <p:cNvPr id="4" name="Content Placeholder 3" descr="https://assets-global.website-files.com/60fd4503684b46390cc0d337/66087ef7165e1a528105bae6_Jamba%20Benchmarks.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96392" y="529937"/>
            <a:ext cx="6577445" cy="3262746"/>
          </a:xfrm>
          <a:prstGeom prst="rect">
            <a:avLst/>
          </a:prstGeom>
          <a:noFill/>
          <a:ln>
            <a:noFill/>
          </a:ln>
        </p:spPr>
      </p:pic>
      <p:sp>
        <p:nvSpPr>
          <p:cNvPr id="5" name="Rectangle 4"/>
          <p:cNvSpPr/>
          <p:nvPr/>
        </p:nvSpPr>
        <p:spPr>
          <a:xfrm>
            <a:off x="280555" y="3906984"/>
            <a:ext cx="11668989" cy="2893100"/>
          </a:xfrm>
          <a:prstGeom prst="rect">
            <a:avLst/>
          </a:prstGeom>
        </p:spPr>
        <p:txBody>
          <a:bodyPr wrap="square">
            <a:spAutoFit/>
          </a:bodyPr>
          <a:lstStyle/>
          <a:p>
            <a:r>
              <a:rPr lang="en-US" sz="1400" b="1" dirty="0">
                <a:solidFill>
                  <a:prstClr val="black"/>
                </a:solidFill>
              </a:rPr>
              <a:t>HellaSwag </a:t>
            </a:r>
            <a:r>
              <a:rPr lang="en-US" sz="1400" dirty="0">
                <a:solidFill>
                  <a:prstClr val="black"/>
                </a:solidFill>
              </a:rPr>
              <a:t>is a challenge dataset for evaluating </a:t>
            </a:r>
            <a:r>
              <a:rPr lang="en-US" sz="1400" b="1" dirty="0">
                <a:solidFill>
                  <a:prstClr val="black"/>
                </a:solidFill>
              </a:rPr>
              <a:t>commonsense NLI </a:t>
            </a:r>
            <a:r>
              <a:rPr lang="en-US" sz="1400" dirty="0">
                <a:solidFill>
                  <a:prstClr val="black"/>
                </a:solidFill>
              </a:rPr>
              <a:t>that is specially hard for state-of-the-art models, though its questions are trivial for humans (&gt;95% accuracy</a:t>
            </a:r>
            <a:r>
              <a:rPr lang="en-US" sz="1400" dirty="0" smtClean="0">
                <a:solidFill>
                  <a:prstClr val="black"/>
                </a:solidFill>
              </a:rPr>
              <a:t>) </a:t>
            </a:r>
          </a:p>
          <a:p>
            <a:r>
              <a:rPr lang="en-US" sz="1400" dirty="0">
                <a:solidFill>
                  <a:prstClr val="black"/>
                </a:solidFill>
              </a:rPr>
              <a:t>The </a:t>
            </a:r>
            <a:r>
              <a:rPr lang="en-US" sz="1400" b="1" dirty="0">
                <a:solidFill>
                  <a:prstClr val="black"/>
                </a:solidFill>
              </a:rPr>
              <a:t>Abstraction and Reasoning </a:t>
            </a:r>
            <a:r>
              <a:rPr lang="en-US" sz="1400" b="1" dirty="0" smtClean="0">
                <a:solidFill>
                  <a:prstClr val="black"/>
                </a:solidFill>
              </a:rPr>
              <a:t>(Arc)</a:t>
            </a:r>
            <a:r>
              <a:rPr lang="en-US" sz="1400" dirty="0" smtClean="0">
                <a:solidFill>
                  <a:prstClr val="black"/>
                </a:solidFill>
              </a:rPr>
              <a:t>Corpus </a:t>
            </a:r>
            <a:r>
              <a:rPr lang="en-US" sz="1400" dirty="0">
                <a:solidFill>
                  <a:prstClr val="black"/>
                </a:solidFill>
              </a:rPr>
              <a:t>consists of a </a:t>
            </a:r>
            <a:r>
              <a:rPr lang="en-US" sz="1400" b="1" dirty="0">
                <a:solidFill>
                  <a:prstClr val="black"/>
                </a:solidFill>
              </a:rPr>
              <a:t>collection of tasks that </a:t>
            </a:r>
            <a:r>
              <a:rPr lang="en-US" sz="1400" dirty="0">
                <a:solidFill>
                  <a:prstClr val="black"/>
                </a:solidFill>
              </a:rPr>
              <a:t>are </a:t>
            </a:r>
            <a:r>
              <a:rPr lang="en-US" sz="1400" b="1" dirty="0">
                <a:solidFill>
                  <a:prstClr val="black"/>
                </a:solidFill>
              </a:rPr>
              <a:t>solvable by humans </a:t>
            </a:r>
            <a:r>
              <a:rPr lang="en-US" sz="1400" dirty="0">
                <a:solidFill>
                  <a:prstClr val="black"/>
                </a:solidFill>
              </a:rPr>
              <a:t>or </a:t>
            </a:r>
            <a:r>
              <a:rPr lang="en-US" sz="1400" b="1" dirty="0">
                <a:solidFill>
                  <a:prstClr val="black"/>
                </a:solidFill>
              </a:rPr>
              <a:t>by a machine or system</a:t>
            </a:r>
            <a:r>
              <a:rPr lang="en-US" sz="1400" dirty="0">
                <a:solidFill>
                  <a:prstClr val="black"/>
                </a:solidFill>
              </a:rPr>
              <a:t>. The task format is inspired by </a:t>
            </a:r>
            <a:r>
              <a:rPr lang="en-US" sz="1400" b="1" dirty="0">
                <a:solidFill>
                  <a:prstClr val="black"/>
                </a:solidFill>
              </a:rPr>
              <a:t>Raven’s progressive matrices</a:t>
            </a:r>
            <a:r>
              <a:rPr lang="en-US" sz="1400" dirty="0">
                <a:solidFill>
                  <a:prstClr val="black"/>
                </a:solidFill>
              </a:rPr>
              <a:t>, in which the </a:t>
            </a:r>
            <a:r>
              <a:rPr lang="en-US" sz="1400" b="1" dirty="0">
                <a:solidFill>
                  <a:prstClr val="black"/>
                </a:solidFill>
              </a:rPr>
              <a:t>test taker is required to identify the next image in the sequence</a:t>
            </a:r>
            <a:r>
              <a:rPr lang="en-US" sz="1400" dirty="0">
                <a:solidFill>
                  <a:prstClr val="black"/>
                </a:solidFill>
              </a:rPr>
              <a:t>.</a:t>
            </a:r>
          </a:p>
          <a:p>
            <a:r>
              <a:rPr lang="en-US" sz="1400" b="1" dirty="0" err="1">
                <a:solidFill>
                  <a:prstClr val="black"/>
                </a:solidFill>
              </a:rPr>
              <a:t>WinoGrande</a:t>
            </a:r>
            <a:r>
              <a:rPr lang="en-US" sz="1400" dirty="0">
                <a:solidFill>
                  <a:prstClr val="black"/>
                </a:solidFill>
              </a:rPr>
              <a:t> is a new collection of 44k problems, inspired by </a:t>
            </a:r>
            <a:r>
              <a:rPr lang="en-US" sz="1400" dirty="0" err="1">
                <a:solidFill>
                  <a:prstClr val="black"/>
                </a:solidFill>
              </a:rPr>
              <a:t>Winograd</a:t>
            </a:r>
            <a:r>
              <a:rPr lang="en-US" sz="1400" dirty="0">
                <a:solidFill>
                  <a:prstClr val="black"/>
                </a:solidFill>
              </a:rPr>
              <a:t> Schema Challenge (Levesque, Davis, and Morgenstern 2011), but adjusted to improve the scale and robustness against the dataset-specific </a:t>
            </a:r>
            <a:r>
              <a:rPr lang="en-US" sz="1400" dirty="0" smtClean="0">
                <a:solidFill>
                  <a:prstClr val="black"/>
                </a:solidFill>
              </a:rPr>
              <a:t>bias</a:t>
            </a:r>
          </a:p>
          <a:p>
            <a:r>
              <a:rPr lang="en-US" sz="1400" b="1" dirty="0" smtClean="0">
                <a:solidFill>
                  <a:prstClr val="black"/>
                </a:solidFill>
              </a:rPr>
              <a:t>PIQA</a:t>
            </a:r>
            <a:r>
              <a:rPr lang="en-US" sz="1400" dirty="0" smtClean="0">
                <a:solidFill>
                  <a:prstClr val="black"/>
                </a:solidFill>
              </a:rPr>
              <a:t> </a:t>
            </a:r>
            <a:r>
              <a:rPr lang="en-US" sz="1400" dirty="0">
                <a:solidFill>
                  <a:prstClr val="black"/>
                </a:solidFill>
              </a:rPr>
              <a:t>(Physical Interaction: Question </a:t>
            </a:r>
            <a:r>
              <a:rPr lang="en-US" sz="1400" dirty="0" smtClean="0">
                <a:solidFill>
                  <a:prstClr val="black"/>
                </a:solidFill>
              </a:rPr>
              <a:t>Answering) of </a:t>
            </a:r>
            <a:r>
              <a:rPr lang="en-US" sz="1400" dirty="0">
                <a:solidFill>
                  <a:prstClr val="black"/>
                </a:solidFill>
              </a:rPr>
              <a:t>Huggingface focuses on everyday situations with a preference for atypical solutions. The dataset is inspired by </a:t>
            </a:r>
            <a:r>
              <a:rPr lang="en-US" sz="1400" b="1" dirty="0">
                <a:solidFill>
                  <a:prstClr val="black"/>
                </a:solidFill>
              </a:rPr>
              <a:t>instructables.com</a:t>
            </a:r>
            <a:r>
              <a:rPr lang="en-US" sz="1400" dirty="0">
                <a:solidFill>
                  <a:prstClr val="black"/>
                </a:solidFill>
              </a:rPr>
              <a:t>, which provides users with instructions on how to build, craft, bake, or manipulate objects using everyday </a:t>
            </a:r>
            <a:r>
              <a:rPr lang="en-US" sz="1400" dirty="0" smtClean="0">
                <a:solidFill>
                  <a:prstClr val="black"/>
                </a:solidFill>
              </a:rPr>
              <a:t>materials</a:t>
            </a:r>
          </a:p>
          <a:p>
            <a:r>
              <a:rPr lang="en-US" sz="1400" b="1" dirty="0">
                <a:solidFill>
                  <a:prstClr val="black"/>
                </a:solidFill>
              </a:rPr>
              <a:t>MMLU (Measuring Massive Multitask Language </a:t>
            </a:r>
            <a:r>
              <a:rPr lang="en-US" sz="1400" b="1" dirty="0" smtClean="0">
                <a:solidFill>
                  <a:prstClr val="black"/>
                </a:solidFill>
              </a:rPr>
              <a:t>Understanding)</a:t>
            </a:r>
          </a:p>
          <a:p>
            <a:r>
              <a:rPr lang="en-US" sz="1400" b="1" dirty="0">
                <a:solidFill>
                  <a:prstClr val="black"/>
                </a:solidFill>
              </a:rPr>
              <a:t>BBH</a:t>
            </a:r>
            <a:r>
              <a:rPr lang="en-US" sz="1400" dirty="0">
                <a:solidFill>
                  <a:prstClr val="black"/>
                </a:solidFill>
              </a:rPr>
              <a:t>-</a:t>
            </a:r>
            <a:r>
              <a:rPr lang="en-US" sz="1400" b="1" dirty="0">
                <a:solidFill>
                  <a:prstClr val="black"/>
                </a:solidFill>
              </a:rPr>
              <a:t>B</a:t>
            </a:r>
            <a:r>
              <a:rPr lang="en-US" sz="1400" dirty="0">
                <a:solidFill>
                  <a:prstClr val="black"/>
                </a:solidFill>
              </a:rPr>
              <a:t>IG-</a:t>
            </a:r>
            <a:r>
              <a:rPr lang="en-US" sz="1400" b="1" dirty="0">
                <a:solidFill>
                  <a:prstClr val="black"/>
                </a:solidFill>
              </a:rPr>
              <a:t>B</a:t>
            </a:r>
            <a:r>
              <a:rPr lang="en-US" sz="1400" dirty="0">
                <a:solidFill>
                  <a:prstClr val="black"/>
                </a:solidFill>
              </a:rPr>
              <a:t>ench </a:t>
            </a:r>
            <a:r>
              <a:rPr lang="en-US" sz="1400" b="1" dirty="0" smtClean="0">
                <a:solidFill>
                  <a:prstClr val="black"/>
                </a:solidFill>
              </a:rPr>
              <a:t>H</a:t>
            </a:r>
            <a:r>
              <a:rPr lang="en-US" sz="1400" dirty="0" smtClean="0">
                <a:solidFill>
                  <a:prstClr val="black"/>
                </a:solidFill>
              </a:rPr>
              <a:t>ard (Srivastava </a:t>
            </a:r>
            <a:r>
              <a:rPr lang="en-US" sz="1400" dirty="0">
                <a:solidFill>
                  <a:prstClr val="black"/>
                </a:solidFill>
              </a:rPr>
              <a:t>et al., 2022) is a diverse evaluation suite that focuses on tasks believed to be beyond the capabilities of current language models</a:t>
            </a:r>
            <a:endParaRPr lang="en-US" sz="1400" dirty="0" smtClean="0">
              <a:solidFill>
                <a:prstClr val="black"/>
              </a:solidFill>
            </a:endParaRPr>
          </a:p>
          <a:p>
            <a:r>
              <a:rPr lang="en-US" sz="1400" b="1" dirty="0" err="1">
                <a:solidFill>
                  <a:prstClr val="black"/>
                </a:solidFill>
              </a:rPr>
              <a:t>TruthfulQA</a:t>
            </a:r>
            <a:r>
              <a:rPr lang="en-US" sz="1400" dirty="0">
                <a:solidFill>
                  <a:prstClr val="black"/>
                </a:solidFill>
              </a:rPr>
              <a:t> is a dataset of 817 questions that test whether a language model can generate truthful </a:t>
            </a:r>
            <a:r>
              <a:rPr lang="en-US" sz="1400" dirty="0" smtClean="0">
                <a:solidFill>
                  <a:prstClr val="black"/>
                </a:solidFill>
              </a:rPr>
              <a:t>answers</a:t>
            </a:r>
          </a:p>
          <a:p>
            <a:r>
              <a:rPr lang="en-US" sz="1400" b="1" dirty="0">
                <a:solidFill>
                  <a:prstClr val="black"/>
                </a:solidFill>
              </a:rPr>
              <a:t>GSM8K </a:t>
            </a:r>
            <a:r>
              <a:rPr lang="en-US" sz="1400" dirty="0">
                <a:solidFill>
                  <a:prstClr val="black"/>
                </a:solidFill>
              </a:rPr>
              <a:t>is a dataset of 8.5K high quality linguistically diverse grade school math word problems created by human problem </a:t>
            </a:r>
            <a:r>
              <a:rPr lang="en-US" sz="1400" dirty="0" smtClean="0">
                <a:solidFill>
                  <a:prstClr val="black"/>
                </a:solidFill>
              </a:rPr>
              <a:t>writers</a:t>
            </a:r>
            <a:endParaRPr lang="en-US" sz="1400" dirty="0">
              <a:solidFill>
                <a:prstClr val="black"/>
              </a:solidFill>
            </a:endParaRPr>
          </a:p>
        </p:txBody>
      </p:sp>
      <p:pic>
        <p:nvPicPr>
          <p:cNvPr id="6" name="Google Shape;118;p3" descr="A close up of a logo&#10;&#10;Description automatically generated"/>
          <p:cNvPicPr preferRelativeResize="0"/>
          <p:nvPr/>
        </p:nvPicPr>
        <p:blipFill rotWithShape="1">
          <a:blip r:embed="rId3">
            <a:alphaModFix/>
          </a:blip>
          <a:srcRect/>
          <a:stretch/>
        </p:blipFill>
        <p:spPr>
          <a:xfrm>
            <a:off x="11284526" y="49025"/>
            <a:ext cx="768927" cy="961823"/>
          </a:xfrm>
          <a:prstGeom prst="rect">
            <a:avLst/>
          </a:prstGeom>
          <a:noFill/>
          <a:ln>
            <a:noFill/>
          </a:ln>
        </p:spPr>
      </p:pic>
    </p:spTree>
    <p:extLst>
      <p:ext uri="{BB962C8B-B14F-4D97-AF65-F5344CB8AC3E}">
        <p14:creationId xmlns:p14="http://schemas.microsoft.com/office/powerpoint/2010/main" val="16552972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89502"/>
          </a:xfrm>
        </p:spPr>
        <p:txBody>
          <a:bodyPr>
            <a:noAutofit/>
          </a:bodyPr>
          <a:lstStyle/>
          <a:p>
            <a:pPr algn="ctr"/>
            <a:r>
              <a:rPr lang="en-US" sz="3600" b="1" dirty="0" smtClean="0"/>
              <a:t>Large Language Models and impact in Industry</a:t>
            </a:r>
            <a:endParaRPr lang="en-IN" sz="3600" b="1" dirty="0"/>
          </a:p>
        </p:txBody>
      </p:sp>
      <p:sp>
        <p:nvSpPr>
          <p:cNvPr id="3" name="Content Placeholder 2"/>
          <p:cNvSpPr>
            <a:spLocks noGrp="1"/>
          </p:cNvSpPr>
          <p:nvPr>
            <p:ph idx="1"/>
          </p:nvPr>
        </p:nvSpPr>
        <p:spPr>
          <a:xfrm>
            <a:off x="602673" y="828097"/>
            <a:ext cx="11305309" cy="5811694"/>
          </a:xfrm>
        </p:spPr>
        <p:txBody>
          <a:bodyPr>
            <a:normAutofit/>
          </a:bodyPr>
          <a:lstStyle/>
          <a:p>
            <a:pPr marL="0" indent="0">
              <a:buNone/>
            </a:pPr>
            <a:r>
              <a:rPr lang="en-US" sz="1800" b="1" dirty="0"/>
              <a:t>What are </a:t>
            </a:r>
            <a:r>
              <a:rPr lang="en-US" sz="1800" b="1" dirty="0" smtClean="0"/>
              <a:t>Large </a:t>
            </a:r>
            <a:r>
              <a:rPr lang="en-US" sz="1800" b="1" dirty="0"/>
              <a:t> L</a:t>
            </a:r>
            <a:r>
              <a:rPr lang="en-US" sz="1800" b="1" dirty="0" smtClean="0"/>
              <a:t>anguage Models</a:t>
            </a:r>
            <a:r>
              <a:rPr lang="en-US" sz="1800" b="1" dirty="0"/>
              <a:t>?</a:t>
            </a:r>
          </a:p>
          <a:p>
            <a:r>
              <a:rPr lang="en-US" sz="1800" dirty="0"/>
              <a:t>Large Language Models, or LLMs, are a subset of </a:t>
            </a:r>
            <a:r>
              <a:rPr lang="en-US" sz="1800" dirty="0" smtClean="0"/>
              <a:t>Artificial Intelligence (AI), </a:t>
            </a:r>
            <a:r>
              <a:rPr lang="en-US" sz="1800" dirty="0"/>
              <a:t>falling under the domain </a:t>
            </a:r>
            <a:r>
              <a:rPr lang="en-US" sz="1800" dirty="0" smtClean="0"/>
              <a:t>of               Natural </a:t>
            </a:r>
            <a:r>
              <a:rPr lang="en-US" sz="1800" dirty="0">
                <a:solidFill>
                  <a:prstClr val="black"/>
                </a:solidFill>
              </a:rPr>
              <a:t>Language </a:t>
            </a:r>
            <a:r>
              <a:rPr lang="en-US" sz="1800" dirty="0" smtClean="0">
                <a:solidFill>
                  <a:prstClr val="black"/>
                </a:solidFill>
              </a:rPr>
              <a:t>Processing(NLP)</a:t>
            </a:r>
            <a:endParaRPr lang="en-US" sz="1800" dirty="0" smtClean="0"/>
          </a:p>
          <a:p>
            <a:r>
              <a:rPr lang="en-US" sz="1800" dirty="0" smtClean="0"/>
              <a:t>These </a:t>
            </a:r>
            <a:r>
              <a:rPr lang="en-US" sz="1800" dirty="0"/>
              <a:t>large scale models are designed to understand natural language and produce human-like responses in different languages, achieving this through massive datasets and deep learning </a:t>
            </a:r>
            <a:r>
              <a:rPr lang="en-US" sz="1800" dirty="0" smtClean="0"/>
              <a:t>techniques</a:t>
            </a:r>
            <a:endParaRPr lang="en-US" sz="1800" dirty="0"/>
          </a:p>
          <a:p>
            <a:r>
              <a:rPr lang="en-US" sz="1800" dirty="0"/>
              <a:t>Some of the most popular </a:t>
            </a:r>
            <a:r>
              <a:rPr lang="en-US" sz="1800" dirty="0" smtClean="0"/>
              <a:t>LLMs include </a:t>
            </a:r>
            <a:r>
              <a:rPr lang="en-US" sz="1800" b="1" dirty="0"/>
              <a:t>G</a:t>
            </a:r>
            <a:r>
              <a:rPr lang="en-US" sz="1800" dirty="0"/>
              <a:t>enerative </a:t>
            </a:r>
            <a:r>
              <a:rPr lang="en-US" sz="1800" b="1" dirty="0"/>
              <a:t>P</a:t>
            </a:r>
            <a:r>
              <a:rPr lang="en-US" sz="1800" dirty="0"/>
              <a:t>re-trained </a:t>
            </a:r>
            <a:r>
              <a:rPr lang="en-US" sz="1800" b="1" dirty="0"/>
              <a:t>T</a:t>
            </a:r>
            <a:r>
              <a:rPr lang="en-US" sz="1800" dirty="0"/>
              <a:t>ransformers (GPT series) and </a:t>
            </a:r>
            <a:r>
              <a:rPr lang="en-US" sz="1800" b="1" dirty="0"/>
              <a:t>B</a:t>
            </a:r>
            <a:r>
              <a:rPr lang="en-US" sz="1800" dirty="0"/>
              <a:t>idirectional </a:t>
            </a:r>
            <a:r>
              <a:rPr lang="en-US" sz="1800" b="1" dirty="0"/>
              <a:t>E</a:t>
            </a:r>
            <a:r>
              <a:rPr lang="en-US" sz="1800" dirty="0"/>
              <a:t>ncoder </a:t>
            </a:r>
            <a:r>
              <a:rPr lang="en-US" sz="1800" b="1" dirty="0" err="1" smtClean="0"/>
              <a:t>Re</a:t>
            </a:r>
            <a:r>
              <a:rPr lang="en-US" sz="1800" dirty="0" err="1" smtClean="0"/>
              <a:t>presen</a:t>
            </a:r>
            <a:r>
              <a:rPr lang="en-US" sz="1800" b="1" dirty="0" err="1" smtClean="0"/>
              <a:t>T</a:t>
            </a:r>
            <a:r>
              <a:rPr lang="en-US" sz="1800" dirty="0" err="1" smtClean="0"/>
              <a:t>ations</a:t>
            </a:r>
            <a:r>
              <a:rPr lang="en-US" sz="1800" dirty="0" smtClean="0"/>
              <a:t> </a:t>
            </a:r>
            <a:r>
              <a:rPr lang="en-US" sz="1800" dirty="0"/>
              <a:t>(BERT</a:t>
            </a:r>
            <a:r>
              <a:rPr lang="en-US" sz="1800" dirty="0" smtClean="0"/>
              <a:t>)</a:t>
            </a:r>
          </a:p>
          <a:p>
            <a:pPr marL="0" indent="0">
              <a:buNone/>
            </a:pPr>
            <a:r>
              <a:rPr lang="en-US" sz="1800" b="1" dirty="0"/>
              <a:t>How are LLMs impacting the tech industry?</a:t>
            </a:r>
          </a:p>
          <a:p>
            <a:r>
              <a:rPr lang="en-US" sz="1800" dirty="0"/>
              <a:t>LLMs are foundation models that power solutions like </a:t>
            </a:r>
            <a:r>
              <a:rPr lang="en-US" sz="1800" dirty="0" err="1"/>
              <a:t>ChatGPT</a:t>
            </a:r>
            <a:r>
              <a:rPr lang="en-US" sz="1800" dirty="0"/>
              <a:t> or Bard and are revolutionizing various </a:t>
            </a:r>
            <a:r>
              <a:rPr lang="en-US" sz="1800" dirty="0" smtClean="0"/>
              <a:t>sectors            </a:t>
            </a:r>
          </a:p>
          <a:p>
            <a:pPr marL="0" indent="0">
              <a:buNone/>
            </a:pPr>
            <a:r>
              <a:rPr lang="en-US" sz="1800" dirty="0" smtClean="0"/>
              <a:t>    making </a:t>
            </a:r>
            <a:r>
              <a:rPr lang="en-US" sz="1800" dirty="0"/>
              <a:t>automated customer support more efficient and </a:t>
            </a:r>
            <a:r>
              <a:rPr lang="en-US" sz="1800" dirty="0" smtClean="0"/>
              <a:t>user-friendly </a:t>
            </a:r>
          </a:p>
          <a:p>
            <a:pPr marL="0" indent="0">
              <a:buNone/>
            </a:pPr>
            <a:r>
              <a:rPr lang="en-US" sz="1800" dirty="0"/>
              <a:t>               </a:t>
            </a:r>
            <a:r>
              <a:rPr lang="en-US" sz="1800" b="1" dirty="0"/>
              <a:t>Conversational AI</a:t>
            </a:r>
            <a:r>
              <a:rPr lang="en-US" sz="1800" dirty="0"/>
              <a:t>: LLMs, are at the heart of many customer service </a:t>
            </a:r>
            <a:r>
              <a:rPr lang="en-US" sz="1800" dirty="0" smtClean="0"/>
              <a:t>chatbots    </a:t>
            </a:r>
          </a:p>
          <a:p>
            <a:pPr marL="0" indent="0">
              <a:buNone/>
            </a:pPr>
            <a:r>
              <a:rPr lang="en-US" sz="1800" dirty="0" smtClean="0"/>
              <a:t>                designed </a:t>
            </a:r>
            <a:r>
              <a:rPr lang="en-US" sz="1800" dirty="0"/>
              <a:t>to understand user inputs and produce human-like interactions </a:t>
            </a:r>
          </a:p>
          <a:p>
            <a:pPr marL="0" indent="0">
              <a:buNone/>
            </a:pPr>
            <a:r>
              <a:rPr lang="en-US" sz="1800" dirty="0"/>
              <a:t>               </a:t>
            </a:r>
            <a:r>
              <a:rPr lang="en-US" sz="1800" b="1" dirty="0" smtClean="0"/>
              <a:t>Language </a:t>
            </a:r>
            <a:r>
              <a:rPr lang="en-US" sz="1800" b="1" dirty="0"/>
              <a:t>translation</a:t>
            </a:r>
            <a:r>
              <a:rPr lang="en-US" sz="1800" dirty="0"/>
              <a:t>: LLMs have revolutionized the way we approach language </a:t>
            </a:r>
            <a:r>
              <a:rPr lang="en-US" sz="1800" dirty="0" smtClean="0"/>
              <a:t>translation.</a:t>
            </a:r>
          </a:p>
          <a:p>
            <a:pPr marL="0" indent="0">
              <a:buNone/>
            </a:pPr>
            <a:r>
              <a:rPr lang="en-US" sz="1800" dirty="0"/>
              <a:t> </a:t>
            </a:r>
            <a:r>
              <a:rPr lang="en-US" sz="1800" dirty="0" smtClean="0"/>
              <a:t>              Whether </a:t>
            </a:r>
            <a:r>
              <a:rPr lang="en-US" sz="1800" dirty="0"/>
              <a:t>it’s translating everyday conversations or complex legal documents, </a:t>
            </a:r>
            <a:endParaRPr lang="en-US" sz="1800" dirty="0" smtClean="0"/>
          </a:p>
          <a:p>
            <a:pPr marL="0" indent="0">
              <a:buNone/>
            </a:pPr>
            <a:r>
              <a:rPr lang="en-US" sz="1800" dirty="0"/>
              <a:t> </a:t>
            </a:r>
            <a:r>
              <a:rPr lang="en-US" sz="1800" dirty="0" smtClean="0"/>
              <a:t>             these </a:t>
            </a:r>
            <a:r>
              <a:rPr lang="en-US" sz="1800" dirty="0"/>
              <a:t>models provide quick and accurate translations, helping to overcome language barriers </a:t>
            </a:r>
            <a:r>
              <a:rPr lang="en-US" sz="1800" dirty="0" smtClean="0"/>
              <a:t>and</a:t>
            </a:r>
          </a:p>
          <a:p>
            <a:pPr marL="0" indent="0">
              <a:buNone/>
            </a:pPr>
            <a:r>
              <a:rPr lang="en-US" sz="1800" dirty="0"/>
              <a:t> </a:t>
            </a:r>
            <a:r>
              <a:rPr lang="en-US" sz="1800" dirty="0" smtClean="0"/>
              <a:t>             </a:t>
            </a:r>
            <a:r>
              <a:rPr lang="en-US" sz="1800" dirty="0"/>
              <a:t>foster global </a:t>
            </a:r>
            <a:r>
              <a:rPr lang="en-US" sz="1800" dirty="0" smtClean="0"/>
              <a:t>communicati</a:t>
            </a:r>
            <a:r>
              <a:rPr lang="en-US" sz="1800" b="1" dirty="0" smtClean="0"/>
              <a:t>on</a:t>
            </a:r>
            <a:endParaRPr lang="en-IN" sz="1800" dirty="0"/>
          </a:p>
        </p:txBody>
      </p:sp>
      <p:pic>
        <p:nvPicPr>
          <p:cNvPr id="4" name="Google Shape;118;p3" descr="A close up of a logo&#10;&#10;Description automatically generated"/>
          <p:cNvPicPr preferRelativeResize="0"/>
          <p:nvPr/>
        </p:nvPicPr>
        <p:blipFill rotWithShape="1">
          <a:blip r:embed="rId2">
            <a:alphaModFix/>
          </a:blip>
          <a:srcRect/>
          <a:stretch/>
        </p:blipFill>
        <p:spPr>
          <a:xfrm>
            <a:off x="10969336" y="654628"/>
            <a:ext cx="768927" cy="961823"/>
          </a:xfrm>
          <a:prstGeom prst="rect">
            <a:avLst/>
          </a:prstGeom>
          <a:noFill/>
          <a:ln>
            <a:noFill/>
          </a:ln>
        </p:spPr>
      </p:pic>
    </p:spTree>
    <p:extLst>
      <p:ext uri="{BB962C8B-B14F-4D97-AF65-F5344CB8AC3E}">
        <p14:creationId xmlns:p14="http://schemas.microsoft.com/office/powerpoint/2010/main" val="9392184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99893"/>
          </a:xfrm>
        </p:spPr>
        <p:txBody>
          <a:bodyPr>
            <a:noAutofit/>
          </a:bodyPr>
          <a:lstStyle/>
          <a:p>
            <a:pPr algn="ctr"/>
            <a:r>
              <a:rPr lang="en-US" sz="3600" b="1" dirty="0" smtClean="0"/>
              <a:t>Software aspects and importance of LLMs</a:t>
            </a:r>
            <a:endParaRPr lang="en-IN" sz="3600" b="1" dirty="0"/>
          </a:p>
        </p:txBody>
      </p:sp>
      <p:sp>
        <p:nvSpPr>
          <p:cNvPr id="3" name="Content Placeholder 2"/>
          <p:cNvSpPr>
            <a:spLocks noGrp="1"/>
          </p:cNvSpPr>
          <p:nvPr>
            <p:ph idx="1"/>
          </p:nvPr>
        </p:nvSpPr>
        <p:spPr>
          <a:xfrm>
            <a:off x="415637" y="893618"/>
            <a:ext cx="11336482" cy="5818909"/>
          </a:xfrm>
        </p:spPr>
        <p:txBody>
          <a:bodyPr>
            <a:normAutofit lnSpcReduction="10000"/>
          </a:bodyPr>
          <a:lstStyle/>
          <a:p>
            <a:r>
              <a:rPr lang="en-US" sz="1800" b="1" dirty="0"/>
              <a:t>Programming:</a:t>
            </a:r>
            <a:r>
              <a:rPr lang="en-US" sz="1800" dirty="0"/>
              <a:t> Some advanced LLMs have the capability to assist in software code </a:t>
            </a:r>
            <a:r>
              <a:rPr lang="en-US" sz="1800" dirty="0" smtClean="0"/>
              <a:t>generation.</a:t>
            </a:r>
            <a:endParaRPr lang="en-US" sz="1800" dirty="0">
              <a:solidFill>
                <a:prstClr val="black"/>
              </a:solidFill>
            </a:endParaRPr>
          </a:p>
          <a:p>
            <a:r>
              <a:rPr lang="en-US" sz="1800" dirty="0" smtClean="0"/>
              <a:t>This </a:t>
            </a:r>
            <a:r>
              <a:rPr lang="en-US" sz="1800" dirty="0"/>
              <a:t>not only makes the process of </a:t>
            </a:r>
            <a:r>
              <a:rPr lang="en-US" sz="1800" b="1" dirty="0"/>
              <a:t>writing software code more streamlined </a:t>
            </a:r>
            <a:r>
              <a:rPr lang="en-US" sz="1800" b="1" dirty="0" smtClean="0"/>
              <a:t> </a:t>
            </a:r>
          </a:p>
          <a:p>
            <a:pPr marL="0" indent="0">
              <a:buNone/>
            </a:pPr>
            <a:r>
              <a:rPr lang="en-US" sz="1800" b="1" dirty="0"/>
              <a:t> </a:t>
            </a:r>
            <a:r>
              <a:rPr lang="en-US" sz="1800" b="1" dirty="0" smtClean="0"/>
              <a:t>     </a:t>
            </a:r>
            <a:r>
              <a:rPr lang="en-US" sz="1800" dirty="0" smtClean="0"/>
              <a:t>but also </a:t>
            </a:r>
            <a:r>
              <a:rPr lang="en-US" sz="1800" b="1" dirty="0"/>
              <a:t>enables business </a:t>
            </a:r>
            <a:r>
              <a:rPr lang="en-US" sz="1800" dirty="0"/>
              <a:t>users, who might </a:t>
            </a:r>
            <a:r>
              <a:rPr lang="en-US" sz="1800" b="1" dirty="0"/>
              <a:t>not have deep technical expertise</a:t>
            </a:r>
            <a:r>
              <a:rPr lang="en-US" sz="1800" dirty="0"/>
              <a:t>, to </a:t>
            </a:r>
            <a:r>
              <a:rPr lang="en-US" sz="1800" b="1" dirty="0"/>
              <a:t>participate in software </a:t>
            </a:r>
            <a:endParaRPr lang="en-US" sz="1800" b="1" dirty="0" smtClean="0"/>
          </a:p>
          <a:p>
            <a:pPr marL="0" indent="0">
              <a:buNone/>
            </a:pPr>
            <a:r>
              <a:rPr lang="en-US" sz="1800" b="1" dirty="0"/>
              <a:t> </a:t>
            </a:r>
            <a:r>
              <a:rPr lang="en-US" sz="1800" b="1" dirty="0" smtClean="0"/>
              <a:t>      development</a:t>
            </a:r>
          </a:p>
          <a:p>
            <a:r>
              <a:rPr lang="en-US" sz="1800" b="1" dirty="0" smtClean="0"/>
              <a:t>Scientific </a:t>
            </a:r>
            <a:r>
              <a:rPr lang="en-US" sz="1800" b="1" dirty="0"/>
              <a:t>research: </a:t>
            </a:r>
            <a:r>
              <a:rPr lang="en-US" sz="1800" dirty="0"/>
              <a:t>LLMs are playing a role in the world of science by assisting </a:t>
            </a:r>
            <a:r>
              <a:rPr lang="en-US" sz="1800" dirty="0" smtClean="0"/>
              <a:t>researchers.</a:t>
            </a:r>
          </a:p>
          <a:p>
            <a:r>
              <a:rPr lang="en-US" sz="1800" dirty="0" smtClean="0"/>
              <a:t>They </a:t>
            </a:r>
            <a:r>
              <a:rPr lang="en-US" sz="1800" dirty="0"/>
              <a:t>can translate complex scientific jargon into more understandable terms and provide valuable insights, aiding in data interpretation and accelerating the research </a:t>
            </a:r>
            <a:r>
              <a:rPr lang="en-US" sz="1800" dirty="0" smtClean="0"/>
              <a:t>process  </a:t>
            </a:r>
          </a:p>
          <a:p>
            <a:pPr marL="0" indent="0">
              <a:buNone/>
            </a:pPr>
            <a:r>
              <a:rPr lang="en-US" sz="1800" b="1" dirty="0"/>
              <a:t>Importance of data for LLMs</a:t>
            </a:r>
          </a:p>
          <a:p>
            <a:r>
              <a:rPr lang="en-US" sz="1800" dirty="0"/>
              <a:t>Large language models work by analyzing vast amounts of text data and learning patterns and structures in a language using techniques like neural </a:t>
            </a:r>
            <a:r>
              <a:rPr lang="en-US" sz="1800" dirty="0" smtClean="0"/>
              <a:t>networks.</a:t>
            </a:r>
          </a:p>
          <a:p>
            <a:pPr marL="0" indent="0">
              <a:buNone/>
            </a:pPr>
            <a:r>
              <a:rPr lang="en-US" sz="1800" dirty="0"/>
              <a:t> </a:t>
            </a:r>
            <a:r>
              <a:rPr lang="en-US" sz="1800" dirty="0" smtClean="0"/>
              <a:t>    When </a:t>
            </a:r>
            <a:r>
              <a:rPr lang="en-US" sz="1800" dirty="0"/>
              <a:t>given a prompt or question, they generate responses based on this learned knowledge, predicting the most likely sequence of words or sentences that should </a:t>
            </a:r>
            <a:r>
              <a:rPr lang="en-US" sz="1800" dirty="0" smtClean="0"/>
              <a:t>follow</a:t>
            </a:r>
          </a:p>
          <a:p>
            <a:pPr marL="0" indent="0">
              <a:buNone/>
            </a:pPr>
            <a:r>
              <a:rPr lang="en-US" sz="1800" dirty="0"/>
              <a:t> </a:t>
            </a:r>
            <a:r>
              <a:rPr lang="en-US" sz="1800" dirty="0" smtClean="0"/>
              <a:t>   The </a:t>
            </a:r>
            <a:r>
              <a:rPr lang="en-US" sz="1800" dirty="0"/>
              <a:t>language model’s performance relies on adequate training </a:t>
            </a:r>
            <a:r>
              <a:rPr lang="en-US" sz="1800" dirty="0" smtClean="0"/>
              <a:t>Data</a:t>
            </a:r>
          </a:p>
          <a:p>
            <a:pPr marL="0" indent="0">
              <a:buNone/>
            </a:pPr>
            <a:r>
              <a:rPr lang="en-US" sz="1800" b="1" dirty="0" smtClean="0"/>
              <a:t>This </a:t>
            </a:r>
            <a:r>
              <a:rPr lang="en-US" sz="1800" b="1" dirty="0"/>
              <a:t>data aids in</a:t>
            </a:r>
            <a:r>
              <a:rPr lang="en-US" sz="1800" dirty="0" smtClean="0"/>
              <a:t>: </a:t>
            </a:r>
          </a:p>
          <a:p>
            <a:r>
              <a:rPr lang="en-US" sz="1800" b="1" dirty="0"/>
              <a:t>Understand complex sentences</a:t>
            </a:r>
            <a:r>
              <a:rPr lang="en-US" sz="1800" dirty="0"/>
              <a:t>: Context is vital, and having vast amounts of varied data allows LLMs to comprehend intricate </a:t>
            </a:r>
            <a:r>
              <a:rPr lang="en-US" sz="1800" dirty="0" smtClean="0"/>
              <a:t>structures </a:t>
            </a:r>
          </a:p>
          <a:p>
            <a:r>
              <a:rPr lang="en-US" sz="1800" b="1" dirty="0"/>
              <a:t>Sentiment analysis</a:t>
            </a:r>
            <a:r>
              <a:rPr lang="en-US" sz="1800" dirty="0"/>
              <a:t>: Gauging customer sentiment or interpreting user intent from text requires a broad range of examples</a:t>
            </a:r>
            <a:endParaRPr lang="en-IN" sz="1800" dirty="0"/>
          </a:p>
        </p:txBody>
      </p:sp>
      <p:pic>
        <p:nvPicPr>
          <p:cNvPr id="4" name="Google Shape;118;p3" descr="A close up of a logo&#10;&#10;Description automatically generated"/>
          <p:cNvPicPr preferRelativeResize="0"/>
          <p:nvPr/>
        </p:nvPicPr>
        <p:blipFill rotWithShape="1">
          <a:blip r:embed="rId2">
            <a:alphaModFix/>
          </a:blip>
          <a:srcRect/>
          <a:stretch/>
        </p:blipFill>
        <p:spPr>
          <a:xfrm>
            <a:off x="10969336" y="654628"/>
            <a:ext cx="768927" cy="961823"/>
          </a:xfrm>
          <a:prstGeom prst="rect">
            <a:avLst/>
          </a:prstGeom>
          <a:noFill/>
          <a:ln>
            <a:noFill/>
          </a:ln>
        </p:spPr>
      </p:pic>
    </p:spTree>
    <p:extLst>
      <p:ext uri="{BB962C8B-B14F-4D97-AF65-F5344CB8AC3E}">
        <p14:creationId xmlns:p14="http://schemas.microsoft.com/office/powerpoint/2010/main" val="13056372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cxnSp>
        <p:nvCxnSpPr>
          <p:cNvPr id="465" name="Google Shape;465;p61"/>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466" name="Google Shape;466;p61"/>
          <p:cNvSpPr txBox="1">
            <a:spLocks noGrp="1"/>
          </p:cNvSpPr>
          <p:nvPr>
            <p:ph type="body" idx="1"/>
          </p:nvPr>
        </p:nvSpPr>
        <p:spPr>
          <a:xfrm>
            <a:off x="457200" y="1456646"/>
            <a:ext cx="11330400" cy="4862000"/>
          </a:xfrm>
          <a:prstGeom prst="rect">
            <a:avLst/>
          </a:prstGeom>
          <a:noFill/>
          <a:ln>
            <a:noFill/>
          </a:ln>
        </p:spPr>
        <p:txBody>
          <a:bodyPr spcFirstLastPara="1" wrap="square" lIns="91433" tIns="45700" rIns="91433" bIns="45700" anchor="t" anchorCtr="0">
            <a:normAutofit/>
          </a:bodyPr>
          <a:lstStyle/>
          <a:p>
            <a:pPr marL="457189" indent="-364058">
              <a:lnSpc>
                <a:spcPct val="150000"/>
              </a:lnSpc>
              <a:spcBef>
                <a:spcPts val="0"/>
              </a:spcBef>
              <a:buClr>
                <a:schemeClr val="dk1"/>
              </a:buClr>
              <a:buSzPts val="1500"/>
            </a:pPr>
            <a:r>
              <a:rPr lang="en" sz="2000" dirty="0">
                <a:solidFill>
                  <a:schemeClr val="dk1"/>
                </a:solidFill>
              </a:rPr>
              <a:t>RLHF: technique that trains a "</a:t>
            </a:r>
            <a:r>
              <a:rPr lang="en" sz="2000" b="1" dirty="0">
                <a:solidFill>
                  <a:schemeClr val="dk1"/>
                </a:solidFill>
              </a:rPr>
              <a:t>reward model</a:t>
            </a:r>
            <a:r>
              <a:rPr lang="en" sz="2000" dirty="0">
                <a:solidFill>
                  <a:schemeClr val="dk1"/>
                </a:solidFill>
              </a:rPr>
              <a:t>" directly from </a:t>
            </a:r>
            <a:r>
              <a:rPr lang="en" sz="2000" b="1" dirty="0">
                <a:solidFill>
                  <a:schemeClr val="dk1"/>
                </a:solidFill>
              </a:rPr>
              <a:t>human feedback</a:t>
            </a:r>
            <a:endParaRPr sz="2000" b="1" dirty="0">
              <a:solidFill>
                <a:schemeClr val="dk1"/>
              </a:solidFill>
            </a:endParaRPr>
          </a:p>
          <a:p>
            <a:pPr marL="457189" indent="-364058">
              <a:lnSpc>
                <a:spcPct val="150000"/>
              </a:lnSpc>
              <a:spcBef>
                <a:spcPts val="0"/>
              </a:spcBef>
              <a:buClr>
                <a:schemeClr val="dk1"/>
              </a:buClr>
              <a:buSzPts val="1500"/>
            </a:pPr>
            <a:r>
              <a:rPr lang="en" sz="2000" dirty="0">
                <a:solidFill>
                  <a:schemeClr val="dk1"/>
                </a:solidFill>
              </a:rPr>
              <a:t>Uses the model as a reward function to optimize an agent's policy using reinforcement learning (RL) through an optimization algorithm</a:t>
            </a:r>
            <a:endParaRPr sz="2000" dirty="0">
              <a:solidFill>
                <a:schemeClr val="dk1"/>
              </a:solidFill>
            </a:endParaRPr>
          </a:p>
          <a:p>
            <a:pPr marL="457189" indent="-364058">
              <a:lnSpc>
                <a:spcPct val="150000"/>
              </a:lnSpc>
              <a:spcBef>
                <a:spcPts val="0"/>
              </a:spcBef>
              <a:buClr>
                <a:schemeClr val="dk1"/>
              </a:buClr>
              <a:buSzPts val="1500"/>
            </a:pPr>
            <a:r>
              <a:rPr lang="en" sz="2000" dirty="0">
                <a:solidFill>
                  <a:schemeClr val="dk1"/>
                </a:solidFill>
              </a:rPr>
              <a:t>Ask humans to rank instances of the agent's behavior, e.g. which produced response is better</a:t>
            </a:r>
            <a:endParaRPr sz="2000" dirty="0">
              <a:solidFill>
                <a:schemeClr val="dk1"/>
              </a:solidFill>
            </a:endParaRPr>
          </a:p>
        </p:txBody>
      </p:sp>
      <p:sp>
        <p:nvSpPr>
          <p:cNvPr id="467" name="Google Shape;467;p61"/>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66</a:t>
            </a:fld>
            <a:endParaRPr/>
          </a:p>
        </p:txBody>
      </p:sp>
      <p:sp>
        <p:nvSpPr>
          <p:cNvPr id="468" name="Google Shape;468;p61"/>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469" name="Google Shape;469;p61"/>
          <p:cNvSpPr txBox="1">
            <a:spLocks noGrp="1"/>
          </p:cNvSpPr>
          <p:nvPr>
            <p:ph type="title"/>
          </p:nvPr>
        </p:nvSpPr>
        <p:spPr>
          <a:xfrm>
            <a:off x="342900" y="352442"/>
            <a:ext cx="10147501" cy="1104203"/>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b="1" dirty="0">
                <a:solidFill>
                  <a:srgbClr val="30888E"/>
                </a:solidFill>
                <a:latin typeface="Calibri" panose="020F0502020204030204" pitchFamily="34" charset="0"/>
                <a:cs typeface="Calibri" panose="020F0502020204030204" pitchFamily="34" charset="0"/>
              </a:rPr>
              <a:t>Reinforcement Learning with Human Feedback (RLHF)</a:t>
            </a:r>
            <a:endParaRPr sz="3600" b="1" dirty="0">
              <a:solidFill>
                <a:srgbClr val="30888E"/>
              </a:solidFill>
              <a:latin typeface="Calibri" panose="020F0502020204030204" pitchFamily="34" charset="0"/>
              <a:cs typeface="Calibri" panose="020F0502020204030204" pitchFamily="34" charset="0"/>
            </a:endParaRPr>
          </a:p>
        </p:txBody>
      </p:sp>
      <p:pic>
        <p:nvPicPr>
          <p:cNvPr id="470" name="Google Shape;470;p61"/>
          <p:cNvPicPr preferRelativeResize="0"/>
          <p:nvPr/>
        </p:nvPicPr>
        <p:blipFill>
          <a:blip r:embed="rId3">
            <a:alphaModFix/>
          </a:blip>
          <a:stretch>
            <a:fillRect/>
          </a:stretch>
        </p:blipFill>
        <p:spPr>
          <a:xfrm>
            <a:off x="4614100" y="3714526"/>
            <a:ext cx="5876301" cy="2755700"/>
          </a:xfrm>
          <a:prstGeom prst="rect">
            <a:avLst/>
          </a:prstGeom>
          <a:noFill/>
          <a:ln>
            <a:noFill/>
          </a:ln>
        </p:spPr>
      </p:pic>
      <p:pic>
        <p:nvPicPr>
          <p:cNvPr id="8" name="Picture 7"/>
          <p:cNvPicPr>
            <a:picLocks noChangeAspect="1"/>
          </p:cNvPicPr>
          <p:nvPr/>
        </p:nvPicPr>
        <p:blipFill>
          <a:blip r:embed="rId4"/>
          <a:stretch>
            <a:fillRect/>
          </a:stretch>
        </p:blipFill>
        <p:spPr>
          <a:xfrm>
            <a:off x="11213806" y="221797"/>
            <a:ext cx="699068" cy="1121761"/>
          </a:xfrm>
          <a:prstGeom prst="rect">
            <a:avLst/>
          </a:prstGeom>
        </p:spPr>
      </p:pic>
    </p:spTree>
    <p:extLst>
      <p:ext uri="{BB962C8B-B14F-4D97-AF65-F5344CB8AC3E}">
        <p14:creationId xmlns:p14="http://schemas.microsoft.com/office/powerpoint/2010/main" val="18126870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737" y="303932"/>
            <a:ext cx="10414000" cy="574516"/>
          </a:xfrm>
          <a:prstGeom prst="rect">
            <a:avLst/>
          </a:prstGeom>
        </p:spPr>
        <p:txBody>
          <a:bodyPr vert="horz" wrap="square" lIns="0" tIns="20320" rIns="0" bIns="0" rtlCol="0">
            <a:spAutoFit/>
          </a:bodyPr>
          <a:lstStyle/>
          <a:p>
            <a:pPr marL="16933" algn="ctr">
              <a:spcBef>
                <a:spcPts val="160"/>
              </a:spcBef>
            </a:pPr>
            <a:r>
              <a:rPr sz="3600" spc="-53" dirty="0">
                <a:latin typeface="Calibri Light" panose="020F0302020204030204" pitchFamily="34" charset="0"/>
                <a:cs typeface="Calibri Light" panose="020F0302020204030204" pitchFamily="34" charset="0"/>
              </a:rPr>
              <a:t>GPT-</a:t>
            </a:r>
            <a:r>
              <a:rPr sz="3600" spc="-33" dirty="0">
                <a:latin typeface="Calibri Light" panose="020F0302020204030204" pitchFamily="34" charset="0"/>
                <a:cs typeface="Calibri Light" panose="020F0302020204030204" pitchFamily="34" charset="0"/>
              </a:rPr>
              <a:t>3.5</a:t>
            </a:r>
          </a:p>
        </p:txBody>
      </p:sp>
      <p:pic>
        <p:nvPicPr>
          <p:cNvPr id="3" name="object 3"/>
          <p:cNvPicPr/>
          <p:nvPr/>
        </p:nvPicPr>
        <p:blipFill>
          <a:blip r:embed="rId2" cstate="print"/>
          <a:stretch>
            <a:fillRect/>
          </a:stretch>
        </p:blipFill>
        <p:spPr>
          <a:xfrm>
            <a:off x="285750" y="1629472"/>
            <a:ext cx="11620476" cy="4143369"/>
          </a:xfrm>
          <a:prstGeom prst="rect">
            <a:avLst/>
          </a:prstGeom>
        </p:spPr>
      </p:pic>
      <p:sp>
        <p:nvSpPr>
          <p:cNvPr id="4" name="object 4"/>
          <p:cNvSpPr txBox="1">
            <a:spLocks noGrp="1"/>
          </p:cNvSpPr>
          <p:nvPr>
            <p:ph type="sldNum" sz="quarter" idx="7"/>
          </p:nvPr>
        </p:nvSpPr>
        <p:spPr>
          <a:prstGeom prst="rect">
            <a:avLst/>
          </a:prstGeom>
        </p:spPr>
        <p:txBody>
          <a:bodyPr vert="horz" wrap="square" lIns="0" tIns="847" rIns="0" bIns="0" rtlCol="0">
            <a:spAutoFit/>
          </a:bodyPr>
          <a:lstStyle/>
          <a:p>
            <a:pPr marL="144776">
              <a:spcBef>
                <a:spcPts val="7"/>
              </a:spcBef>
            </a:pPr>
            <a:fld id="{81D60167-4931-47E6-BA6A-407CBD079E47}" type="slidenum">
              <a:rPr spc="-33" dirty="0"/>
              <a:pPr marL="144776">
                <a:spcBef>
                  <a:spcPts val="7"/>
                </a:spcBef>
              </a:pPr>
              <a:t>67</a:t>
            </a:fld>
            <a:endParaRPr spc="-33" dirty="0"/>
          </a:p>
        </p:txBody>
      </p:sp>
      <p:pic>
        <p:nvPicPr>
          <p:cNvPr id="5" name="Picture 4"/>
          <p:cNvPicPr>
            <a:picLocks noChangeAspect="1"/>
          </p:cNvPicPr>
          <p:nvPr/>
        </p:nvPicPr>
        <p:blipFill>
          <a:blip r:embed="rId3"/>
          <a:stretch>
            <a:fillRect/>
          </a:stretch>
        </p:blipFill>
        <p:spPr>
          <a:xfrm>
            <a:off x="11082344" y="878448"/>
            <a:ext cx="699068" cy="1121761"/>
          </a:xfrm>
          <a:prstGeom prst="rect">
            <a:avLst/>
          </a:prstGeom>
        </p:spPr>
      </p:pic>
    </p:spTree>
    <p:extLst>
      <p:ext uri="{BB962C8B-B14F-4D97-AF65-F5344CB8AC3E}">
        <p14:creationId xmlns:p14="http://schemas.microsoft.com/office/powerpoint/2010/main" val="21173814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79565"/>
          </a:xfrm>
        </p:spPr>
        <p:txBody>
          <a:bodyPr>
            <a:normAutofit fontScale="90000"/>
          </a:bodyPr>
          <a:lstStyle/>
          <a:p>
            <a:pPr algn="ctr"/>
            <a:r>
              <a:rPr lang="en-US" dirty="0" smtClean="0"/>
              <a:t>   GPT 3.5 </a:t>
            </a:r>
            <a:endParaRPr lang="en-IN" dirty="0"/>
          </a:p>
        </p:txBody>
      </p:sp>
      <p:sp>
        <p:nvSpPr>
          <p:cNvPr id="4" name="Content Placeholder 3"/>
          <p:cNvSpPr>
            <a:spLocks noGrp="1"/>
          </p:cNvSpPr>
          <p:nvPr>
            <p:ph idx="1"/>
          </p:nvPr>
        </p:nvSpPr>
        <p:spPr>
          <a:xfrm>
            <a:off x="431801" y="740834"/>
            <a:ext cx="11621068" cy="4594078"/>
          </a:xfrm>
          <a:prstGeom prst="rect">
            <a:avLst/>
          </a:prstGeom>
        </p:spPr>
        <p:txBody>
          <a:bodyPr wrap="square">
            <a:spAutoFit/>
          </a:bodyPr>
          <a:lstStyle/>
          <a:p>
            <a:r>
              <a:rPr lang="en-US" sz="2400" dirty="0">
                <a:solidFill>
                  <a:srgbClr val="3C484E"/>
                </a:solidFill>
              </a:rPr>
              <a:t>GPT-3.5 is based on GPT-3 but work within specific policies of human values and only         </a:t>
            </a:r>
            <a:r>
              <a:rPr lang="en-US" sz="2400" b="1" dirty="0">
                <a:solidFill>
                  <a:srgbClr val="3C484E"/>
                </a:solidFill>
              </a:rPr>
              <a:t>1.3 billion parameter fewer </a:t>
            </a:r>
            <a:r>
              <a:rPr lang="en-US" sz="2400" dirty="0">
                <a:solidFill>
                  <a:srgbClr val="3C484E"/>
                </a:solidFill>
              </a:rPr>
              <a:t>than </a:t>
            </a:r>
            <a:r>
              <a:rPr lang="en-US" sz="2400" b="1" dirty="0">
                <a:solidFill>
                  <a:srgbClr val="3C484E"/>
                </a:solidFill>
              </a:rPr>
              <a:t>previous version by 100X</a:t>
            </a:r>
          </a:p>
          <a:p>
            <a:r>
              <a:rPr lang="en-US" sz="2400" dirty="0">
                <a:solidFill>
                  <a:srgbClr val="3C484E"/>
                </a:solidFill>
              </a:rPr>
              <a:t>Sometimes called </a:t>
            </a:r>
            <a:r>
              <a:rPr lang="en-US" sz="2400" dirty="0" err="1">
                <a:solidFill>
                  <a:srgbClr val="3C484E"/>
                </a:solidFill>
              </a:rPr>
              <a:t>InstructGPT</a:t>
            </a:r>
            <a:r>
              <a:rPr lang="en-US" sz="2400" dirty="0">
                <a:solidFill>
                  <a:srgbClr val="3C484E"/>
                </a:solidFill>
              </a:rPr>
              <a:t> that trained on the same datasets of GPT-3 but with additional fine tuning process that adds a concept called ‘Reinforcement Learning with Human Feedback’ or RLHF to the GPT-3 model  </a:t>
            </a:r>
          </a:p>
          <a:p>
            <a:r>
              <a:rPr lang="en-US" sz="2400" dirty="0">
                <a:solidFill>
                  <a:srgbClr val="3C484E"/>
                </a:solidFill>
              </a:rPr>
              <a:t>This approach is used to address the limitations of supervised and unsupervised learning, where the </a:t>
            </a:r>
            <a:r>
              <a:rPr lang="en-US" sz="2400" b="1" dirty="0">
                <a:solidFill>
                  <a:srgbClr val="3C484E"/>
                </a:solidFill>
              </a:rPr>
              <a:t>machine learning algorithms have limited ability to learn from just labeled or unlabeled data</a:t>
            </a:r>
            <a:endParaRPr lang="en-IN" dirty="0" smtClean="0"/>
          </a:p>
          <a:p>
            <a:r>
              <a:rPr lang="en-US" sz="2400" dirty="0">
                <a:solidFill>
                  <a:srgbClr val="3C484E"/>
                </a:solidFill>
              </a:rPr>
              <a:t>The Human Feedback can be provided in various forms, such as </a:t>
            </a:r>
            <a:r>
              <a:rPr lang="en-US" sz="2400" b="1" dirty="0">
                <a:solidFill>
                  <a:srgbClr val="3C484E"/>
                </a:solidFill>
              </a:rPr>
              <a:t>rewarding or punishing the model's actions,</a:t>
            </a:r>
            <a:r>
              <a:rPr lang="en-US" sz="2400" dirty="0">
                <a:solidFill>
                  <a:srgbClr val="3C484E"/>
                </a:solidFill>
              </a:rPr>
              <a:t> </a:t>
            </a:r>
            <a:r>
              <a:rPr lang="en-US" sz="2400" b="1" dirty="0">
                <a:solidFill>
                  <a:srgbClr val="3C484E"/>
                </a:solidFill>
              </a:rPr>
              <a:t>providing labels for unlabeled data</a:t>
            </a:r>
            <a:r>
              <a:rPr lang="en-US" sz="2400" dirty="0">
                <a:solidFill>
                  <a:srgbClr val="3C484E"/>
                </a:solidFill>
              </a:rPr>
              <a:t>, or </a:t>
            </a:r>
            <a:r>
              <a:rPr lang="en-US" sz="2400" b="1" dirty="0">
                <a:solidFill>
                  <a:srgbClr val="3C484E"/>
                </a:solidFill>
              </a:rPr>
              <a:t>adjusting model parameters</a:t>
            </a:r>
            <a:endParaRPr lang="en-US" sz="2400" dirty="0">
              <a:solidFill>
                <a:srgbClr val="3C484E"/>
              </a:solidFill>
            </a:endParaRPr>
          </a:p>
          <a:p>
            <a:r>
              <a:rPr lang="en-US" sz="2400" dirty="0">
                <a:solidFill>
                  <a:srgbClr val="3C484E"/>
                </a:solidFill>
              </a:rPr>
              <a:t> The goal of RLHF is to </a:t>
            </a:r>
            <a:r>
              <a:rPr lang="en-US" sz="2400" b="1" dirty="0">
                <a:solidFill>
                  <a:srgbClr val="3C484E"/>
                </a:solidFill>
              </a:rPr>
              <a:t>incorporate human expertise and knowledge into machine learning algorithms to improve their performance and ability to solve complex tasks</a:t>
            </a:r>
          </a:p>
        </p:txBody>
      </p:sp>
      <p:pic>
        <p:nvPicPr>
          <p:cNvPr id="5" name="Picture 4"/>
          <p:cNvPicPr>
            <a:picLocks noChangeAspect="1"/>
          </p:cNvPicPr>
          <p:nvPr/>
        </p:nvPicPr>
        <p:blipFill>
          <a:blip r:embed="rId2"/>
          <a:stretch>
            <a:fillRect/>
          </a:stretch>
        </p:blipFill>
        <p:spPr>
          <a:xfrm>
            <a:off x="11353801" y="370281"/>
            <a:ext cx="699068" cy="1121761"/>
          </a:xfrm>
          <a:prstGeom prst="rect">
            <a:avLst/>
          </a:prstGeom>
        </p:spPr>
      </p:pic>
    </p:spTree>
    <p:extLst>
      <p:ext uri="{BB962C8B-B14F-4D97-AF65-F5344CB8AC3E}">
        <p14:creationId xmlns:p14="http://schemas.microsoft.com/office/powerpoint/2010/main" val="2345815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5576"/>
          </a:xfrm>
        </p:spPr>
        <p:txBody>
          <a:bodyPr>
            <a:noAutofit/>
          </a:bodyPr>
          <a:lstStyle/>
          <a:p>
            <a:pPr algn="ctr"/>
            <a:r>
              <a:rPr lang="en-US" sz="3733" dirty="0"/>
              <a:t>Generative Pre –Trained  Transformer-3 (GPT-3)</a:t>
            </a:r>
            <a:endParaRPr lang="en-IN" sz="3733" dirty="0"/>
          </a:p>
        </p:txBody>
      </p:sp>
      <p:pic>
        <p:nvPicPr>
          <p:cNvPr id="5" name="Google Shape;118;p3" descr="A close up of a logo&#10;&#10;Description automatically generated"/>
          <p:cNvPicPr preferRelativeResize="0"/>
          <p:nvPr/>
        </p:nvPicPr>
        <p:blipFill rotWithShape="1">
          <a:blip r:embed="rId2">
            <a:alphaModFix/>
          </a:blip>
          <a:srcRect/>
          <a:stretch/>
        </p:blipFill>
        <p:spPr>
          <a:xfrm>
            <a:off x="10764982" y="552913"/>
            <a:ext cx="768927" cy="961823"/>
          </a:xfrm>
          <a:prstGeom prst="rect">
            <a:avLst/>
          </a:prstGeom>
          <a:noFill/>
          <a:ln>
            <a:noFill/>
          </a:ln>
        </p:spPr>
      </p:pic>
      <p:sp>
        <p:nvSpPr>
          <p:cNvPr id="7" name="Rectangle 6"/>
          <p:cNvSpPr/>
          <p:nvPr/>
        </p:nvSpPr>
        <p:spPr>
          <a:xfrm>
            <a:off x="719403" y="1177911"/>
            <a:ext cx="9889099" cy="5632311"/>
          </a:xfrm>
          <a:prstGeom prst="rect">
            <a:avLst/>
          </a:prstGeom>
        </p:spPr>
        <p:txBody>
          <a:bodyPr wrap="square">
            <a:spAutoFit/>
          </a:bodyPr>
          <a:lstStyle/>
          <a:p>
            <a:pPr marL="380990" indent="-380990">
              <a:buFont typeface="Arial" panose="020B0604020202020204" pitchFamily="34" charset="0"/>
              <a:buChar char="•"/>
            </a:pPr>
            <a:r>
              <a:rPr lang="en-US" sz="2400" dirty="0">
                <a:solidFill>
                  <a:prstClr val="black"/>
                </a:solidFill>
              </a:rPr>
              <a:t>Generative Pre-trained Transformer 3 (GPT-3) is an autoregressive language model that employs deep learning to produce human-like text</a:t>
            </a:r>
          </a:p>
          <a:p>
            <a:pPr marL="380990" indent="-380990">
              <a:buFont typeface="Arial" panose="020B0604020202020204" pitchFamily="34" charset="0"/>
              <a:buChar char="•"/>
            </a:pPr>
            <a:r>
              <a:rPr lang="en-US" sz="2400" dirty="0">
                <a:solidFill>
                  <a:prstClr val="black"/>
                </a:solidFill>
              </a:rPr>
              <a:t> It is the 3rd-generation language prediction model in the GPT-n series created by </a:t>
            </a:r>
            <a:r>
              <a:rPr lang="en-US" sz="2400" dirty="0" err="1" smtClean="0">
                <a:solidFill>
                  <a:prstClr val="black"/>
                </a:solidFill>
              </a:rPr>
              <a:t>OpenAI</a:t>
            </a:r>
            <a:endParaRPr lang="en-US" sz="2400" dirty="0">
              <a:solidFill>
                <a:prstClr val="black"/>
              </a:solidFill>
            </a:endParaRPr>
          </a:p>
          <a:p>
            <a:pPr marL="380990" indent="-380990">
              <a:buFont typeface="Arial" panose="020B0604020202020204" pitchFamily="34" charset="0"/>
              <a:buChar char="•"/>
            </a:pPr>
            <a:r>
              <a:rPr lang="en-US" sz="2400" dirty="0">
                <a:solidFill>
                  <a:prstClr val="black"/>
                </a:solidFill>
              </a:rPr>
              <a:t>GPT-3's full version has a capacity of </a:t>
            </a:r>
            <a:r>
              <a:rPr lang="en-US" sz="2400" b="1" dirty="0">
                <a:solidFill>
                  <a:prstClr val="black"/>
                </a:solidFill>
              </a:rPr>
              <a:t>175 billion </a:t>
            </a:r>
            <a:r>
              <a:rPr lang="en-US" sz="2400" dirty="0">
                <a:solidFill>
                  <a:prstClr val="black"/>
                </a:solidFill>
              </a:rPr>
              <a:t>machine learning </a:t>
            </a:r>
            <a:r>
              <a:rPr lang="en-US" sz="2400" b="1" dirty="0">
                <a:solidFill>
                  <a:prstClr val="black"/>
                </a:solidFill>
              </a:rPr>
              <a:t>parameters</a:t>
            </a:r>
            <a:r>
              <a:rPr lang="en-US" sz="2400" dirty="0">
                <a:solidFill>
                  <a:prstClr val="black"/>
                </a:solidFill>
              </a:rPr>
              <a:t>. GPT-3, which was introduced in </a:t>
            </a:r>
            <a:r>
              <a:rPr lang="en-US" sz="2400" b="1" dirty="0">
                <a:solidFill>
                  <a:prstClr val="black"/>
                </a:solidFill>
              </a:rPr>
              <a:t>May</a:t>
            </a:r>
            <a:r>
              <a:rPr lang="en-US" sz="2400" dirty="0">
                <a:solidFill>
                  <a:prstClr val="black"/>
                </a:solidFill>
              </a:rPr>
              <a:t> </a:t>
            </a:r>
            <a:r>
              <a:rPr lang="en-US" sz="2400" b="1" dirty="0">
                <a:solidFill>
                  <a:prstClr val="black"/>
                </a:solidFill>
              </a:rPr>
              <a:t>2020</a:t>
            </a:r>
          </a:p>
          <a:p>
            <a:pPr marL="380990" indent="-380990">
              <a:buFont typeface="Arial" panose="020B0604020202020204" pitchFamily="34" charset="0"/>
              <a:buChar char="•"/>
            </a:pPr>
            <a:r>
              <a:rPr lang="en-US" sz="2400" dirty="0">
                <a:solidFill>
                  <a:prstClr val="black"/>
                </a:solidFill>
              </a:rPr>
              <a:t>Before the release of GPT-3, the largest language model was Microsoft's Turing NLG, introduced in February 2020, with a capacity of 17 billion parameters or less than 10 percent compared to GPT-3</a:t>
            </a:r>
          </a:p>
          <a:p>
            <a:pPr marL="380990" indent="-380990">
              <a:buFont typeface="Arial" panose="020B0604020202020204" pitchFamily="34" charset="0"/>
              <a:buChar char="•"/>
            </a:pPr>
            <a:r>
              <a:rPr lang="en-US" sz="2400" dirty="0">
                <a:solidFill>
                  <a:prstClr val="black"/>
                </a:solidFill>
              </a:rPr>
              <a:t>“I am open to the idea that a worm with 302 neurons is conscious, so I am open to the idea that GPT-3 with 175 billion parameters is conscious too.” — David Chalmers</a:t>
            </a:r>
          </a:p>
          <a:p>
            <a:pPr marL="380990" indent="-380990">
              <a:buFont typeface="Arial" panose="020B0604020202020204" pitchFamily="34" charset="0"/>
              <a:buChar char="•"/>
            </a:pPr>
            <a:r>
              <a:rPr lang="en-US" sz="2400" dirty="0">
                <a:solidFill>
                  <a:prstClr val="black"/>
                </a:solidFill>
              </a:rPr>
              <a:t>The quality of the </a:t>
            </a:r>
            <a:r>
              <a:rPr lang="en-US" sz="2400" b="1" dirty="0">
                <a:solidFill>
                  <a:prstClr val="black"/>
                </a:solidFill>
              </a:rPr>
              <a:t>text generated by GPT-3 </a:t>
            </a:r>
            <a:r>
              <a:rPr lang="en-US" sz="2400" dirty="0">
                <a:solidFill>
                  <a:prstClr val="black"/>
                </a:solidFill>
              </a:rPr>
              <a:t>is </a:t>
            </a:r>
            <a:r>
              <a:rPr lang="en-US" sz="2400" b="1" dirty="0">
                <a:solidFill>
                  <a:prstClr val="black"/>
                </a:solidFill>
              </a:rPr>
              <a:t>so high </a:t>
            </a:r>
            <a:r>
              <a:rPr lang="en-US" sz="2400" dirty="0">
                <a:solidFill>
                  <a:prstClr val="black"/>
                </a:solidFill>
              </a:rPr>
              <a:t>that </a:t>
            </a:r>
            <a:r>
              <a:rPr lang="en-US" sz="2400" b="1" dirty="0">
                <a:solidFill>
                  <a:prstClr val="black"/>
                </a:solidFill>
              </a:rPr>
              <a:t>it is difficult to distinguish from that written by a human,</a:t>
            </a:r>
            <a:r>
              <a:rPr lang="en-US" sz="2400" dirty="0">
                <a:solidFill>
                  <a:prstClr val="black"/>
                </a:solidFill>
              </a:rPr>
              <a:t> which has </a:t>
            </a:r>
            <a:r>
              <a:rPr lang="en-US" sz="2400" b="1" dirty="0">
                <a:solidFill>
                  <a:prstClr val="black"/>
                </a:solidFill>
              </a:rPr>
              <a:t>both benefits and risks</a:t>
            </a:r>
            <a:endParaRPr lang="en-IN" sz="2400" b="1" dirty="0">
              <a:solidFill>
                <a:prstClr val="black"/>
              </a:solidFill>
            </a:endParaRPr>
          </a:p>
        </p:txBody>
      </p:sp>
    </p:spTree>
    <p:extLst>
      <p:ext uri="{BB962C8B-B14F-4D97-AF65-F5344CB8AC3E}">
        <p14:creationId xmlns:p14="http://schemas.microsoft.com/office/powerpoint/2010/main" val="2755294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637"/>
            <a:ext cx="10515600" cy="663608"/>
          </a:xfrm>
        </p:spPr>
        <p:txBody>
          <a:bodyPr>
            <a:normAutofit fontScale="90000"/>
          </a:bodyPr>
          <a:lstStyle/>
          <a:p>
            <a:pPr algn="ctr"/>
            <a:r>
              <a:rPr lang="en-IN" dirty="0" smtClean="0"/>
              <a:t/>
            </a:r>
            <a:br>
              <a:rPr lang="en-IN" dirty="0" smtClean="0"/>
            </a:br>
            <a:r>
              <a:rPr lang="en-IN" sz="3800" dirty="0"/>
              <a:t>Target tasks and datasets</a:t>
            </a:r>
            <a:r>
              <a:rPr lang="en-IN" sz="4800" dirty="0"/>
              <a:t/>
            </a:r>
            <a:br>
              <a:rPr lang="en-IN" sz="4800" dirty="0"/>
            </a:br>
            <a:endParaRPr lang="en-IN" sz="4800" dirty="0"/>
          </a:p>
        </p:txBody>
      </p:sp>
      <p:sp>
        <p:nvSpPr>
          <p:cNvPr id="3" name="Content Placeholder 2"/>
          <p:cNvSpPr>
            <a:spLocks noGrp="1"/>
          </p:cNvSpPr>
          <p:nvPr>
            <p:ph idx="1"/>
          </p:nvPr>
        </p:nvSpPr>
        <p:spPr>
          <a:xfrm>
            <a:off x="527382" y="1465231"/>
            <a:ext cx="11425269" cy="5052220"/>
          </a:xfrm>
        </p:spPr>
        <p:txBody>
          <a:bodyPr/>
          <a:lstStyle/>
          <a:p>
            <a:pPr marL="0" indent="0">
              <a:buNone/>
            </a:pPr>
            <a:r>
              <a:rPr lang="en-GB" dirty="0"/>
              <a:t>Target tasks are typically supervised and span a range of common NLP tasks</a:t>
            </a:r>
            <a:r>
              <a:rPr lang="en-GB" dirty="0" smtClean="0"/>
              <a:t>: </a:t>
            </a:r>
          </a:p>
          <a:p>
            <a:pPr marL="0" indent="0">
              <a:buNone/>
            </a:pPr>
            <a:r>
              <a:rPr lang="en-GB" dirty="0" smtClean="0"/>
              <a:t>❏</a:t>
            </a:r>
            <a:r>
              <a:rPr lang="en-GB" dirty="0"/>
              <a:t>Sentence or document classiﬁcation (e.g. sentiment)</a:t>
            </a:r>
          </a:p>
          <a:p>
            <a:pPr marL="0" indent="0">
              <a:buNone/>
            </a:pPr>
            <a:r>
              <a:rPr lang="en-GB" dirty="0" smtClean="0"/>
              <a:t>❏ Sentence </a:t>
            </a:r>
            <a:r>
              <a:rPr lang="en-GB" dirty="0"/>
              <a:t>pair classiﬁcation (e.g. NLI, paraphrase)</a:t>
            </a:r>
          </a:p>
          <a:p>
            <a:pPr marL="0" indent="0">
              <a:buNone/>
            </a:pPr>
            <a:r>
              <a:rPr lang="en-GB" dirty="0"/>
              <a:t>❏ Word level (e.g. sequence </a:t>
            </a:r>
            <a:r>
              <a:rPr lang="en-GB" dirty="0" err="1"/>
              <a:t>labeling</a:t>
            </a:r>
            <a:r>
              <a:rPr lang="en-GB" dirty="0"/>
              <a:t>, extractive Q&amp;A)</a:t>
            </a:r>
          </a:p>
          <a:p>
            <a:pPr marL="0" indent="0">
              <a:buNone/>
            </a:pPr>
            <a:r>
              <a:rPr lang="en-GB" dirty="0"/>
              <a:t>❏ Structured prediction (e.g. parsing</a:t>
            </a:r>
            <a:r>
              <a:rPr lang="en-GB" dirty="0" smtClean="0"/>
              <a:t>)</a:t>
            </a:r>
          </a:p>
          <a:p>
            <a:pPr marL="0" indent="0">
              <a:buNone/>
            </a:pPr>
            <a:r>
              <a:rPr lang="en-GB" dirty="0" smtClean="0"/>
              <a:t>❏ Generation </a:t>
            </a:r>
            <a:r>
              <a:rPr lang="en-GB" dirty="0"/>
              <a:t>(e.g. dialogue, summarization)</a:t>
            </a:r>
          </a:p>
          <a:p>
            <a:pPr marL="0" indent="0">
              <a:buNone/>
            </a:pPr>
            <a:endParaRPr lang="en-GB" dirty="0"/>
          </a:p>
          <a:p>
            <a:pPr marL="0" indent="0">
              <a:buNone/>
            </a:pPr>
            <a:endParaRPr lang="en-GB" dirty="0" smtClean="0"/>
          </a:p>
          <a:p>
            <a:pPr marL="0" indent="0">
              <a:buNone/>
            </a:pPr>
            <a:endParaRPr lang="en-GB" sz="2667" dirty="0"/>
          </a:p>
          <a:p>
            <a:pPr marL="0" indent="0">
              <a:buNone/>
            </a:pPr>
            <a:endParaRPr lang="en-IN" dirty="0"/>
          </a:p>
        </p:txBody>
      </p:sp>
      <p:pic>
        <p:nvPicPr>
          <p:cNvPr id="4" name="Picture 3"/>
          <p:cNvPicPr>
            <a:picLocks noChangeAspect="1"/>
          </p:cNvPicPr>
          <p:nvPr/>
        </p:nvPicPr>
        <p:blipFill>
          <a:blip r:embed="rId2"/>
          <a:stretch>
            <a:fillRect/>
          </a:stretch>
        </p:blipFill>
        <p:spPr>
          <a:xfrm>
            <a:off x="11035145" y="169308"/>
            <a:ext cx="749477" cy="1131286"/>
          </a:xfrm>
          <a:prstGeom prst="rect">
            <a:avLst/>
          </a:prstGeom>
        </p:spPr>
      </p:pic>
    </p:spTree>
    <p:extLst>
      <p:ext uri="{BB962C8B-B14F-4D97-AF65-F5344CB8AC3E}">
        <p14:creationId xmlns:p14="http://schemas.microsoft.com/office/powerpoint/2010/main" val="4074233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5576"/>
          </a:xfrm>
        </p:spPr>
        <p:txBody>
          <a:bodyPr>
            <a:noAutofit/>
          </a:bodyPr>
          <a:lstStyle/>
          <a:p>
            <a:r>
              <a:rPr lang="en-IN" sz="3733" dirty="0"/>
              <a:t>Generative Pre –Trained  Transformer-3 (GPT-3)</a:t>
            </a:r>
          </a:p>
        </p:txBody>
      </p:sp>
      <p:sp>
        <p:nvSpPr>
          <p:cNvPr id="3" name="Content Placeholder 2"/>
          <p:cNvSpPr>
            <a:spLocks noGrp="1"/>
          </p:cNvSpPr>
          <p:nvPr>
            <p:ph idx="1"/>
          </p:nvPr>
        </p:nvSpPr>
        <p:spPr>
          <a:xfrm>
            <a:off x="431371" y="858879"/>
            <a:ext cx="11329259" cy="5834484"/>
          </a:xfrm>
        </p:spPr>
        <p:txBody>
          <a:bodyPr>
            <a:normAutofit fontScale="92500" lnSpcReduction="20000"/>
          </a:bodyPr>
          <a:lstStyle/>
          <a:p>
            <a:r>
              <a:rPr lang="en-US" sz="2400" dirty="0"/>
              <a:t>The model is built using the standard concepts of Transformer, Attention, </a:t>
            </a:r>
            <a:r>
              <a:rPr lang="en-US" sz="2400" dirty="0" err="1"/>
              <a:t>etc</a:t>
            </a:r>
            <a:r>
              <a:rPr lang="en-US" sz="2400" dirty="0"/>
              <a:t>, and  using the </a:t>
            </a:r>
            <a:r>
              <a:rPr lang="en-US" sz="2400" b="1" dirty="0"/>
              <a:t>typical Common Crawl, Wikipedia, Books, and some additional data sources</a:t>
            </a:r>
          </a:p>
          <a:p>
            <a:r>
              <a:rPr lang="en-US" sz="2400" dirty="0"/>
              <a:t>A lot of things — pre-training, model, data are similar to GPT-2, but everything (model size, data size, training time) is just a lot bigger. </a:t>
            </a:r>
          </a:p>
          <a:p>
            <a:r>
              <a:rPr lang="en-US" sz="2400" dirty="0"/>
              <a:t>In fact, its </a:t>
            </a:r>
            <a:r>
              <a:rPr lang="en-US" sz="2400" b="1" dirty="0"/>
              <a:t>humongous (huge) size </a:t>
            </a:r>
            <a:r>
              <a:rPr lang="en-US" sz="2400" dirty="0"/>
              <a:t>is what drives most of the benefits of the model</a:t>
            </a:r>
          </a:p>
          <a:p>
            <a:r>
              <a:rPr lang="en-US" sz="2400" dirty="0"/>
              <a:t>Zero-shot learning (ZSL) is a problem setup in machine learning where, </a:t>
            </a:r>
            <a:r>
              <a:rPr lang="en-US" sz="2400" b="1" dirty="0"/>
              <a:t>at test time</a:t>
            </a:r>
            <a:r>
              <a:rPr lang="en-US" sz="2400" dirty="0"/>
              <a:t>, a </a:t>
            </a:r>
            <a:r>
              <a:rPr lang="en-US" sz="2400" b="1" dirty="0"/>
              <a:t>learner observes samples from classes which were not observed during training</a:t>
            </a:r>
            <a:r>
              <a:rPr lang="en-US" sz="2400" dirty="0"/>
              <a:t>, and </a:t>
            </a:r>
            <a:r>
              <a:rPr lang="en-US" sz="2400" b="1" dirty="0"/>
              <a:t>needs to predict the class that they belong to</a:t>
            </a:r>
            <a:endParaRPr lang="en-US" sz="2400" dirty="0"/>
          </a:p>
          <a:p>
            <a:r>
              <a:rPr lang="en-US" sz="2400" dirty="0"/>
              <a:t> Zero-shot methods generally work </a:t>
            </a:r>
            <a:r>
              <a:rPr lang="en-US" sz="2400" b="1" dirty="0"/>
              <a:t>by associating observed and non-observed classes through some form of auxiliary information, which encodes observable distinguishing properties of objects</a:t>
            </a:r>
          </a:p>
          <a:p>
            <a:r>
              <a:rPr lang="en-US" sz="2400" dirty="0">
                <a:solidFill>
                  <a:srgbClr val="202122"/>
                </a:solidFill>
              </a:rPr>
              <a:t>For example, given a </a:t>
            </a:r>
            <a:r>
              <a:rPr lang="en-US" sz="2400" b="1" dirty="0">
                <a:solidFill>
                  <a:srgbClr val="202122"/>
                </a:solidFill>
              </a:rPr>
              <a:t>set of images of animals to be classified</a:t>
            </a:r>
            <a:r>
              <a:rPr lang="en-US" sz="2400" dirty="0">
                <a:solidFill>
                  <a:srgbClr val="202122"/>
                </a:solidFill>
              </a:rPr>
              <a:t>, along </a:t>
            </a:r>
            <a:r>
              <a:rPr lang="en-US" sz="2400" b="1" dirty="0">
                <a:solidFill>
                  <a:srgbClr val="202122"/>
                </a:solidFill>
              </a:rPr>
              <a:t>with auxiliary textual descriptions of what animals look like</a:t>
            </a:r>
            <a:r>
              <a:rPr lang="en-US" sz="2400" dirty="0">
                <a:solidFill>
                  <a:srgbClr val="202122"/>
                </a:solidFill>
              </a:rPr>
              <a:t>, an </a:t>
            </a:r>
            <a:r>
              <a:rPr lang="en-US" sz="2400" b="1" dirty="0">
                <a:solidFill>
                  <a:srgbClr val="202122"/>
                </a:solidFill>
              </a:rPr>
              <a:t>artificial intelligence model which has been trained to recognize horses, but has never been given a zebra, can still recognize a zebra when it also knows that zebras look like striped horses</a:t>
            </a:r>
          </a:p>
          <a:p>
            <a:r>
              <a:rPr lang="en-US" sz="2400" dirty="0">
                <a:solidFill>
                  <a:srgbClr val="202122"/>
                </a:solidFill>
              </a:rPr>
              <a:t>One-shot learning is an ML-based object classification algorithm that assesses the </a:t>
            </a:r>
            <a:r>
              <a:rPr lang="en-US" sz="2400" b="1" dirty="0">
                <a:solidFill>
                  <a:srgbClr val="202122"/>
                </a:solidFill>
              </a:rPr>
              <a:t>similarity and difference between two images</a:t>
            </a:r>
            <a:r>
              <a:rPr lang="en-US" sz="2400" dirty="0">
                <a:solidFill>
                  <a:srgbClr val="202122"/>
                </a:solidFill>
              </a:rPr>
              <a:t>. It’s mainly used in computer vision</a:t>
            </a:r>
            <a:endParaRPr lang="en-US" sz="2400" b="1" dirty="0">
              <a:solidFill>
                <a:srgbClr val="202122"/>
              </a:solidFill>
            </a:endParaRPr>
          </a:p>
          <a:p>
            <a:r>
              <a:rPr lang="en-US" sz="2400" dirty="0"/>
              <a:t>The following graph shows the benefit in accuracy for various Zero / One / Few shot tasks as a function of a number of Model parameters, clearly major gains are achieved due to the scaled-up size</a:t>
            </a:r>
          </a:p>
          <a:p>
            <a:endParaRPr lang="en-IN" sz="2400" dirty="0"/>
          </a:p>
        </p:txBody>
      </p:sp>
      <p:pic>
        <p:nvPicPr>
          <p:cNvPr id="4" name="Google Shape;118;p3" descr="A close up of a logo&#10;&#10;Description automatically generated"/>
          <p:cNvPicPr preferRelativeResize="0"/>
          <p:nvPr/>
        </p:nvPicPr>
        <p:blipFill rotWithShape="1">
          <a:blip r:embed="rId2">
            <a:alphaModFix/>
          </a:blip>
          <a:srcRect/>
          <a:stretch/>
        </p:blipFill>
        <p:spPr>
          <a:xfrm>
            <a:off x="11280577" y="0"/>
            <a:ext cx="700199" cy="1124744"/>
          </a:xfrm>
          <a:prstGeom prst="rect">
            <a:avLst/>
          </a:prstGeom>
          <a:noFill/>
          <a:ln>
            <a:noFill/>
          </a:ln>
        </p:spPr>
      </p:pic>
    </p:spTree>
    <p:extLst>
      <p:ext uri="{BB962C8B-B14F-4D97-AF65-F5344CB8AC3E}">
        <p14:creationId xmlns:p14="http://schemas.microsoft.com/office/powerpoint/2010/main" val="37073437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637"/>
            <a:ext cx="10515600" cy="576064"/>
          </a:xfrm>
        </p:spPr>
        <p:txBody>
          <a:bodyPr>
            <a:normAutofit fontScale="90000"/>
          </a:bodyPr>
          <a:lstStyle/>
          <a:p>
            <a:pPr algn="ctr"/>
            <a:r>
              <a:rPr lang="en-IN" sz="3733" dirty="0"/>
              <a:t>Generative Pre –Trained  Transformer-3 (GPT-3)</a:t>
            </a:r>
          </a:p>
        </p:txBody>
      </p:sp>
      <p:sp>
        <p:nvSpPr>
          <p:cNvPr id="3" name="Content Placeholder 2"/>
          <p:cNvSpPr>
            <a:spLocks noGrp="1"/>
          </p:cNvSpPr>
          <p:nvPr>
            <p:ph idx="1"/>
          </p:nvPr>
        </p:nvSpPr>
        <p:spPr>
          <a:xfrm>
            <a:off x="830859" y="757224"/>
            <a:ext cx="10515600" cy="5664629"/>
          </a:xfrm>
        </p:spPr>
        <p:txBody>
          <a:bodyPr>
            <a:normAutofit/>
          </a:bodyPr>
          <a:lstStyle/>
          <a:p>
            <a:r>
              <a:rPr lang="en-US" sz="2400" dirty="0"/>
              <a:t>The GPT-3 is </a:t>
            </a:r>
            <a:r>
              <a:rPr lang="en-US" sz="2400" b="1" dirty="0"/>
              <a:t>not one single model but a family of models</a:t>
            </a:r>
            <a:r>
              <a:rPr lang="en-US" sz="2400" dirty="0"/>
              <a:t>. Each model in the family has a different number of trainable parameters. The following table shows each model, architecture, and its corresponding parameters</a:t>
            </a:r>
          </a:p>
          <a:p>
            <a:endParaRPr lang="en-IN" sz="2400" dirty="0"/>
          </a:p>
        </p:txBody>
      </p:sp>
      <p:pic>
        <p:nvPicPr>
          <p:cNvPr id="4" name="Picture 3" descr="https://static.wixstatic.com/media/3eee0b_0d788a7175824b3eaec9c1f9feaf25d8~mv2.png/v1/fill/w_740,h_216,al_c,q_85,usm_0.66_1.00_0.01,enc_auto/3eee0b_0d788a7175824b3eaec9c1f9feaf25d8~mv2.png"/>
          <p:cNvPicPr/>
          <p:nvPr/>
        </p:nvPicPr>
        <p:blipFill>
          <a:blip r:embed="rId2">
            <a:extLst>
              <a:ext uri="{28A0092B-C50C-407E-A947-70E740481C1C}">
                <a14:useLocalDpi xmlns:a14="http://schemas.microsoft.com/office/drawing/2010/main" val="0"/>
              </a:ext>
            </a:extLst>
          </a:blip>
          <a:srcRect/>
          <a:stretch>
            <a:fillRect/>
          </a:stretch>
        </p:blipFill>
        <p:spPr bwMode="auto">
          <a:xfrm>
            <a:off x="1802409" y="1796819"/>
            <a:ext cx="8572500" cy="2743200"/>
          </a:xfrm>
          <a:prstGeom prst="rect">
            <a:avLst/>
          </a:prstGeom>
          <a:noFill/>
          <a:ln>
            <a:noFill/>
          </a:ln>
        </p:spPr>
      </p:pic>
      <p:sp>
        <p:nvSpPr>
          <p:cNvPr id="5" name="Rectangle 4"/>
          <p:cNvSpPr/>
          <p:nvPr/>
        </p:nvSpPr>
        <p:spPr>
          <a:xfrm>
            <a:off x="431371" y="4389107"/>
            <a:ext cx="11521280" cy="1733488"/>
          </a:xfrm>
          <a:prstGeom prst="rect">
            <a:avLst/>
          </a:prstGeom>
        </p:spPr>
        <p:txBody>
          <a:bodyPr wrap="square">
            <a:spAutoFit/>
          </a:bodyPr>
          <a:lstStyle/>
          <a:p>
            <a:pPr marL="380990" indent="-380990">
              <a:buFont typeface="Arial" panose="020B0604020202020204" pitchFamily="34" charset="0"/>
              <a:buChar char="•"/>
            </a:pPr>
            <a:r>
              <a:rPr lang="en-US" sz="2133" b="1" dirty="0">
                <a:solidFill>
                  <a:prstClr val="black"/>
                </a:solidFill>
              </a:rPr>
              <a:t>Microsoft</a:t>
            </a:r>
            <a:r>
              <a:rPr lang="en-US" sz="2133" dirty="0">
                <a:solidFill>
                  <a:prstClr val="black"/>
                </a:solidFill>
              </a:rPr>
              <a:t> announced on </a:t>
            </a:r>
            <a:r>
              <a:rPr lang="en-US" sz="2133" b="1" dirty="0">
                <a:solidFill>
                  <a:prstClr val="black"/>
                </a:solidFill>
              </a:rPr>
              <a:t>September 22, 2020</a:t>
            </a:r>
            <a:r>
              <a:rPr lang="en-US" sz="2133" dirty="0">
                <a:solidFill>
                  <a:prstClr val="black"/>
                </a:solidFill>
              </a:rPr>
              <a:t>, that it had </a:t>
            </a:r>
            <a:r>
              <a:rPr lang="en-US" sz="2133" b="1" dirty="0">
                <a:solidFill>
                  <a:prstClr val="black"/>
                </a:solidFill>
              </a:rPr>
              <a:t>licensed "exclusive" use of GPT-3</a:t>
            </a:r>
            <a:r>
              <a:rPr lang="en-US" sz="2133" dirty="0">
                <a:solidFill>
                  <a:prstClr val="black"/>
                </a:solidFill>
              </a:rPr>
              <a:t>; </a:t>
            </a:r>
            <a:r>
              <a:rPr lang="en-US" sz="2133" b="1" dirty="0">
                <a:solidFill>
                  <a:prstClr val="black"/>
                </a:solidFill>
              </a:rPr>
              <a:t>others can still use the public API to receive output</a:t>
            </a:r>
            <a:r>
              <a:rPr lang="en-US" sz="2133" dirty="0">
                <a:solidFill>
                  <a:prstClr val="black"/>
                </a:solidFill>
              </a:rPr>
              <a:t>, </a:t>
            </a:r>
            <a:r>
              <a:rPr lang="en-US" sz="2133" b="1" dirty="0">
                <a:solidFill>
                  <a:prstClr val="black"/>
                </a:solidFill>
              </a:rPr>
              <a:t>but only Microsoft has control of the source code</a:t>
            </a:r>
          </a:p>
          <a:p>
            <a:pPr marL="380990" indent="-380990">
              <a:buFont typeface="Arial" panose="020B0604020202020204" pitchFamily="34" charset="0"/>
              <a:buChar char="•"/>
            </a:pPr>
            <a:r>
              <a:rPr lang="en-US" sz="2133" dirty="0" err="1">
                <a:solidFill>
                  <a:prstClr val="black"/>
                </a:solidFill>
              </a:rPr>
              <a:t>OpenAI</a:t>
            </a:r>
            <a:r>
              <a:rPr lang="en-US" sz="2133" dirty="0">
                <a:solidFill>
                  <a:prstClr val="black"/>
                </a:solidFill>
              </a:rPr>
              <a:t> GPT-3 family of models is based on the </a:t>
            </a:r>
            <a:r>
              <a:rPr lang="en-US" sz="2133" b="1" dirty="0">
                <a:solidFill>
                  <a:prstClr val="black"/>
                </a:solidFill>
              </a:rPr>
              <a:t>same transformer-based architecture of the GPT-2 </a:t>
            </a:r>
            <a:r>
              <a:rPr lang="en-US" sz="2133" dirty="0">
                <a:solidFill>
                  <a:prstClr val="black"/>
                </a:solidFill>
              </a:rPr>
              <a:t>model including the </a:t>
            </a:r>
            <a:r>
              <a:rPr lang="en-US" sz="2133" b="1" dirty="0">
                <a:solidFill>
                  <a:prstClr val="black"/>
                </a:solidFill>
              </a:rPr>
              <a:t>modified initialization, pre-normalization, and reverse tokenization, with the exception that it uses alternating dense and sparse attention patterns</a:t>
            </a:r>
            <a:endParaRPr lang="en-IN" sz="2400" dirty="0">
              <a:solidFill>
                <a:prstClr val="black"/>
              </a:solidFill>
            </a:endParaRPr>
          </a:p>
        </p:txBody>
      </p:sp>
      <p:pic>
        <p:nvPicPr>
          <p:cNvPr id="6" name="Picture 5"/>
          <p:cNvPicPr>
            <a:picLocks noChangeAspect="1"/>
          </p:cNvPicPr>
          <p:nvPr/>
        </p:nvPicPr>
        <p:blipFill>
          <a:blip r:embed="rId3"/>
          <a:stretch>
            <a:fillRect/>
          </a:stretch>
        </p:blipFill>
        <p:spPr>
          <a:xfrm>
            <a:off x="11264810" y="188084"/>
            <a:ext cx="699068" cy="1121761"/>
          </a:xfrm>
          <a:prstGeom prst="rect">
            <a:avLst/>
          </a:prstGeom>
        </p:spPr>
      </p:pic>
    </p:spTree>
    <p:extLst>
      <p:ext uri="{BB962C8B-B14F-4D97-AF65-F5344CB8AC3E}">
        <p14:creationId xmlns:p14="http://schemas.microsoft.com/office/powerpoint/2010/main" val="23279095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5576"/>
          </a:xfrm>
        </p:spPr>
        <p:txBody>
          <a:bodyPr>
            <a:noAutofit/>
          </a:bodyPr>
          <a:lstStyle/>
          <a:p>
            <a:pPr algn="ctr"/>
            <a:r>
              <a:rPr lang="en-US" sz="3733" dirty="0" err="1"/>
              <a:t>InstructGPT</a:t>
            </a:r>
            <a:r>
              <a:rPr lang="en-US" sz="3733" dirty="0"/>
              <a:t> or GPT- 3.5 and </a:t>
            </a:r>
            <a:r>
              <a:rPr lang="en-US" sz="3733" dirty="0" err="1"/>
              <a:t>ChatGPT</a:t>
            </a:r>
            <a:endParaRPr lang="en-IN" sz="3733" dirty="0"/>
          </a:p>
        </p:txBody>
      </p:sp>
      <p:pic>
        <p:nvPicPr>
          <p:cNvPr id="4" name="Picture 3"/>
          <p:cNvPicPr>
            <a:picLocks noChangeAspect="1"/>
          </p:cNvPicPr>
          <p:nvPr/>
        </p:nvPicPr>
        <p:blipFill>
          <a:blip r:embed="rId2"/>
          <a:stretch>
            <a:fillRect/>
          </a:stretch>
        </p:blipFill>
        <p:spPr>
          <a:xfrm>
            <a:off x="10800523" y="584121"/>
            <a:ext cx="699068" cy="1121761"/>
          </a:xfrm>
          <a:prstGeom prst="rect">
            <a:avLst/>
          </a:prstGeom>
        </p:spPr>
      </p:pic>
      <p:pic>
        <p:nvPicPr>
          <p:cNvPr id="1026" name="Picture 2" descr="https://s10251.pcdn.co/wp-content/uploads/2022/12/2022-Alan-D-Thompson-ChatGPT-Sparrow-Rev-0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7489" y="1264744"/>
            <a:ext cx="8496300" cy="45645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79509" y="6117299"/>
            <a:ext cx="8064896" cy="461665"/>
          </a:xfrm>
          <a:prstGeom prst="rect">
            <a:avLst/>
          </a:prstGeom>
          <a:noFill/>
        </p:spPr>
        <p:txBody>
          <a:bodyPr wrap="square" rtlCol="0">
            <a:spAutoFit/>
          </a:bodyPr>
          <a:lstStyle/>
          <a:p>
            <a:r>
              <a:rPr lang="en-US" sz="2400" dirty="0">
                <a:solidFill>
                  <a:prstClr val="black"/>
                </a:solidFill>
              </a:rPr>
              <a:t>Reinforcement Learning from Human Feedback (RLHF)</a:t>
            </a:r>
            <a:endParaRPr lang="en-IN" sz="2400" dirty="0">
              <a:solidFill>
                <a:prstClr val="black"/>
              </a:solidFill>
            </a:endParaRPr>
          </a:p>
        </p:txBody>
      </p:sp>
    </p:spTree>
    <p:extLst>
      <p:ext uri="{BB962C8B-B14F-4D97-AF65-F5344CB8AC3E}">
        <p14:creationId xmlns:p14="http://schemas.microsoft.com/office/powerpoint/2010/main" val="6296436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cxnSp>
        <p:nvCxnSpPr>
          <p:cNvPr id="483" name="Google Shape;483;p63"/>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484" name="Google Shape;484;p63"/>
          <p:cNvSpPr txBox="1">
            <a:spLocks noGrp="1"/>
          </p:cNvSpPr>
          <p:nvPr>
            <p:ph type="body" idx="1"/>
          </p:nvPr>
        </p:nvSpPr>
        <p:spPr>
          <a:xfrm>
            <a:off x="430800" y="1482075"/>
            <a:ext cx="11330400" cy="4862000"/>
          </a:xfrm>
          <a:prstGeom prst="rect">
            <a:avLst/>
          </a:prstGeom>
          <a:noFill/>
          <a:ln>
            <a:noFill/>
          </a:ln>
        </p:spPr>
        <p:txBody>
          <a:bodyPr spcFirstLastPara="1" wrap="square" lIns="91433" tIns="45700" rIns="91433" bIns="45700" anchor="t" anchorCtr="0">
            <a:normAutofit/>
          </a:bodyPr>
          <a:lstStyle/>
          <a:p>
            <a:pPr marL="457189" indent="-389457">
              <a:lnSpc>
                <a:spcPct val="150000"/>
              </a:lnSpc>
              <a:spcBef>
                <a:spcPts val="0"/>
              </a:spcBef>
              <a:buClr>
                <a:schemeClr val="dk1"/>
              </a:buClr>
              <a:buSzPts val="1800"/>
            </a:pPr>
            <a:r>
              <a:rPr lang="en" sz="2400">
                <a:solidFill>
                  <a:schemeClr val="dk1"/>
                </a:solidFill>
              </a:rPr>
              <a:t>Finetuned on GPT-3.5, which is a series of models trained on a mix of text and code using instruction tuning and RLHF</a:t>
            </a:r>
            <a:endParaRPr sz="2400">
              <a:solidFill>
                <a:schemeClr val="dk1"/>
              </a:solidFill>
            </a:endParaRPr>
          </a:p>
          <a:p>
            <a:pPr marL="457189" indent="-389457">
              <a:lnSpc>
                <a:spcPct val="150000"/>
              </a:lnSpc>
              <a:spcBef>
                <a:spcPts val="0"/>
              </a:spcBef>
              <a:buClr>
                <a:schemeClr val="dk1"/>
              </a:buClr>
              <a:buSzPts val="1800"/>
            </a:pPr>
            <a:r>
              <a:rPr lang="en" sz="2400">
                <a:solidFill>
                  <a:schemeClr val="dk1"/>
                </a:solidFill>
              </a:rPr>
              <a:t>Taken the world by storm!</a:t>
            </a:r>
            <a:endParaRPr sz="2400">
              <a:solidFill>
                <a:schemeClr val="dk1"/>
              </a:solidFill>
            </a:endParaRPr>
          </a:p>
        </p:txBody>
      </p:sp>
      <p:sp>
        <p:nvSpPr>
          <p:cNvPr id="485" name="Google Shape;485;p63"/>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73</a:t>
            </a:fld>
            <a:endParaRPr/>
          </a:p>
        </p:txBody>
      </p:sp>
      <p:sp>
        <p:nvSpPr>
          <p:cNvPr id="486" name="Google Shape;486;p63"/>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487" name="Google Shape;487;p63"/>
          <p:cNvSpPr txBox="1">
            <a:spLocks noGrp="1"/>
          </p:cNvSpPr>
          <p:nvPr>
            <p:ph type="title"/>
          </p:nvPr>
        </p:nvSpPr>
        <p:spPr>
          <a:xfrm>
            <a:off x="343425" y="527981"/>
            <a:ext cx="11330400" cy="6868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333" b="1" dirty="0">
                <a:solidFill>
                  <a:srgbClr val="30888E"/>
                </a:solidFill>
              </a:rPr>
              <a:t>ChatGPT</a:t>
            </a:r>
            <a:endParaRPr sz="3333" b="1" dirty="0">
              <a:solidFill>
                <a:srgbClr val="30888E"/>
              </a:solidFill>
            </a:endParaRPr>
          </a:p>
        </p:txBody>
      </p:sp>
      <p:pic>
        <p:nvPicPr>
          <p:cNvPr id="488" name="Google Shape;488;p63"/>
          <p:cNvPicPr preferRelativeResize="0"/>
          <p:nvPr/>
        </p:nvPicPr>
        <p:blipFill>
          <a:blip r:embed="rId3">
            <a:alphaModFix/>
          </a:blip>
          <a:stretch>
            <a:fillRect/>
          </a:stretch>
        </p:blipFill>
        <p:spPr>
          <a:xfrm>
            <a:off x="6041146" y="3103900"/>
            <a:ext cx="6150853" cy="3696651"/>
          </a:xfrm>
          <a:prstGeom prst="rect">
            <a:avLst/>
          </a:prstGeom>
          <a:noFill/>
          <a:ln>
            <a:noFill/>
          </a:ln>
        </p:spPr>
      </p:pic>
      <p:pic>
        <p:nvPicPr>
          <p:cNvPr id="489" name="Google Shape;489;p63"/>
          <p:cNvPicPr preferRelativeResize="0"/>
          <p:nvPr/>
        </p:nvPicPr>
        <p:blipFill>
          <a:blip r:embed="rId4">
            <a:alphaModFix/>
          </a:blip>
          <a:stretch>
            <a:fillRect/>
          </a:stretch>
        </p:blipFill>
        <p:spPr>
          <a:xfrm>
            <a:off x="666901" y="3483001"/>
            <a:ext cx="4632073" cy="3089601"/>
          </a:xfrm>
          <a:prstGeom prst="rect">
            <a:avLst/>
          </a:prstGeom>
          <a:noFill/>
          <a:ln>
            <a:noFill/>
          </a:ln>
        </p:spPr>
      </p:pic>
    </p:spTree>
    <p:extLst>
      <p:ext uri="{BB962C8B-B14F-4D97-AF65-F5344CB8AC3E}">
        <p14:creationId xmlns:p14="http://schemas.microsoft.com/office/powerpoint/2010/main" val="39997251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1587"/>
          </a:xfrm>
        </p:spPr>
        <p:txBody>
          <a:bodyPr>
            <a:normAutofit fontScale="90000"/>
          </a:bodyPr>
          <a:lstStyle/>
          <a:p>
            <a:r>
              <a:rPr lang="en-US" dirty="0" smtClean="0"/>
              <a:t>                                     </a:t>
            </a:r>
            <a:r>
              <a:rPr lang="en-US" sz="4133" dirty="0" err="1"/>
              <a:t>ChatGPT</a:t>
            </a:r>
            <a:endParaRPr lang="en-IN" sz="4133" dirty="0"/>
          </a:p>
        </p:txBody>
      </p:sp>
      <p:sp>
        <p:nvSpPr>
          <p:cNvPr id="3" name="Content Placeholder 2"/>
          <p:cNvSpPr>
            <a:spLocks noGrp="1"/>
          </p:cNvSpPr>
          <p:nvPr>
            <p:ph idx="1"/>
          </p:nvPr>
        </p:nvSpPr>
        <p:spPr>
          <a:xfrm>
            <a:off x="838200" y="1028734"/>
            <a:ext cx="10515600" cy="5148231"/>
          </a:xfrm>
        </p:spPr>
        <p:txBody>
          <a:bodyPr>
            <a:normAutofit lnSpcReduction="10000"/>
          </a:bodyPr>
          <a:lstStyle/>
          <a:p>
            <a:r>
              <a:rPr lang="en-US" sz="2400" dirty="0" err="1"/>
              <a:t>ChatGPT</a:t>
            </a:r>
            <a:r>
              <a:rPr lang="en-US" sz="2400" dirty="0"/>
              <a:t> is an AI-based </a:t>
            </a:r>
            <a:r>
              <a:rPr lang="en-US" sz="2400" dirty="0" err="1"/>
              <a:t>chatbot</a:t>
            </a:r>
            <a:r>
              <a:rPr lang="en-US" sz="2400" dirty="0"/>
              <a:t> system which </a:t>
            </a:r>
            <a:r>
              <a:rPr lang="en-US" sz="2400" dirty="0" err="1"/>
              <a:t>OpenAI</a:t>
            </a:r>
            <a:r>
              <a:rPr lang="en-US" sz="2400" dirty="0"/>
              <a:t> launched in November 2022. </a:t>
            </a:r>
          </a:p>
          <a:p>
            <a:r>
              <a:rPr lang="en-US" sz="2400" dirty="0" err="1"/>
              <a:t>OpenAI</a:t>
            </a:r>
            <a:r>
              <a:rPr lang="en-US" sz="2400" dirty="0"/>
              <a:t> is known for creating Whisper, an automatic speech recognition system and DALLE•2, an AI image and art generator</a:t>
            </a:r>
          </a:p>
          <a:p>
            <a:r>
              <a:rPr lang="en-US" sz="2400" dirty="0" err="1"/>
              <a:t>ChatGPT</a:t>
            </a:r>
            <a:r>
              <a:rPr lang="en-US" sz="2400" dirty="0"/>
              <a:t> uses the company's GPT-3 technology. It stands for Generative Pre-trained </a:t>
            </a:r>
            <a:r>
              <a:rPr lang="en-US" sz="2400" dirty="0" smtClean="0"/>
              <a:t>Transformer-3</a:t>
            </a:r>
            <a:endParaRPr lang="en-US" sz="2400" dirty="0"/>
          </a:p>
          <a:p>
            <a:r>
              <a:rPr lang="en-US" sz="2400" dirty="0"/>
              <a:t>It is an autoregressive language model which uses deep learning to produce human-like text</a:t>
            </a:r>
          </a:p>
          <a:p>
            <a:r>
              <a:rPr lang="en-US" sz="2400" dirty="0"/>
              <a:t>It is a language-processing AI model, and right now one of the most popular</a:t>
            </a:r>
          </a:p>
          <a:p>
            <a:r>
              <a:rPr lang="en-US" sz="2400" dirty="0"/>
              <a:t> </a:t>
            </a:r>
            <a:r>
              <a:rPr lang="en-US" sz="2400" dirty="0" err="1"/>
              <a:t>OpenAI</a:t>
            </a:r>
            <a:r>
              <a:rPr lang="en-US" sz="2400" dirty="0"/>
              <a:t> used Reinforcement Learning from Human Feedback (RLHF)</a:t>
            </a:r>
          </a:p>
          <a:p>
            <a:r>
              <a:rPr lang="en-US" sz="2400" dirty="0"/>
              <a:t> They started with training an initial model using supervised fine-tuning</a:t>
            </a:r>
          </a:p>
          <a:p>
            <a:r>
              <a:rPr lang="en-US" sz="2400" dirty="0"/>
              <a:t> The human AI trainers played both the user and AI assistant and provided conversations to help build natural and engaging responses</a:t>
            </a:r>
          </a:p>
          <a:p>
            <a:endParaRPr lang="en-IN" sz="2400" dirty="0"/>
          </a:p>
        </p:txBody>
      </p:sp>
    </p:spTree>
    <p:extLst>
      <p:ext uri="{BB962C8B-B14F-4D97-AF65-F5344CB8AC3E}">
        <p14:creationId xmlns:p14="http://schemas.microsoft.com/office/powerpoint/2010/main" val="4657129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16766"/>
          </a:xfrm>
        </p:spPr>
        <p:txBody>
          <a:bodyPr>
            <a:noAutofit/>
          </a:bodyPr>
          <a:lstStyle/>
          <a:p>
            <a:r>
              <a:rPr lang="en-US" sz="3600" dirty="0" smtClean="0"/>
              <a:t>Sample mathematical dialogue in </a:t>
            </a:r>
            <a:r>
              <a:rPr lang="en-US" sz="3600" dirty="0" err="1" smtClean="0"/>
              <a:t>ChatGPT</a:t>
            </a:r>
            <a:r>
              <a:rPr lang="en-US" sz="3600" dirty="0" smtClean="0"/>
              <a:t> 3.5 </a:t>
            </a:r>
            <a:endParaRPr lang="en-IN" sz="3600" dirty="0"/>
          </a:p>
        </p:txBody>
      </p:sp>
      <p:sp>
        <p:nvSpPr>
          <p:cNvPr id="3" name="Content Placeholder 2"/>
          <p:cNvSpPr>
            <a:spLocks noGrp="1"/>
          </p:cNvSpPr>
          <p:nvPr>
            <p:ph idx="1"/>
          </p:nvPr>
        </p:nvSpPr>
        <p:spPr>
          <a:xfrm>
            <a:off x="838200" y="706582"/>
            <a:ext cx="10515600" cy="5470381"/>
          </a:xfrm>
        </p:spPr>
        <p:txBody>
          <a:bodyPr>
            <a:normAutofit/>
          </a:bodyPr>
          <a:lstStyle/>
          <a:p>
            <a:pPr marL="0" indent="0">
              <a:buNone/>
            </a:pPr>
            <a:r>
              <a:rPr lang="en-US" sz="1800" dirty="0" smtClean="0"/>
              <a:t> You</a:t>
            </a:r>
          </a:p>
          <a:p>
            <a:pPr marL="0" indent="0">
              <a:buNone/>
            </a:pPr>
            <a:r>
              <a:rPr lang="en-US" sz="1800" dirty="0" smtClean="0"/>
              <a:t>What is special about the number 1729 ?</a:t>
            </a:r>
          </a:p>
          <a:p>
            <a:pPr marL="0" indent="0">
              <a:buNone/>
            </a:pPr>
            <a:r>
              <a:rPr lang="en-US" sz="1800" dirty="0" err="1" smtClean="0"/>
              <a:t>ChatGPT</a:t>
            </a:r>
            <a:endParaRPr lang="en-US" sz="1800" dirty="0" smtClean="0"/>
          </a:p>
          <a:p>
            <a:pPr marL="0" indent="0">
              <a:buNone/>
            </a:pPr>
            <a:r>
              <a:rPr lang="en-US" sz="1800" b="0" i="0" dirty="0" smtClean="0">
                <a:solidFill>
                  <a:srgbClr val="0D0D0D"/>
                </a:solidFill>
                <a:effectLst/>
              </a:rPr>
              <a:t>The number 1729 is famously known as the Hardy-</a:t>
            </a:r>
            <a:r>
              <a:rPr lang="en-US" sz="1800" b="0" i="0" dirty="0" err="1" smtClean="0">
                <a:solidFill>
                  <a:srgbClr val="0D0D0D"/>
                </a:solidFill>
                <a:effectLst/>
              </a:rPr>
              <a:t>Ramanujan</a:t>
            </a:r>
            <a:r>
              <a:rPr lang="en-US" sz="1800" b="0" i="0" dirty="0" smtClean="0">
                <a:solidFill>
                  <a:srgbClr val="0D0D0D"/>
                </a:solidFill>
                <a:effectLst/>
              </a:rPr>
              <a:t> number, after a story involving the British mathematician G.H. Hardy and the Indian mathematician </a:t>
            </a:r>
            <a:r>
              <a:rPr lang="en-US" sz="1800" b="0" i="0" dirty="0" err="1" smtClean="0">
                <a:solidFill>
                  <a:srgbClr val="0D0D0D"/>
                </a:solidFill>
                <a:effectLst/>
              </a:rPr>
              <a:t>Srinivasa</a:t>
            </a:r>
            <a:r>
              <a:rPr lang="en-US" sz="1800" b="0" i="0" dirty="0" smtClean="0">
                <a:solidFill>
                  <a:srgbClr val="0D0D0D"/>
                </a:solidFill>
                <a:effectLst/>
              </a:rPr>
              <a:t> </a:t>
            </a:r>
            <a:r>
              <a:rPr lang="en-US" sz="1800" b="0" i="0" dirty="0" err="1" smtClean="0">
                <a:solidFill>
                  <a:srgbClr val="0D0D0D"/>
                </a:solidFill>
                <a:effectLst/>
              </a:rPr>
              <a:t>Ramanujan</a:t>
            </a:r>
            <a:r>
              <a:rPr lang="en-US" sz="1800" b="0" i="0" dirty="0" smtClean="0">
                <a:solidFill>
                  <a:srgbClr val="0D0D0D"/>
                </a:solidFill>
                <a:effectLst/>
              </a:rPr>
              <a:t>. It is celebrated for being the smallest number expressible as the sum of two cubes in two different  ways:  1729= 1</a:t>
            </a:r>
            <a:r>
              <a:rPr lang="en-US" sz="1800" b="0" i="0" baseline="30000" dirty="0" smtClean="0">
                <a:solidFill>
                  <a:srgbClr val="0D0D0D"/>
                </a:solidFill>
                <a:effectLst/>
              </a:rPr>
              <a:t>3</a:t>
            </a:r>
            <a:r>
              <a:rPr lang="en-US" sz="1800" b="0" i="0" dirty="0" smtClean="0">
                <a:solidFill>
                  <a:srgbClr val="0D0D0D"/>
                </a:solidFill>
                <a:effectLst/>
              </a:rPr>
              <a:t>+ 12</a:t>
            </a:r>
            <a:r>
              <a:rPr lang="en-US" sz="1800" b="0" i="0" baseline="30000" dirty="0" smtClean="0">
                <a:solidFill>
                  <a:srgbClr val="0D0D0D"/>
                </a:solidFill>
                <a:effectLst/>
              </a:rPr>
              <a:t>3</a:t>
            </a:r>
            <a:r>
              <a:rPr lang="en-US" sz="1800" b="0" i="0" dirty="0" smtClean="0">
                <a:solidFill>
                  <a:srgbClr val="0D0D0D"/>
                </a:solidFill>
                <a:effectLst/>
              </a:rPr>
              <a:t> = 9</a:t>
            </a:r>
            <a:r>
              <a:rPr lang="en-US" sz="1800" b="0" i="0" baseline="30000" dirty="0" smtClean="0">
                <a:solidFill>
                  <a:srgbClr val="0D0D0D"/>
                </a:solidFill>
                <a:effectLst/>
              </a:rPr>
              <a:t>3</a:t>
            </a:r>
            <a:r>
              <a:rPr lang="en-US" sz="1800" b="0" i="0" dirty="0" smtClean="0">
                <a:solidFill>
                  <a:srgbClr val="0D0D0D"/>
                </a:solidFill>
                <a:effectLst/>
              </a:rPr>
              <a:t>+ 10</a:t>
            </a:r>
            <a:r>
              <a:rPr lang="en-US" sz="1800" b="0" i="0" baseline="30000" dirty="0" smtClean="0">
                <a:solidFill>
                  <a:srgbClr val="0D0D0D"/>
                </a:solidFill>
                <a:effectLst/>
              </a:rPr>
              <a:t>3</a:t>
            </a:r>
            <a:endParaRPr lang="en-US" sz="1800" dirty="0" smtClean="0"/>
          </a:p>
          <a:p>
            <a:r>
              <a:rPr lang="en-US" sz="1800" dirty="0" smtClean="0"/>
              <a:t>The story goes that Hardy visited </a:t>
            </a:r>
            <a:r>
              <a:rPr lang="en-US" sz="1800" dirty="0" err="1" smtClean="0"/>
              <a:t>Ramanujan</a:t>
            </a:r>
            <a:r>
              <a:rPr lang="en-US" sz="1800" dirty="0" smtClean="0"/>
              <a:t> in the hospital and remarked that the number of his taxi cab, 1729, </a:t>
            </a:r>
            <a:r>
              <a:rPr lang="en-US" sz="1800" b="1" dirty="0" smtClean="0"/>
              <a:t>seemed dull to him</a:t>
            </a:r>
            <a:r>
              <a:rPr lang="en-US" sz="1800" dirty="0" smtClean="0"/>
              <a:t>. </a:t>
            </a:r>
            <a:r>
              <a:rPr lang="en-US" sz="1800" b="1" dirty="0" err="1" smtClean="0"/>
              <a:t>Ramanujan</a:t>
            </a:r>
            <a:r>
              <a:rPr lang="en-US" sz="1800" dirty="0" smtClean="0"/>
              <a:t> immediately responded that on the contrary, it is a </a:t>
            </a:r>
            <a:r>
              <a:rPr lang="en-US" sz="1800" b="1" dirty="0" smtClean="0"/>
              <a:t>very interesting number</a:t>
            </a:r>
            <a:r>
              <a:rPr lang="en-US" sz="1800" dirty="0" smtClean="0"/>
              <a:t> as it is the </a:t>
            </a:r>
            <a:r>
              <a:rPr lang="en-US" sz="1800" b="1" dirty="0" smtClean="0"/>
              <a:t>smallest number expressible as the sum of two cubes in two distinct ways</a:t>
            </a:r>
            <a:r>
              <a:rPr lang="en-US" sz="1800" dirty="0" smtClean="0"/>
              <a:t>. This anecdote beautifully illustrates </a:t>
            </a:r>
            <a:r>
              <a:rPr lang="en-US" sz="1800" dirty="0" err="1" smtClean="0"/>
              <a:t>Ramanujan's</a:t>
            </a:r>
            <a:r>
              <a:rPr lang="en-US" sz="1800" dirty="0" smtClean="0"/>
              <a:t> extraordinary intuition and genius in mathematics.</a:t>
            </a:r>
            <a:endParaRPr lang="en-IN" sz="1800" dirty="0"/>
          </a:p>
        </p:txBody>
      </p:sp>
      <p:pic>
        <p:nvPicPr>
          <p:cNvPr id="4" name="Picture 3"/>
          <p:cNvPicPr>
            <a:picLocks noChangeAspect="1"/>
          </p:cNvPicPr>
          <p:nvPr/>
        </p:nvPicPr>
        <p:blipFill>
          <a:blip r:embed="rId2"/>
          <a:stretch>
            <a:fillRect/>
          </a:stretch>
        </p:blipFill>
        <p:spPr>
          <a:xfrm>
            <a:off x="11107882" y="233671"/>
            <a:ext cx="639567" cy="945821"/>
          </a:xfrm>
          <a:prstGeom prst="rect">
            <a:avLst/>
          </a:prstGeom>
        </p:spPr>
      </p:pic>
    </p:spTree>
    <p:extLst>
      <p:ext uri="{BB962C8B-B14F-4D97-AF65-F5344CB8AC3E}">
        <p14:creationId xmlns:p14="http://schemas.microsoft.com/office/powerpoint/2010/main" val="30060143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99893"/>
          </a:xfrm>
        </p:spPr>
        <p:txBody>
          <a:bodyPr>
            <a:noAutofit/>
          </a:bodyPr>
          <a:lstStyle/>
          <a:p>
            <a:r>
              <a:rPr lang="en-US" sz="3600" dirty="0" smtClean="0"/>
              <a:t>Example of Mathematical Function using </a:t>
            </a:r>
            <a:r>
              <a:rPr lang="en-US" sz="3600" dirty="0" err="1" smtClean="0"/>
              <a:t>ChatGPT</a:t>
            </a:r>
            <a:r>
              <a:rPr lang="en-US" sz="3600" dirty="0" smtClean="0"/>
              <a:t> 3.5</a:t>
            </a:r>
            <a:endParaRPr lang="en-IN" sz="3600" dirty="0"/>
          </a:p>
        </p:txBody>
      </p:sp>
      <p:sp>
        <p:nvSpPr>
          <p:cNvPr id="3" name="Content Placeholder 2"/>
          <p:cNvSpPr>
            <a:spLocks noGrp="1"/>
          </p:cNvSpPr>
          <p:nvPr>
            <p:ph idx="1"/>
          </p:nvPr>
        </p:nvSpPr>
        <p:spPr>
          <a:xfrm>
            <a:off x="838200" y="862445"/>
            <a:ext cx="10515600" cy="5314518"/>
          </a:xfrm>
        </p:spPr>
        <p:txBody>
          <a:bodyPr>
            <a:normAutofit/>
          </a:bodyPr>
          <a:lstStyle/>
          <a:p>
            <a:pPr marL="0" indent="0">
              <a:buNone/>
            </a:pPr>
            <a:r>
              <a:rPr lang="en-US" sz="1800" dirty="0" smtClean="0"/>
              <a:t>You</a:t>
            </a:r>
          </a:p>
          <a:p>
            <a:pPr marL="0" indent="0">
              <a:buNone/>
            </a:pPr>
            <a:r>
              <a:rPr lang="en-US" sz="1800" dirty="0" smtClean="0"/>
              <a:t>Solve the differential equation x^^2 d^2 y/(dx^2) +x(</a:t>
            </a:r>
            <a:r>
              <a:rPr lang="en-US" sz="1800" dirty="0" err="1" smtClean="0"/>
              <a:t>dy</a:t>
            </a:r>
            <a:r>
              <a:rPr lang="en-US" sz="1800" dirty="0" smtClean="0"/>
              <a:t>/dx) +(x^2-n^2) =0</a:t>
            </a:r>
          </a:p>
          <a:p>
            <a:pPr marL="0" indent="0">
              <a:buNone/>
            </a:pPr>
            <a:r>
              <a:rPr lang="en-US" sz="1800" dirty="0" err="1" smtClean="0"/>
              <a:t>ChatGPT</a:t>
            </a:r>
            <a:endParaRPr lang="en-US" sz="1800" dirty="0" smtClean="0"/>
          </a:p>
          <a:p>
            <a:pPr marL="0" indent="0">
              <a:buNone/>
            </a:pPr>
            <a:r>
              <a:rPr lang="en-US" sz="1800" dirty="0" smtClean="0"/>
              <a:t>The given differential equation is of the form: x</a:t>
            </a:r>
            <a:r>
              <a:rPr lang="en-US" sz="1800" baseline="30000" dirty="0" smtClean="0"/>
              <a:t>2</a:t>
            </a:r>
            <a:r>
              <a:rPr lang="en-US" sz="1800" dirty="0" smtClean="0"/>
              <a:t> d</a:t>
            </a:r>
            <a:r>
              <a:rPr lang="en-US" sz="1800" baseline="30000" dirty="0" smtClean="0"/>
              <a:t>2</a:t>
            </a:r>
            <a:r>
              <a:rPr lang="en-US" sz="1800" dirty="0" smtClean="0"/>
              <a:t>y/dx</a:t>
            </a:r>
            <a:r>
              <a:rPr lang="en-US" sz="1800" baseline="30000" dirty="0" smtClean="0"/>
              <a:t>2</a:t>
            </a:r>
            <a:r>
              <a:rPr lang="en-US" sz="1800" dirty="0" smtClean="0"/>
              <a:t> + x(</a:t>
            </a:r>
            <a:r>
              <a:rPr lang="en-US" sz="1800" dirty="0" err="1" smtClean="0"/>
              <a:t>dy</a:t>
            </a:r>
            <a:r>
              <a:rPr lang="en-US" sz="1800" dirty="0" smtClean="0"/>
              <a:t>/dx) +(x</a:t>
            </a:r>
            <a:r>
              <a:rPr lang="en-US" sz="1800" baseline="30000" dirty="0" smtClean="0"/>
              <a:t>2</a:t>
            </a:r>
            <a:r>
              <a:rPr lang="en-US" sz="1800" dirty="0" smtClean="0"/>
              <a:t> –n</a:t>
            </a:r>
            <a:r>
              <a:rPr lang="en-US" sz="1800" baseline="30000" dirty="0" smtClean="0"/>
              <a:t>2</a:t>
            </a:r>
            <a:r>
              <a:rPr lang="en-US" sz="1800" dirty="0" smtClean="0"/>
              <a:t>) = 0</a:t>
            </a:r>
          </a:p>
          <a:p>
            <a:pPr marL="0" indent="0">
              <a:buNone/>
            </a:pPr>
            <a:r>
              <a:rPr lang="en-US" sz="1800" b="0" i="0" dirty="0" smtClean="0">
                <a:solidFill>
                  <a:srgbClr val="0D0D0D"/>
                </a:solidFill>
                <a:effectLst/>
              </a:rPr>
              <a:t>This is a standard form of Bessel's differential equation, which has a general solution involving Bessel functions. The general solution is given by:</a:t>
            </a:r>
            <a:endParaRPr lang="en-US" sz="1800" dirty="0"/>
          </a:p>
          <a:p>
            <a:pPr marL="0" indent="0">
              <a:buNone/>
            </a:pPr>
            <a:r>
              <a:rPr lang="en-US" sz="1800" dirty="0" smtClean="0"/>
              <a:t>         y= </a:t>
            </a:r>
            <a:r>
              <a:rPr lang="en-US" sz="1800" dirty="0" err="1" smtClean="0"/>
              <a:t>AJ</a:t>
            </a:r>
            <a:r>
              <a:rPr lang="en-US" sz="1800" baseline="-25000" dirty="0" err="1" smtClean="0"/>
              <a:t>n</a:t>
            </a:r>
            <a:r>
              <a:rPr lang="en-US" sz="1800" dirty="0" smtClean="0"/>
              <a:t>(x) +</a:t>
            </a:r>
            <a:r>
              <a:rPr lang="en-US" sz="1800" dirty="0" err="1" smtClean="0"/>
              <a:t>BY</a:t>
            </a:r>
            <a:r>
              <a:rPr lang="en-US" sz="1800" baseline="-25000" dirty="0" err="1" smtClean="0"/>
              <a:t>n</a:t>
            </a:r>
            <a:r>
              <a:rPr lang="en-US" sz="1800" dirty="0" smtClean="0"/>
              <a:t>(x) </a:t>
            </a:r>
          </a:p>
          <a:p>
            <a:r>
              <a:rPr lang="en-US" sz="1800" b="0" i="0" dirty="0" smtClean="0">
                <a:solidFill>
                  <a:srgbClr val="0D0D0D"/>
                </a:solidFill>
                <a:effectLst/>
                <a:latin typeface="Söhne"/>
              </a:rPr>
              <a:t>where:</a:t>
            </a:r>
          </a:p>
          <a:p>
            <a:r>
              <a:rPr lang="en-US" sz="1800" b="0" i="1" dirty="0" smtClean="0">
                <a:solidFill>
                  <a:srgbClr val="0D0D0D"/>
                </a:solidFill>
                <a:effectLst/>
              </a:rPr>
              <a:t>A</a:t>
            </a:r>
            <a:r>
              <a:rPr lang="en-US" sz="1800" b="0" i="0" dirty="0" smtClean="0">
                <a:solidFill>
                  <a:srgbClr val="0D0D0D"/>
                </a:solidFill>
                <a:effectLst/>
              </a:rPr>
              <a:t> and </a:t>
            </a:r>
            <a:r>
              <a:rPr lang="en-US" sz="1800" b="0" i="1" dirty="0" smtClean="0">
                <a:solidFill>
                  <a:srgbClr val="0D0D0D"/>
                </a:solidFill>
                <a:effectLst/>
              </a:rPr>
              <a:t>B</a:t>
            </a:r>
            <a:r>
              <a:rPr lang="en-US" sz="1800" b="0" i="0" dirty="0" smtClean="0">
                <a:solidFill>
                  <a:srgbClr val="0D0D0D"/>
                </a:solidFill>
                <a:effectLst/>
              </a:rPr>
              <a:t> are constants determined by boundary conditions</a:t>
            </a:r>
            <a:r>
              <a:rPr lang="en-US" sz="1800" b="0" i="0" dirty="0" smtClean="0">
                <a:solidFill>
                  <a:srgbClr val="0D0D0D"/>
                </a:solidFill>
                <a:effectLst/>
                <a:latin typeface="Söhne"/>
              </a:rPr>
              <a:t>.</a:t>
            </a:r>
          </a:p>
          <a:p>
            <a:r>
              <a:rPr lang="en-US" sz="1800" dirty="0" smtClean="0">
                <a:solidFill>
                  <a:srgbClr val="0D0D0D"/>
                </a:solidFill>
              </a:rPr>
              <a:t>J</a:t>
            </a:r>
            <a:r>
              <a:rPr lang="en-US" sz="1800" baseline="-25000" dirty="0" smtClean="0">
                <a:solidFill>
                  <a:srgbClr val="0D0D0D"/>
                </a:solidFill>
              </a:rPr>
              <a:t>n</a:t>
            </a:r>
            <a:r>
              <a:rPr lang="en-US" sz="1800" dirty="0" smtClean="0">
                <a:solidFill>
                  <a:srgbClr val="0D0D0D"/>
                </a:solidFill>
              </a:rPr>
              <a:t>(x) is the Bessel function of the first kind of order n</a:t>
            </a:r>
          </a:p>
          <a:p>
            <a:r>
              <a:rPr lang="en-US" sz="1800" dirty="0" smtClean="0">
                <a:solidFill>
                  <a:srgbClr val="0D0D0D"/>
                </a:solidFill>
              </a:rPr>
              <a:t>Y</a:t>
            </a:r>
            <a:r>
              <a:rPr lang="en-US" sz="1800" baseline="-25000" dirty="0" smtClean="0">
                <a:solidFill>
                  <a:srgbClr val="0D0D0D"/>
                </a:solidFill>
              </a:rPr>
              <a:t>n</a:t>
            </a:r>
            <a:r>
              <a:rPr lang="en-US" sz="1800" dirty="0" smtClean="0">
                <a:solidFill>
                  <a:srgbClr val="0D0D0D"/>
                </a:solidFill>
              </a:rPr>
              <a:t>(x) is the Bessel function of the </a:t>
            </a:r>
            <a:r>
              <a:rPr lang="en-US" sz="1800" dirty="0" smtClean="0">
                <a:solidFill>
                  <a:srgbClr val="0D0D0D"/>
                </a:solidFill>
              </a:rPr>
              <a:t> second  </a:t>
            </a:r>
            <a:r>
              <a:rPr lang="en-US" sz="1800" dirty="0" smtClean="0">
                <a:solidFill>
                  <a:srgbClr val="0D0D0D"/>
                </a:solidFill>
              </a:rPr>
              <a:t>kind of order n</a:t>
            </a:r>
          </a:p>
          <a:p>
            <a:r>
              <a:rPr lang="en-US" sz="1800" dirty="0" smtClean="0">
                <a:solidFill>
                  <a:srgbClr val="0D0D0D"/>
                </a:solidFill>
              </a:rPr>
              <a:t>These Bessel functions</a:t>
            </a:r>
            <a:r>
              <a:rPr lang="en-US" sz="1800" dirty="0" smtClean="0">
                <a:solidFill>
                  <a:srgbClr val="0D0D0D"/>
                </a:solidFill>
                <a:latin typeface="Söhne"/>
              </a:rPr>
              <a:t>, </a:t>
            </a:r>
            <a:r>
              <a:rPr lang="en-US" sz="1800" dirty="0" smtClean="0">
                <a:solidFill>
                  <a:srgbClr val="0D0D0D"/>
                </a:solidFill>
              </a:rPr>
              <a:t>J</a:t>
            </a:r>
            <a:r>
              <a:rPr lang="en-US" sz="1800" baseline="-25000" dirty="0" smtClean="0">
                <a:solidFill>
                  <a:srgbClr val="0D0D0D"/>
                </a:solidFill>
              </a:rPr>
              <a:t>n</a:t>
            </a:r>
            <a:r>
              <a:rPr lang="en-US" sz="1800" dirty="0" smtClean="0">
                <a:solidFill>
                  <a:srgbClr val="0D0D0D"/>
                </a:solidFill>
              </a:rPr>
              <a:t>(x) and Y</a:t>
            </a:r>
            <a:r>
              <a:rPr lang="en-US" sz="1800" baseline="-25000" dirty="0" smtClean="0">
                <a:solidFill>
                  <a:srgbClr val="0D0D0D"/>
                </a:solidFill>
              </a:rPr>
              <a:t>n</a:t>
            </a:r>
            <a:r>
              <a:rPr lang="en-US" sz="1800" dirty="0" smtClean="0">
                <a:solidFill>
                  <a:srgbClr val="0D0D0D"/>
                </a:solidFill>
              </a:rPr>
              <a:t>(x) are well-studied functions that appear in various areas of mathematical physics and engineering, particularly in problems with cylindrical symmetry. They have complicated definitions involving infinite series or integrals, but they are tabulated or can be computed using various mathematical software packages</a:t>
            </a:r>
          </a:p>
          <a:p>
            <a:pPr marL="0" indent="0">
              <a:buNone/>
            </a:pPr>
            <a:endParaRPr lang="en-US" sz="1800" dirty="0" smtClean="0">
              <a:solidFill>
                <a:srgbClr val="0D0D0D"/>
              </a:solidFill>
              <a:latin typeface="Söhne"/>
            </a:endParaRPr>
          </a:p>
          <a:p>
            <a:endParaRPr lang="en-US" sz="1800" b="0" i="0" dirty="0" smtClean="0">
              <a:solidFill>
                <a:srgbClr val="0D0D0D"/>
              </a:solidFill>
              <a:effectLst/>
              <a:latin typeface="Söhne"/>
            </a:endParaRPr>
          </a:p>
          <a:p>
            <a:pPr marL="0" indent="0">
              <a:buNone/>
            </a:pPr>
            <a:endParaRPr lang="en-US" sz="1800" dirty="0" smtClean="0"/>
          </a:p>
        </p:txBody>
      </p:sp>
      <p:pic>
        <p:nvPicPr>
          <p:cNvPr id="4" name="Picture 3"/>
          <p:cNvPicPr>
            <a:picLocks noChangeAspect="1"/>
          </p:cNvPicPr>
          <p:nvPr/>
        </p:nvPicPr>
        <p:blipFill>
          <a:blip r:embed="rId2"/>
          <a:stretch>
            <a:fillRect/>
          </a:stretch>
        </p:blipFill>
        <p:spPr>
          <a:xfrm>
            <a:off x="10865119" y="768465"/>
            <a:ext cx="707197" cy="1060796"/>
          </a:xfrm>
          <a:prstGeom prst="rect">
            <a:avLst/>
          </a:prstGeom>
        </p:spPr>
      </p:pic>
    </p:spTree>
    <p:extLst>
      <p:ext uri="{BB962C8B-B14F-4D97-AF65-F5344CB8AC3E}">
        <p14:creationId xmlns:p14="http://schemas.microsoft.com/office/powerpoint/2010/main" val="272742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62239"/>
          </a:xfrm>
        </p:spPr>
        <p:txBody>
          <a:bodyPr>
            <a:noAutofit/>
          </a:bodyPr>
          <a:lstStyle/>
          <a:p>
            <a:r>
              <a:rPr lang="en-US" sz="3600" dirty="0" smtClean="0"/>
              <a:t>Example of Inference in Chat GPT 3.5</a:t>
            </a:r>
            <a:endParaRPr lang="en-IN" sz="3600" dirty="0"/>
          </a:p>
        </p:txBody>
      </p:sp>
      <p:sp>
        <p:nvSpPr>
          <p:cNvPr id="3" name="Content Placeholder 2"/>
          <p:cNvSpPr>
            <a:spLocks noGrp="1"/>
          </p:cNvSpPr>
          <p:nvPr>
            <p:ph idx="1"/>
          </p:nvPr>
        </p:nvSpPr>
        <p:spPr>
          <a:xfrm>
            <a:off x="838200" y="945573"/>
            <a:ext cx="10515600" cy="5231390"/>
          </a:xfrm>
        </p:spPr>
        <p:txBody>
          <a:bodyPr>
            <a:normAutofit/>
          </a:bodyPr>
          <a:lstStyle/>
          <a:p>
            <a:pPr marL="0" indent="0">
              <a:buNone/>
            </a:pPr>
            <a:r>
              <a:rPr lang="en-US" sz="1800" dirty="0" smtClean="0"/>
              <a:t>You</a:t>
            </a:r>
          </a:p>
          <a:p>
            <a:pPr marL="0" indent="0">
              <a:buNone/>
            </a:pPr>
            <a:r>
              <a:rPr lang="en-US" sz="1800" dirty="0" smtClean="0"/>
              <a:t>Why </a:t>
            </a:r>
            <a:r>
              <a:rPr lang="en-US" sz="1800" dirty="0"/>
              <a:t>did Rama go to the Forest and what did he do there?</a:t>
            </a:r>
          </a:p>
          <a:p>
            <a:pPr marL="0" indent="0">
              <a:buNone/>
            </a:pPr>
            <a:r>
              <a:rPr lang="en-US" sz="1800" dirty="0" err="1"/>
              <a:t>ChatGPT</a:t>
            </a:r>
            <a:endParaRPr lang="en-US" sz="1800" dirty="0"/>
          </a:p>
          <a:p>
            <a:r>
              <a:rPr lang="en-US" sz="1800" dirty="0"/>
              <a:t>Rama, the protagonist of the ancient Indian epic Ramayana, went to the forest due to his steadfast commitment to honor and dharma (duty). The primary reason for his exile was a promise made by his father, King </a:t>
            </a:r>
            <a:r>
              <a:rPr lang="en-US" sz="1800" dirty="0" err="1"/>
              <a:t>Dasharatha</a:t>
            </a:r>
            <a:r>
              <a:rPr lang="en-US" sz="1800" dirty="0"/>
              <a:t>, to his stepmother, </a:t>
            </a:r>
            <a:r>
              <a:rPr lang="en-US" sz="1800" dirty="0" err="1"/>
              <a:t>Kaikeyi</a:t>
            </a:r>
            <a:r>
              <a:rPr lang="en-US" sz="1800" dirty="0"/>
              <a:t>. </a:t>
            </a:r>
            <a:r>
              <a:rPr lang="en-US" sz="1800" dirty="0" err="1"/>
              <a:t>Dasharatha</a:t>
            </a:r>
            <a:r>
              <a:rPr lang="en-US" sz="1800" dirty="0"/>
              <a:t> had promised </a:t>
            </a:r>
            <a:r>
              <a:rPr lang="en-US" sz="1800" dirty="0" err="1"/>
              <a:t>Kaikeyi</a:t>
            </a:r>
            <a:r>
              <a:rPr lang="en-US" sz="1800" dirty="0"/>
              <a:t> two boons (favors) in the past, and she chose to cash in on these promises at a crucial time, right before Rama was to be crowned as the prince regent. Influenced by her maid </a:t>
            </a:r>
            <a:r>
              <a:rPr lang="en-US" sz="1800" dirty="0" err="1"/>
              <a:t>Manthara</a:t>
            </a:r>
            <a:r>
              <a:rPr lang="en-US" sz="1800" dirty="0"/>
              <a:t>, </a:t>
            </a:r>
            <a:r>
              <a:rPr lang="en-US" sz="1800" dirty="0" err="1"/>
              <a:t>Kaikeyi</a:t>
            </a:r>
            <a:r>
              <a:rPr lang="en-US" sz="1800" dirty="0"/>
              <a:t> demanded that Rama be exiled to the forest for fourteen years and her son </a:t>
            </a:r>
            <a:r>
              <a:rPr lang="en-US" sz="1800" dirty="0" err="1"/>
              <a:t>Bharata</a:t>
            </a:r>
            <a:r>
              <a:rPr lang="en-US" sz="1800" dirty="0"/>
              <a:t> be made the crown prince instead</a:t>
            </a:r>
            <a:r>
              <a:rPr lang="en-US" sz="1800" dirty="0" smtClean="0"/>
              <a:t>.</a:t>
            </a:r>
            <a:endParaRPr lang="en-US" sz="1800" dirty="0"/>
          </a:p>
          <a:p>
            <a:r>
              <a:rPr lang="en-US" sz="1800" dirty="0"/>
              <a:t>Despite the heartbreak and shock this caused in the royal family, Rama accepted the decree with grace and decided to adhere to his father’s promise, thus upholding his dharma. His wife, </a:t>
            </a:r>
            <a:r>
              <a:rPr lang="en-US" sz="1800" dirty="0" err="1"/>
              <a:t>Sita</a:t>
            </a:r>
            <a:r>
              <a:rPr lang="en-US" sz="1800" dirty="0"/>
              <a:t>, and his loyal brother </a:t>
            </a:r>
            <a:r>
              <a:rPr lang="en-US" sz="1800" dirty="0" err="1"/>
              <a:t>Lakshmana</a:t>
            </a:r>
            <a:r>
              <a:rPr lang="en-US" sz="1800" dirty="0" smtClean="0"/>
              <a:t>,  </a:t>
            </a:r>
            <a:r>
              <a:rPr lang="en-US" sz="1800" dirty="0"/>
              <a:t>chose to accompany him into the forest, renouncing their royal comforts and privileges</a:t>
            </a:r>
            <a:r>
              <a:rPr lang="en-US" sz="1800" dirty="0" smtClean="0"/>
              <a:t>.</a:t>
            </a:r>
          </a:p>
          <a:p>
            <a:r>
              <a:rPr lang="en-US" sz="1800" dirty="0"/>
              <a:t>During his fourteen years in the forest, Rama engaged in several significant activities</a:t>
            </a:r>
            <a:r>
              <a:rPr lang="en-US" sz="1800" dirty="0" smtClean="0"/>
              <a:t>:</a:t>
            </a:r>
            <a:endParaRPr lang="en-US" sz="1800" dirty="0"/>
          </a:p>
          <a:p>
            <a:r>
              <a:rPr lang="en-US" sz="1800" dirty="0"/>
              <a:t>Protection of Sages and Hermits: Rama and </a:t>
            </a:r>
            <a:r>
              <a:rPr lang="en-US" sz="1800" dirty="0" err="1"/>
              <a:t>Lakshmana</a:t>
            </a:r>
            <a:r>
              <a:rPr lang="en-US" sz="1800" dirty="0"/>
              <a:t> protected the hermits and their sacrifices from the attacks of demons and </a:t>
            </a:r>
            <a:r>
              <a:rPr lang="en-US" sz="1800" dirty="0" err="1"/>
              <a:t>rakshasas</a:t>
            </a:r>
            <a:r>
              <a:rPr lang="en-US" sz="1800" dirty="0"/>
              <a:t> (demons) who disrupted these sacred rituals. They fought against several demons, such as </a:t>
            </a:r>
            <a:r>
              <a:rPr lang="en-US" sz="1800" dirty="0" err="1"/>
              <a:t>Viradha</a:t>
            </a:r>
            <a:r>
              <a:rPr lang="en-US" sz="1800" dirty="0"/>
              <a:t>, </a:t>
            </a:r>
            <a:r>
              <a:rPr lang="en-US" sz="1800" dirty="0" err="1"/>
              <a:t>Kabandha</a:t>
            </a:r>
            <a:r>
              <a:rPr lang="en-US" sz="1800" dirty="0"/>
              <a:t>, and many others, earning the gratitude and blessings of the sages.</a:t>
            </a:r>
            <a:endParaRPr lang="en-IN" sz="1800" dirty="0"/>
          </a:p>
        </p:txBody>
      </p:sp>
      <p:pic>
        <p:nvPicPr>
          <p:cNvPr id="4" name="Picture 3"/>
          <p:cNvPicPr>
            <a:picLocks noChangeAspect="1"/>
          </p:cNvPicPr>
          <p:nvPr/>
        </p:nvPicPr>
        <p:blipFill>
          <a:blip r:embed="rId2"/>
          <a:stretch>
            <a:fillRect/>
          </a:stretch>
        </p:blipFill>
        <p:spPr>
          <a:xfrm>
            <a:off x="10802774" y="365125"/>
            <a:ext cx="707197" cy="1060796"/>
          </a:xfrm>
          <a:prstGeom prst="rect">
            <a:avLst/>
          </a:prstGeom>
        </p:spPr>
      </p:pic>
    </p:spTree>
    <p:extLst>
      <p:ext uri="{BB962C8B-B14F-4D97-AF65-F5344CB8AC3E}">
        <p14:creationId xmlns:p14="http://schemas.microsoft.com/office/powerpoint/2010/main" val="10182978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891" y="1212561"/>
            <a:ext cx="11242963" cy="5406447"/>
          </a:xfrm>
        </p:spPr>
        <p:txBody>
          <a:bodyPr>
            <a:normAutofit/>
          </a:bodyPr>
          <a:lstStyle/>
          <a:p>
            <a:r>
              <a:rPr lang="en-US" sz="1800" b="1" dirty="0"/>
              <a:t>Meeting with Sage </a:t>
            </a:r>
            <a:r>
              <a:rPr lang="en-US" sz="1800" b="1" dirty="0" err="1"/>
              <a:t>Atri</a:t>
            </a:r>
            <a:r>
              <a:rPr lang="en-US" sz="1800" b="1" dirty="0"/>
              <a:t> and </a:t>
            </a:r>
            <a:r>
              <a:rPr lang="en-US" sz="1800" b="1" dirty="0" err="1"/>
              <a:t>Anasuya</a:t>
            </a:r>
            <a:r>
              <a:rPr lang="en-US" sz="1800" dirty="0"/>
              <a:t>: They met with many enlightened sages, including </a:t>
            </a:r>
            <a:r>
              <a:rPr lang="en-US" sz="1800" b="1" dirty="0" err="1"/>
              <a:t>Atri</a:t>
            </a:r>
            <a:r>
              <a:rPr lang="en-US" sz="1800" b="1" dirty="0"/>
              <a:t> and his wife </a:t>
            </a:r>
            <a:r>
              <a:rPr lang="en-US" sz="1800" b="1" dirty="0" err="1"/>
              <a:t>Anasuya</a:t>
            </a:r>
            <a:r>
              <a:rPr lang="en-US" sz="1800" dirty="0"/>
              <a:t>, who </a:t>
            </a:r>
            <a:r>
              <a:rPr lang="en-US" sz="1800" b="1" dirty="0"/>
              <a:t>offered</a:t>
            </a:r>
            <a:r>
              <a:rPr lang="en-US" sz="1800" dirty="0"/>
              <a:t> them </a:t>
            </a:r>
            <a:r>
              <a:rPr lang="en-US" sz="1800" b="1" dirty="0"/>
              <a:t>wisdom, hospitality, and blessings</a:t>
            </a:r>
            <a:r>
              <a:rPr lang="en-US" sz="1800" dirty="0"/>
              <a:t>. </a:t>
            </a:r>
            <a:r>
              <a:rPr lang="en-US" sz="1800" b="1" dirty="0" err="1"/>
              <a:t>Anasuya</a:t>
            </a:r>
            <a:r>
              <a:rPr lang="en-US" sz="1800" b="1" dirty="0"/>
              <a:t> gifted </a:t>
            </a:r>
            <a:r>
              <a:rPr lang="en-US" sz="1800" b="1" dirty="0" err="1"/>
              <a:t>Sita</a:t>
            </a:r>
            <a:r>
              <a:rPr lang="en-US" sz="1800" b="1" dirty="0"/>
              <a:t> </a:t>
            </a:r>
            <a:r>
              <a:rPr lang="en-US" sz="1800" dirty="0"/>
              <a:t>with an </a:t>
            </a:r>
            <a:r>
              <a:rPr lang="en-US" sz="1800" b="1" dirty="0"/>
              <a:t>inexhaustible garment and other divine gifts</a:t>
            </a:r>
            <a:r>
              <a:rPr lang="en-US" sz="1800" b="1" dirty="0" smtClean="0"/>
              <a:t>.</a:t>
            </a:r>
            <a:endParaRPr lang="en-US" sz="1800" b="1" dirty="0"/>
          </a:p>
          <a:p>
            <a:r>
              <a:rPr lang="en-US" sz="1800" b="1" dirty="0"/>
              <a:t>Friendship with </a:t>
            </a:r>
            <a:r>
              <a:rPr lang="en-US" sz="1800" b="1" dirty="0" err="1"/>
              <a:t>Sugriva</a:t>
            </a:r>
            <a:r>
              <a:rPr lang="en-US" sz="1800" dirty="0"/>
              <a:t>: Rama helped </a:t>
            </a:r>
            <a:r>
              <a:rPr lang="en-US" sz="1800" dirty="0" err="1"/>
              <a:t>Sugriva</a:t>
            </a:r>
            <a:r>
              <a:rPr lang="en-US" sz="1800" dirty="0"/>
              <a:t> to regain the kingdom of </a:t>
            </a:r>
            <a:r>
              <a:rPr lang="en-US" sz="1800" dirty="0" err="1"/>
              <a:t>Kishkindha</a:t>
            </a:r>
            <a:r>
              <a:rPr lang="en-US" sz="1800" dirty="0"/>
              <a:t> and his wife from his brother </a:t>
            </a:r>
            <a:r>
              <a:rPr lang="en-US" sz="1800" dirty="0" err="1"/>
              <a:t>Vali</a:t>
            </a:r>
            <a:r>
              <a:rPr lang="en-US" sz="1800" dirty="0"/>
              <a:t>. In return, </a:t>
            </a:r>
            <a:r>
              <a:rPr lang="en-US" sz="1800" dirty="0" err="1"/>
              <a:t>Sugriva</a:t>
            </a:r>
            <a:r>
              <a:rPr lang="en-US" sz="1800" dirty="0"/>
              <a:t> and his </a:t>
            </a:r>
            <a:r>
              <a:rPr lang="en-US" sz="1800" dirty="0" err="1"/>
              <a:t>vanara</a:t>
            </a:r>
            <a:r>
              <a:rPr lang="en-US" sz="1800" dirty="0"/>
              <a:t> (monkey) army pledged their support to Rama in his quest to find </a:t>
            </a:r>
            <a:r>
              <a:rPr lang="en-US" sz="1800" dirty="0" err="1"/>
              <a:t>Sita</a:t>
            </a:r>
            <a:r>
              <a:rPr lang="en-US" sz="1800" dirty="0"/>
              <a:t> after she was abducted by </a:t>
            </a:r>
            <a:r>
              <a:rPr lang="en-US" sz="1800" dirty="0" err="1"/>
              <a:t>Ravana</a:t>
            </a:r>
            <a:r>
              <a:rPr lang="en-US" sz="1800" dirty="0"/>
              <a:t>, the demon king of Lanka</a:t>
            </a:r>
            <a:r>
              <a:rPr lang="en-US" sz="1800" dirty="0" smtClean="0"/>
              <a:t>.</a:t>
            </a:r>
            <a:endParaRPr lang="en-US" sz="1800" dirty="0"/>
          </a:p>
          <a:p>
            <a:r>
              <a:rPr lang="en-US" sz="1800" b="1" dirty="0"/>
              <a:t>The Search for </a:t>
            </a:r>
            <a:r>
              <a:rPr lang="en-US" sz="1800" b="1" dirty="0" err="1"/>
              <a:t>Sita</a:t>
            </a:r>
            <a:r>
              <a:rPr lang="en-US" sz="1800" dirty="0"/>
              <a:t>: With the help of Hanuman and the </a:t>
            </a:r>
            <a:r>
              <a:rPr lang="en-US" sz="1800" dirty="0" err="1"/>
              <a:t>vanara</a:t>
            </a:r>
            <a:r>
              <a:rPr lang="en-US" sz="1800" dirty="0"/>
              <a:t> army, Rama embarked on the mission to locate </a:t>
            </a:r>
            <a:r>
              <a:rPr lang="en-US" sz="1800" dirty="0" err="1"/>
              <a:t>Sita</a:t>
            </a:r>
            <a:r>
              <a:rPr lang="en-US" sz="1800" dirty="0"/>
              <a:t>. This quest eventually led them to discover that she was held captive in Lanka</a:t>
            </a:r>
            <a:r>
              <a:rPr lang="en-US" sz="1800" dirty="0" smtClean="0"/>
              <a:t>.</a:t>
            </a:r>
            <a:endParaRPr lang="en-US" sz="1800" dirty="0"/>
          </a:p>
          <a:p>
            <a:r>
              <a:rPr lang="en-US" sz="1800" b="1" dirty="0"/>
              <a:t>The Battle of Lanka</a:t>
            </a:r>
            <a:r>
              <a:rPr lang="en-US" sz="1800" dirty="0"/>
              <a:t>: The epic’s climax revolves around the epic battle in Lanka, where Rama, with the help of his allies, fought </a:t>
            </a:r>
            <a:r>
              <a:rPr lang="en-US" sz="1800" dirty="0" err="1"/>
              <a:t>Ravana</a:t>
            </a:r>
            <a:r>
              <a:rPr lang="en-US" sz="1800" dirty="0"/>
              <a:t> and his demon army to rescue </a:t>
            </a:r>
            <a:r>
              <a:rPr lang="en-US" sz="1800" dirty="0" err="1"/>
              <a:t>Sita</a:t>
            </a:r>
            <a:r>
              <a:rPr lang="en-US" sz="1800" dirty="0"/>
              <a:t>. This battle showcased Rama’s leadership, valor, and adherence to righteousness</a:t>
            </a:r>
            <a:r>
              <a:rPr lang="en-US" sz="1800" dirty="0" smtClean="0"/>
              <a:t>.</a:t>
            </a:r>
            <a:endParaRPr lang="en-US" sz="1800" dirty="0"/>
          </a:p>
          <a:p>
            <a:r>
              <a:rPr lang="en-US" sz="1800" b="1" dirty="0" err="1"/>
              <a:t>Sita’s</a:t>
            </a:r>
            <a:r>
              <a:rPr lang="en-US" sz="1800" b="1" dirty="0"/>
              <a:t> Agni </a:t>
            </a:r>
            <a:r>
              <a:rPr lang="en-US" sz="1800" b="1" dirty="0" err="1"/>
              <a:t>Pariksha</a:t>
            </a:r>
            <a:r>
              <a:rPr lang="en-US" sz="1800" b="1" dirty="0"/>
              <a:t> (Trial by Fire): </a:t>
            </a:r>
            <a:r>
              <a:rPr lang="en-US" sz="1800" dirty="0"/>
              <a:t>After defeating </a:t>
            </a:r>
            <a:r>
              <a:rPr lang="en-US" sz="1800" dirty="0" err="1"/>
              <a:t>Ravana</a:t>
            </a:r>
            <a:r>
              <a:rPr lang="en-US" sz="1800" dirty="0"/>
              <a:t> and rescuing </a:t>
            </a:r>
            <a:r>
              <a:rPr lang="en-US" sz="1800" dirty="0" err="1"/>
              <a:t>Sita</a:t>
            </a:r>
            <a:r>
              <a:rPr lang="en-US" sz="1800" dirty="0"/>
              <a:t>, Rama asked </a:t>
            </a:r>
            <a:r>
              <a:rPr lang="en-US" sz="1800" dirty="0" err="1"/>
              <a:t>Sita</a:t>
            </a:r>
            <a:r>
              <a:rPr lang="en-US" sz="1800" dirty="0"/>
              <a:t> to prove her chastity through the trial by fire to address the doubts of society regarding her purity after her abduction. </a:t>
            </a:r>
            <a:r>
              <a:rPr lang="en-US" sz="1800" dirty="0" err="1"/>
              <a:t>Sita</a:t>
            </a:r>
            <a:r>
              <a:rPr lang="en-US" sz="1800" dirty="0"/>
              <a:t> emerged unscathed, proving her purity</a:t>
            </a:r>
            <a:r>
              <a:rPr lang="en-US" sz="1800" dirty="0" smtClean="0"/>
              <a:t>.</a:t>
            </a:r>
          </a:p>
          <a:p>
            <a:r>
              <a:rPr lang="en-US" sz="1800" dirty="0"/>
              <a:t>Rama’s time in the forest was marked by his unwavering adherence to dharma, acts of heroism, the forging of lasting friendships, and profound personal trials. These events are central to the moral and spiritual lessons of the Ramayana, highlighting themes of duty, righteousness, loyalty, and the triumph of good over evil.</a:t>
            </a:r>
            <a:endParaRPr lang="en-IN" sz="1800" dirty="0"/>
          </a:p>
        </p:txBody>
      </p:sp>
      <p:sp>
        <p:nvSpPr>
          <p:cNvPr id="5" name="Title 1"/>
          <p:cNvSpPr>
            <a:spLocks noGrp="1"/>
          </p:cNvSpPr>
          <p:nvPr>
            <p:ph type="title"/>
          </p:nvPr>
        </p:nvSpPr>
        <p:spPr>
          <a:xfrm>
            <a:off x="838200" y="365126"/>
            <a:ext cx="10515600" cy="580448"/>
          </a:xfrm>
        </p:spPr>
        <p:txBody>
          <a:bodyPr>
            <a:noAutofit/>
          </a:bodyPr>
          <a:lstStyle/>
          <a:p>
            <a:r>
              <a:rPr lang="en-US" sz="3600" dirty="0" smtClean="0"/>
              <a:t>Example of Inference in Chat GPT 3.5 (continued)</a:t>
            </a:r>
            <a:endParaRPr lang="en-IN" sz="3600" dirty="0"/>
          </a:p>
        </p:txBody>
      </p:sp>
      <p:pic>
        <p:nvPicPr>
          <p:cNvPr id="2" name="Picture 1"/>
          <p:cNvPicPr>
            <a:picLocks noChangeAspect="1"/>
          </p:cNvPicPr>
          <p:nvPr/>
        </p:nvPicPr>
        <p:blipFill>
          <a:blip r:embed="rId2"/>
          <a:stretch>
            <a:fillRect/>
          </a:stretch>
        </p:blipFill>
        <p:spPr>
          <a:xfrm>
            <a:off x="10865119" y="151765"/>
            <a:ext cx="707197" cy="1060796"/>
          </a:xfrm>
          <a:prstGeom prst="rect">
            <a:avLst/>
          </a:prstGeom>
        </p:spPr>
      </p:pic>
    </p:spTree>
    <p:extLst>
      <p:ext uri="{BB962C8B-B14F-4D97-AF65-F5344CB8AC3E}">
        <p14:creationId xmlns:p14="http://schemas.microsoft.com/office/powerpoint/2010/main" val="33793822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12" y="164637"/>
            <a:ext cx="10515600" cy="375576"/>
          </a:xfrm>
        </p:spPr>
        <p:txBody>
          <a:bodyPr>
            <a:normAutofit fontScale="90000"/>
          </a:bodyPr>
          <a:lstStyle/>
          <a:p>
            <a:r>
              <a:rPr lang="en-US" dirty="0" smtClean="0"/>
              <a:t>                                      </a:t>
            </a:r>
            <a:r>
              <a:rPr lang="en-US" sz="4133" dirty="0"/>
              <a:t>GPT-4</a:t>
            </a:r>
            <a:endParaRPr lang="en-IN" sz="4133" dirty="0"/>
          </a:p>
        </p:txBody>
      </p:sp>
      <p:pic>
        <p:nvPicPr>
          <p:cNvPr id="4" name="Content Placeholder 3"/>
          <p:cNvPicPr>
            <a:picLocks noGrp="1" noChangeAspect="1"/>
          </p:cNvPicPr>
          <p:nvPr>
            <p:ph idx="1"/>
          </p:nvPr>
        </p:nvPicPr>
        <p:blipFill>
          <a:blip r:embed="rId2"/>
          <a:stretch>
            <a:fillRect/>
          </a:stretch>
        </p:blipFill>
        <p:spPr>
          <a:xfrm>
            <a:off x="11280577" y="836713"/>
            <a:ext cx="699068" cy="1121761"/>
          </a:xfrm>
          <a:prstGeom prst="rect">
            <a:avLst/>
          </a:prstGeom>
        </p:spPr>
      </p:pic>
      <p:sp>
        <p:nvSpPr>
          <p:cNvPr id="5" name="TextBox 4"/>
          <p:cNvSpPr txBox="1"/>
          <p:nvPr/>
        </p:nvSpPr>
        <p:spPr>
          <a:xfrm>
            <a:off x="335360" y="740701"/>
            <a:ext cx="10945216" cy="6023252"/>
          </a:xfrm>
          <a:prstGeom prst="rect">
            <a:avLst/>
          </a:prstGeom>
          <a:noFill/>
        </p:spPr>
        <p:txBody>
          <a:bodyPr wrap="square" rtlCol="0">
            <a:spAutoFit/>
          </a:bodyPr>
          <a:lstStyle/>
          <a:p>
            <a:pPr marL="380990" indent="-380990">
              <a:buFont typeface="Arial" panose="020B0604020202020204" pitchFamily="34" charset="0"/>
              <a:buChar char="•"/>
            </a:pPr>
            <a:r>
              <a:rPr lang="en-US" sz="2267" dirty="0">
                <a:solidFill>
                  <a:prstClr val="black"/>
                </a:solidFill>
              </a:rPr>
              <a:t>GPT-4 developed in </a:t>
            </a:r>
            <a:r>
              <a:rPr lang="en-US" sz="2267" b="1" dirty="0">
                <a:solidFill>
                  <a:prstClr val="black"/>
                </a:solidFill>
              </a:rPr>
              <a:t>March 2023 </a:t>
            </a:r>
          </a:p>
          <a:p>
            <a:pPr marL="380990" indent="-380990">
              <a:buFont typeface="Arial" panose="020B0604020202020204" pitchFamily="34" charset="0"/>
              <a:buChar char="•"/>
            </a:pPr>
            <a:r>
              <a:rPr lang="en-IN" sz="2267" dirty="0">
                <a:solidFill>
                  <a:prstClr val="black"/>
                </a:solidFill>
                <a:ea typeface="Calibri" panose="020F0502020204030204" pitchFamily="34" charset="0"/>
                <a:cs typeface="Times New Roman" panose="02020603050405020304" pitchFamily="18" charset="0"/>
              </a:rPr>
              <a:t>GPT-4 is a </a:t>
            </a:r>
            <a:r>
              <a:rPr lang="en-IN" sz="2267" b="1" dirty="0">
                <a:solidFill>
                  <a:prstClr val="black"/>
                </a:solidFill>
                <a:ea typeface="Calibri" panose="020F0502020204030204" pitchFamily="34" charset="0"/>
                <a:cs typeface="Times New Roman" panose="02020603050405020304" pitchFamily="18" charset="0"/>
              </a:rPr>
              <a:t>large multimodal model </a:t>
            </a:r>
            <a:r>
              <a:rPr lang="en-IN" sz="2267" dirty="0">
                <a:solidFill>
                  <a:prstClr val="black"/>
                </a:solidFill>
                <a:ea typeface="Calibri" panose="020F0502020204030204" pitchFamily="34" charset="0"/>
                <a:cs typeface="Times New Roman" panose="02020603050405020304" pitchFamily="18" charset="0"/>
              </a:rPr>
              <a:t>capable </a:t>
            </a:r>
            <a:r>
              <a:rPr lang="en-IN" sz="2267" b="1" dirty="0">
                <a:solidFill>
                  <a:prstClr val="black"/>
                </a:solidFill>
                <a:ea typeface="Calibri" panose="020F0502020204030204" pitchFamily="34" charset="0"/>
                <a:cs typeface="Times New Roman" panose="02020603050405020304" pitchFamily="18" charset="0"/>
              </a:rPr>
              <a:t>of accepting text and image inputs and generating text outputs </a:t>
            </a:r>
          </a:p>
          <a:p>
            <a:pPr marL="380990" indent="-380990">
              <a:buFont typeface="Arial" panose="020B0604020202020204" pitchFamily="34" charset="0"/>
              <a:buChar char="•"/>
            </a:pPr>
            <a:r>
              <a:rPr lang="en-US" sz="2267" dirty="0" err="1">
                <a:solidFill>
                  <a:prstClr val="black"/>
                </a:solidFill>
              </a:rPr>
              <a:t>OpenAI's</a:t>
            </a:r>
            <a:r>
              <a:rPr lang="en-US" sz="2267" dirty="0">
                <a:solidFill>
                  <a:prstClr val="black"/>
                </a:solidFill>
              </a:rPr>
              <a:t> GPT-4 is </a:t>
            </a:r>
            <a:r>
              <a:rPr lang="en-US" sz="2267" dirty="0" smtClean="0">
                <a:solidFill>
                  <a:prstClr val="black"/>
                </a:solidFill>
              </a:rPr>
              <a:t>pushing </a:t>
            </a:r>
            <a:r>
              <a:rPr lang="en-US" sz="2267" dirty="0">
                <a:solidFill>
                  <a:prstClr val="black"/>
                </a:solidFill>
              </a:rPr>
              <a:t>the boundaries of NLP even further and enable the development of more advanced and sophisticated language-based applications </a:t>
            </a:r>
          </a:p>
          <a:p>
            <a:pPr marL="380990" indent="-380990">
              <a:buFont typeface="Arial" panose="020B0604020202020204" pitchFamily="34" charset="0"/>
              <a:buChar char="•"/>
            </a:pPr>
            <a:r>
              <a:rPr lang="en-US" sz="2267" dirty="0">
                <a:solidFill>
                  <a:prstClr val="black"/>
                </a:solidFill>
              </a:rPr>
              <a:t>According to </a:t>
            </a:r>
            <a:r>
              <a:rPr lang="en-US" sz="2267" dirty="0" err="1">
                <a:solidFill>
                  <a:prstClr val="black"/>
                </a:solidFill>
              </a:rPr>
              <a:t>OpenAI’s</a:t>
            </a:r>
            <a:r>
              <a:rPr lang="en-US" sz="2267" dirty="0">
                <a:solidFill>
                  <a:prstClr val="black"/>
                </a:solidFill>
              </a:rPr>
              <a:t> technical report, GPT-4 has shown human-level performance in academic and professional settings, which includes passing the bar exam, with scores in the top 10% of test takers</a:t>
            </a:r>
          </a:p>
          <a:p>
            <a:pPr marL="380990" indent="-380990">
              <a:buFont typeface="Arial" panose="020B0604020202020204" pitchFamily="34" charset="0"/>
              <a:buChar char="•"/>
            </a:pPr>
            <a:r>
              <a:rPr lang="en-US" sz="2267" dirty="0">
                <a:solidFill>
                  <a:prstClr val="black"/>
                </a:solidFill>
              </a:rPr>
              <a:t> Like its predecessors, GPT-4 is based on the Transformer architecture but has improved performance in understanding the nuances of language, including its content, tone, and meaning</a:t>
            </a:r>
          </a:p>
          <a:p>
            <a:pPr marL="380990" indent="-380990">
              <a:buFont typeface="Arial" panose="020B0604020202020204" pitchFamily="34" charset="0"/>
              <a:buChar char="•"/>
            </a:pPr>
            <a:r>
              <a:rPr lang="en-US" sz="2267" dirty="0" err="1">
                <a:solidFill>
                  <a:prstClr val="black"/>
                </a:solidFill>
              </a:rPr>
              <a:t>OpenAI</a:t>
            </a:r>
            <a:r>
              <a:rPr lang="en-US" sz="2267" dirty="0">
                <a:solidFill>
                  <a:prstClr val="black"/>
                </a:solidFill>
              </a:rPr>
              <a:t> Co-Founder Greg Brockman developed GPT-4</a:t>
            </a:r>
          </a:p>
          <a:p>
            <a:pPr marL="380990" indent="-380990">
              <a:buFont typeface="Arial" panose="020B0604020202020204" pitchFamily="34" charset="0"/>
              <a:buChar char="•"/>
            </a:pPr>
            <a:r>
              <a:rPr lang="en-US" sz="2267" dirty="0">
                <a:solidFill>
                  <a:prstClr val="black"/>
                </a:solidFill>
              </a:rPr>
              <a:t>One of the most impressive feats of GPT-4 is its ability to understand and follow user intent</a:t>
            </a:r>
          </a:p>
          <a:p>
            <a:pPr marL="380990" indent="-380990">
              <a:buFont typeface="Arial" panose="020B0604020202020204" pitchFamily="34" charset="0"/>
              <a:buChar char="•"/>
            </a:pPr>
            <a:r>
              <a:rPr lang="en-US" sz="2267" dirty="0">
                <a:solidFill>
                  <a:prstClr val="black"/>
                </a:solidFill>
              </a:rPr>
              <a:t>This may have significant implications in many sectors, including finance, healthcare, education, etc. Additionally, its advanced NLP capabilities could lead to the development of more efficient and accurate virtual assistants, such as </a:t>
            </a:r>
            <a:r>
              <a:rPr lang="en-US" sz="2267" dirty="0" err="1">
                <a:solidFill>
                  <a:prstClr val="black"/>
                </a:solidFill>
              </a:rPr>
              <a:t>chatbots</a:t>
            </a:r>
            <a:endParaRPr lang="en-IN" sz="2267" dirty="0">
              <a:solidFill>
                <a:prstClr val="black"/>
              </a:solidFill>
            </a:endParaRPr>
          </a:p>
        </p:txBody>
      </p:sp>
    </p:spTree>
    <p:extLst>
      <p:ext uri="{BB962C8B-B14F-4D97-AF65-F5344CB8AC3E}">
        <p14:creationId xmlns:p14="http://schemas.microsoft.com/office/powerpoint/2010/main" val="1242469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Attention Timeline</a:t>
            </a:r>
            <a:endParaRPr/>
          </a:p>
        </p:txBody>
      </p:sp>
      <p:grpSp>
        <p:nvGrpSpPr>
          <p:cNvPr id="212" name="Google Shape;212;p39"/>
          <p:cNvGrpSpPr/>
          <p:nvPr/>
        </p:nvGrpSpPr>
        <p:grpSpPr>
          <a:xfrm>
            <a:off x="4883800" y="207855"/>
            <a:ext cx="5459067" cy="1148229"/>
            <a:chOff x="3562350" y="909418"/>
            <a:chExt cx="4094300" cy="765282"/>
          </a:xfrm>
        </p:grpSpPr>
        <p:sp>
          <p:nvSpPr>
            <p:cNvPr id="213" name="Google Shape;213;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840D35"/>
                  </a:solidFill>
                  <a:latin typeface="Roboto"/>
                  <a:ea typeface="Roboto"/>
                  <a:cs typeface="Roboto"/>
                  <a:sym typeface="Roboto"/>
                </a:rPr>
                <a:t>Prehistoric Era</a:t>
              </a:r>
              <a:endParaRPr sz="1467" b="1" kern="0">
                <a:solidFill>
                  <a:srgbClr val="840D35"/>
                </a:solidFill>
                <a:latin typeface="Roboto"/>
                <a:ea typeface="Roboto"/>
                <a:cs typeface="Roboto"/>
                <a:sym typeface="Roboto"/>
              </a:endParaRPr>
            </a:p>
          </p:txBody>
        </p:sp>
        <p:sp>
          <p:nvSpPr>
            <p:cNvPr id="214" name="Google Shape;214;p39"/>
            <p:cNvSpPr txBox="1"/>
            <p:nvPr/>
          </p:nvSpPr>
          <p:spPr>
            <a:xfrm>
              <a:off x="4928450" y="1154904"/>
              <a:ext cx="2728200" cy="36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rgbClr val="000000"/>
                </a:buClr>
              </a:pPr>
              <a:r>
                <a:rPr lang="en" sz="933" kern="0">
                  <a:solidFill>
                    <a:srgbClr val="840D35"/>
                  </a:solidFill>
                  <a:latin typeface="Roboto"/>
                  <a:ea typeface="Roboto"/>
                  <a:cs typeface="Roboto"/>
                  <a:sym typeface="Roboto"/>
                </a:rPr>
                <a:t>Rule-based methods, parsing, RNNs, LSTMs</a:t>
              </a:r>
              <a:endParaRPr sz="933" kern="0">
                <a:solidFill>
                  <a:srgbClr val="840D35"/>
                </a:solidFill>
                <a:latin typeface="Roboto"/>
                <a:ea typeface="Roboto"/>
                <a:cs typeface="Roboto"/>
                <a:sym typeface="Roboto"/>
              </a:endParaRPr>
            </a:p>
          </p:txBody>
        </p:sp>
        <p:sp>
          <p:nvSpPr>
            <p:cNvPr id="215" name="Google Shape;215;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40D35"/>
                  </a:solidFill>
                  <a:latin typeface="Roboto"/>
                  <a:ea typeface="Roboto"/>
                  <a:cs typeface="Roboto"/>
                  <a:sym typeface="Roboto"/>
                </a:rPr>
                <a:t>1990s</a:t>
              </a:r>
              <a:endParaRPr sz="1200" kern="0">
                <a:solidFill>
                  <a:srgbClr val="840D35"/>
                </a:solidFill>
                <a:latin typeface="Roboto"/>
                <a:ea typeface="Roboto"/>
                <a:cs typeface="Roboto"/>
                <a:sym typeface="Roboto"/>
              </a:endParaRPr>
            </a:p>
          </p:txBody>
        </p:sp>
        <p:sp>
          <p:nvSpPr>
            <p:cNvPr id="216" name="Google Shape;216;p39"/>
            <p:cNvSpPr/>
            <p:nvPr/>
          </p:nvSpPr>
          <p:spPr>
            <a:xfrm>
              <a:off x="4517125" y="1086100"/>
              <a:ext cx="133500" cy="588600"/>
            </a:xfrm>
            <a:prstGeom prst="rect">
              <a:avLst/>
            </a:prstGeom>
            <a:solidFill>
              <a:srgbClr val="840D3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cxnSp>
          <p:nvCxnSpPr>
            <p:cNvPr id="217" name="Google Shape;217;p39"/>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grpSp>
        <p:nvGrpSpPr>
          <p:cNvPr id="218" name="Google Shape;218;p39"/>
          <p:cNvGrpSpPr/>
          <p:nvPr/>
        </p:nvGrpSpPr>
        <p:grpSpPr>
          <a:xfrm>
            <a:off x="4883800" y="1098355"/>
            <a:ext cx="5459067" cy="1148229"/>
            <a:chOff x="3562350" y="909418"/>
            <a:chExt cx="4094300" cy="765282"/>
          </a:xfrm>
        </p:grpSpPr>
        <p:sp>
          <p:nvSpPr>
            <p:cNvPr id="219" name="Google Shape;219;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buFont typeface="Arial"/>
                <a:buNone/>
              </a:pPr>
              <a:r>
                <a:rPr lang="en" sz="1467" b="1" kern="0">
                  <a:solidFill>
                    <a:srgbClr val="840D35"/>
                  </a:solidFill>
                  <a:latin typeface="Roboto"/>
                  <a:ea typeface="Roboto"/>
                  <a:cs typeface="Roboto"/>
                  <a:sym typeface="Roboto"/>
                </a:rPr>
                <a:t>Simple attention mechanisms </a:t>
              </a:r>
              <a:endParaRPr sz="1467" b="1" kern="0">
                <a:solidFill>
                  <a:srgbClr val="840D35"/>
                </a:solidFill>
                <a:latin typeface="Roboto"/>
                <a:ea typeface="Roboto"/>
                <a:cs typeface="Roboto"/>
                <a:sym typeface="Roboto"/>
              </a:endParaRPr>
            </a:p>
            <a:p>
              <a:pPr>
                <a:lnSpc>
                  <a:spcPct val="115000"/>
                </a:lnSpc>
                <a:buClr>
                  <a:srgbClr val="000000"/>
                </a:buClr>
                <a:buSzPts val="1100"/>
                <a:buFont typeface="Arial"/>
                <a:buNone/>
              </a:pPr>
              <a:endParaRPr sz="1467" b="1" kern="0">
                <a:solidFill>
                  <a:srgbClr val="840D35"/>
                </a:solidFill>
                <a:latin typeface="Roboto"/>
                <a:ea typeface="Roboto"/>
                <a:cs typeface="Roboto"/>
                <a:sym typeface="Roboto"/>
              </a:endParaRPr>
            </a:p>
            <a:p>
              <a:pPr>
                <a:lnSpc>
                  <a:spcPct val="115000"/>
                </a:lnSpc>
                <a:buClr>
                  <a:srgbClr val="000000"/>
                </a:buClr>
                <a:buFont typeface="Arial"/>
                <a:buNone/>
              </a:pPr>
              <a:endParaRPr sz="1467" b="1" kern="0">
                <a:solidFill>
                  <a:srgbClr val="840D35"/>
                </a:solidFill>
                <a:latin typeface="Roboto"/>
                <a:ea typeface="Roboto"/>
                <a:cs typeface="Roboto"/>
                <a:sym typeface="Roboto"/>
              </a:endParaRPr>
            </a:p>
          </p:txBody>
        </p:sp>
        <p:sp>
          <p:nvSpPr>
            <p:cNvPr id="220" name="Google Shape;220;p39"/>
            <p:cNvSpPr txBox="1"/>
            <p:nvPr/>
          </p:nvSpPr>
          <p:spPr>
            <a:xfrm>
              <a:off x="4928450" y="1154904"/>
              <a:ext cx="2728200" cy="36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rgbClr val="000000"/>
                </a:buClr>
              </a:pPr>
              <a:endParaRPr sz="933" kern="0">
                <a:solidFill>
                  <a:srgbClr val="840D35"/>
                </a:solidFill>
                <a:latin typeface="Roboto"/>
                <a:ea typeface="Roboto"/>
                <a:cs typeface="Roboto"/>
                <a:sym typeface="Roboto"/>
              </a:endParaRPr>
            </a:p>
          </p:txBody>
        </p:sp>
        <p:sp>
          <p:nvSpPr>
            <p:cNvPr id="221" name="Google Shape;221;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40D35"/>
                  </a:solidFill>
                  <a:latin typeface="Roboto"/>
                  <a:ea typeface="Roboto"/>
                  <a:cs typeface="Roboto"/>
                  <a:sym typeface="Roboto"/>
                </a:rPr>
                <a:t>2014</a:t>
              </a:r>
              <a:endParaRPr sz="1200" kern="0">
                <a:solidFill>
                  <a:srgbClr val="840D35"/>
                </a:solidFill>
                <a:latin typeface="Roboto"/>
                <a:ea typeface="Roboto"/>
                <a:cs typeface="Roboto"/>
                <a:sym typeface="Roboto"/>
              </a:endParaRPr>
            </a:p>
          </p:txBody>
        </p:sp>
        <p:sp>
          <p:nvSpPr>
            <p:cNvPr id="222" name="Google Shape;222;p39"/>
            <p:cNvSpPr/>
            <p:nvPr/>
          </p:nvSpPr>
          <p:spPr>
            <a:xfrm>
              <a:off x="4517125" y="1086100"/>
              <a:ext cx="133500" cy="588600"/>
            </a:xfrm>
            <a:prstGeom prst="rect">
              <a:avLst/>
            </a:prstGeom>
            <a:solidFill>
              <a:srgbClr val="840D35"/>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cxnSp>
          <p:nvCxnSpPr>
            <p:cNvPr id="223" name="Google Shape;223;p39"/>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grpSp>
        <p:nvGrpSpPr>
          <p:cNvPr id="224" name="Google Shape;224;p39"/>
          <p:cNvGrpSpPr/>
          <p:nvPr/>
        </p:nvGrpSpPr>
        <p:grpSpPr>
          <a:xfrm>
            <a:off x="4883800" y="1988856"/>
            <a:ext cx="5459067" cy="1148229"/>
            <a:chOff x="3562350" y="909418"/>
            <a:chExt cx="4094300" cy="765282"/>
          </a:xfrm>
        </p:grpSpPr>
        <p:sp>
          <p:nvSpPr>
            <p:cNvPr id="225" name="Google Shape;225;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buFont typeface="Arial"/>
                <a:buNone/>
              </a:pPr>
              <a:r>
                <a:rPr lang="en" sz="1467" b="1" kern="0">
                  <a:solidFill>
                    <a:srgbClr val="858585"/>
                  </a:solidFill>
                  <a:latin typeface="Roboto"/>
                  <a:ea typeface="Roboto"/>
                  <a:cs typeface="Roboto"/>
                  <a:sym typeface="Roboto"/>
                </a:rPr>
                <a:t>Beginning of transformers</a:t>
              </a:r>
              <a:endParaRPr sz="1467" b="1" kern="0">
                <a:solidFill>
                  <a:srgbClr val="858585"/>
                </a:solidFill>
                <a:latin typeface="Roboto"/>
                <a:ea typeface="Roboto"/>
                <a:cs typeface="Roboto"/>
                <a:sym typeface="Roboto"/>
              </a:endParaRPr>
            </a:p>
            <a:p>
              <a:pPr>
                <a:lnSpc>
                  <a:spcPct val="115000"/>
                </a:lnSpc>
                <a:buClr>
                  <a:srgbClr val="000000"/>
                </a:buClr>
                <a:buFont typeface="Arial"/>
                <a:buNone/>
              </a:pPr>
              <a:endParaRPr sz="1467" b="1" kern="0">
                <a:solidFill>
                  <a:srgbClr val="858585"/>
                </a:solidFill>
                <a:latin typeface="Roboto"/>
                <a:ea typeface="Roboto"/>
                <a:cs typeface="Roboto"/>
                <a:sym typeface="Roboto"/>
              </a:endParaRPr>
            </a:p>
          </p:txBody>
        </p:sp>
        <p:sp>
          <p:nvSpPr>
            <p:cNvPr id="226" name="Google Shape;226;p39"/>
            <p:cNvSpPr txBox="1"/>
            <p:nvPr/>
          </p:nvSpPr>
          <p:spPr>
            <a:xfrm>
              <a:off x="4928450" y="1154904"/>
              <a:ext cx="2728200" cy="3651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buFont typeface="Arial"/>
                <a:buNone/>
              </a:pPr>
              <a:r>
                <a:rPr lang="en" sz="933" kern="0">
                  <a:solidFill>
                    <a:srgbClr val="858585"/>
                  </a:solidFill>
                  <a:latin typeface="Roboto"/>
                  <a:ea typeface="Roboto"/>
                  <a:cs typeface="Roboto"/>
                  <a:sym typeface="Roboto"/>
                </a:rPr>
                <a:t>Attention is all you need</a:t>
              </a:r>
              <a:endParaRPr sz="933" kern="0">
                <a:solidFill>
                  <a:srgbClr val="858585"/>
                </a:solidFill>
                <a:latin typeface="Roboto"/>
                <a:ea typeface="Roboto"/>
                <a:cs typeface="Roboto"/>
                <a:sym typeface="Roboto"/>
              </a:endParaRPr>
            </a:p>
            <a:p>
              <a:pPr>
                <a:lnSpc>
                  <a:spcPct val="115000"/>
                </a:lnSpc>
                <a:spcBef>
                  <a:spcPts val="2133"/>
                </a:spcBef>
                <a:buClr>
                  <a:srgbClr val="000000"/>
                </a:buClr>
                <a:buSzPts val="1100"/>
              </a:pPr>
              <a:endParaRPr sz="933" kern="0">
                <a:solidFill>
                  <a:srgbClr val="858585"/>
                </a:solidFill>
                <a:latin typeface="Roboto"/>
                <a:ea typeface="Roboto"/>
                <a:cs typeface="Roboto"/>
                <a:sym typeface="Roboto"/>
              </a:endParaRPr>
            </a:p>
            <a:p>
              <a:pPr>
                <a:lnSpc>
                  <a:spcPct val="115000"/>
                </a:lnSpc>
                <a:spcBef>
                  <a:spcPts val="2133"/>
                </a:spcBef>
                <a:spcAft>
                  <a:spcPts val="2133"/>
                </a:spcAft>
                <a:buClr>
                  <a:srgbClr val="000000"/>
                </a:buClr>
              </a:pPr>
              <a:endParaRPr sz="933" kern="0">
                <a:solidFill>
                  <a:srgbClr val="858585"/>
                </a:solidFill>
                <a:latin typeface="Roboto"/>
                <a:ea typeface="Roboto"/>
                <a:cs typeface="Roboto"/>
                <a:sym typeface="Roboto"/>
              </a:endParaRPr>
            </a:p>
          </p:txBody>
        </p:sp>
        <p:sp>
          <p:nvSpPr>
            <p:cNvPr id="227" name="Google Shape;227;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58585"/>
                  </a:solidFill>
                  <a:latin typeface="Roboto"/>
                  <a:ea typeface="Roboto"/>
                  <a:cs typeface="Roboto"/>
                  <a:sym typeface="Roboto"/>
                </a:rPr>
                <a:t>2017</a:t>
              </a:r>
              <a:endParaRPr sz="1200" kern="0">
                <a:solidFill>
                  <a:srgbClr val="858585"/>
                </a:solidFill>
                <a:latin typeface="Roboto"/>
                <a:ea typeface="Roboto"/>
                <a:cs typeface="Roboto"/>
                <a:sym typeface="Roboto"/>
              </a:endParaRPr>
            </a:p>
          </p:txBody>
        </p:sp>
        <p:sp>
          <p:nvSpPr>
            <p:cNvPr id="228" name="Google Shape;228;p39"/>
            <p:cNvSpPr/>
            <p:nvPr/>
          </p:nvSpPr>
          <p:spPr>
            <a:xfrm>
              <a:off x="4517125" y="1086100"/>
              <a:ext cx="133500" cy="588600"/>
            </a:xfrm>
            <a:prstGeom prst="rect">
              <a:avLst/>
            </a:prstGeom>
            <a:solidFill>
              <a:srgbClr val="C2C2C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cxnSp>
          <p:nvCxnSpPr>
            <p:cNvPr id="229" name="Google Shape;229;p39"/>
            <p:cNvCxnSpPr/>
            <p:nvPr/>
          </p:nvCxnSpPr>
          <p:spPr>
            <a:xfrm rot="10800000">
              <a:off x="4318975" y="1083450"/>
              <a:ext cx="529800" cy="0"/>
            </a:xfrm>
            <a:prstGeom prst="straightConnector1">
              <a:avLst/>
            </a:prstGeom>
            <a:noFill/>
            <a:ln w="9525" cap="flat" cmpd="sng">
              <a:solidFill>
                <a:srgbClr val="C2C2C2"/>
              </a:solidFill>
              <a:prstDash val="solid"/>
              <a:round/>
              <a:headEnd type="none" w="sm" len="sm"/>
              <a:tailEnd type="none" w="sm" len="sm"/>
            </a:ln>
          </p:spPr>
        </p:cxnSp>
      </p:grpSp>
      <p:grpSp>
        <p:nvGrpSpPr>
          <p:cNvPr id="230" name="Google Shape;230;p39"/>
          <p:cNvGrpSpPr/>
          <p:nvPr/>
        </p:nvGrpSpPr>
        <p:grpSpPr>
          <a:xfrm>
            <a:off x="4883800" y="2879356"/>
            <a:ext cx="5459067" cy="1148229"/>
            <a:chOff x="3562350" y="909418"/>
            <a:chExt cx="4094300" cy="765282"/>
          </a:xfrm>
        </p:grpSpPr>
        <p:sp>
          <p:nvSpPr>
            <p:cNvPr id="231" name="Google Shape;231;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858585"/>
                  </a:solidFill>
                  <a:latin typeface="Roboto"/>
                  <a:ea typeface="Roboto"/>
                  <a:cs typeface="Roboto"/>
                  <a:sym typeface="Roboto"/>
                </a:rPr>
                <a:t>Explosion of transformers in NLP</a:t>
              </a:r>
              <a:endParaRPr sz="1467" b="1" kern="0">
                <a:solidFill>
                  <a:srgbClr val="858585"/>
                </a:solidFill>
                <a:latin typeface="Roboto"/>
                <a:ea typeface="Roboto"/>
                <a:cs typeface="Roboto"/>
                <a:sym typeface="Roboto"/>
              </a:endParaRPr>
            </a:p>
            <a:p>
              <a:pPr>
                <a:lnSpc>
                  <a:spcPct val="115000"/>
                </a:lnSpc>
                <a:buClr>
                  <a:srgbClr val="000000"/>
                </a:buClr>
                <a:buFont typeface="Arial"/>
                <a:buNone/>
              </a:pPr>
              <a:endParaRPr sz="1467" b="1" kern="0">
                <a:solidFill>
                  <a:srgbClr val="858585"/>
                </a:solidFill>
                <a:latin typeface="Roboto"/>
                <a:ea typeface="Roboto"/>
                <a:cs typeface="Roboto"/>
                <a:sym typeface="Roboto"/>
              </a:endParaRPr>
            </a:p>
          </p:txBody>
        </p:sp>
        <p:sp>
          <p:nvSpPr>
            <p:cNvPr id="232" name="Google Shape;232;p39"/>
            <p:cNvSpPr txBox="1"/>
            <p:nvPr/>
          </p:nvSpPr>
          <p:spPr>
            <a:xfrm>
              <a:off x="4928450" y="1154904"/>
              <a:ext cx="2728200" cy="36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rgbClr val="000000"/>
                </a:buClr>
              </a:pPr>
              <a:r>
                <a:rPr lang="en" sz="933" kern="0">
                  <a:solidFill>
                    <a:srgbClr val="858585"/>
                  </a:solidFill>
                  <a:latin typeface="Roboto"/>
                  <a:ea typeface="Roboto"/>
                  <a:cs typeface="Roboto"/>
                  <a:sym typeface="Roboto"/>
                </a:rPr>
                <a:t>BERT, GPT-3</a:t>
              </a:r>
              <a:endParaRPr sz="933" kern="0">
                <a:solidFill>
                  <a:srgbClr val="858585"/>
                </a:solidFill>
                <a:latin typeface="Roboto"/>
                <a:ea typeface="Roboto"/>
                <a:cs typeface="Roboto"/>
                <a:sym typeface="Roboto"/>
              </a:endParaRPr>
            </a:p>
          </p:txBody>
        </p:sp>
        <p:sp>
          <p:nvSpPr>
            <p:cNvPr id="233" name="Google Shape;233;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58585"/>
                  </a:solidFill>
                  <a:latin typeface="Roboto"/>
                  <a:ea typeface="Roboto"/>
                  <a:cs typeface="Roboto"/>
                  <a:sym typeface="Roboto"/>
                </a:rPr>
                <a:t>2018</a:t>
              </a:r>
              <a:endParaRPr sz="1200" kern="0">
                <a:solidFill>
                  <a:srgbClr val="858585"/>
                </a:solidFill>
                <a:latin typeface="Roboto"/>
                <a:ea typeface="Roboto"/>
                <a:cs typeface="Roboto"/>
                <a:sym typeface="Roboto"/>
              </a:endParaRPr>
            </a:p>
          </p:txBody>
        </p:sp>
        <p:sp>
          <p:nvSpPr>
            <p:cNvPr id="234" name="Google Shape;234;p39"/>
            <p:cNvSpPr/>
            <p:nvPr/>
          </p:nvSpPr>
          <p:spPr>
            <a:xfrm>
              <a:off x="4517125" y="1086100"/>
              <a:ext cx="133500" cy="588600"/>
            </a:xfrm>
            <a:prstGeom prst="rect">
              <a:avLst/>
            </a:prstGeom>
            <a:solidFill>
              <a:srgbClr val="C2C2C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cxnSp>
          <p:nvCxnSpPr>
            <p:cNvPr id="235" name="Google Shape;235;p39"/>
            <p:cNvCxnSpPr/>
            <p:nvPr/>
          </p:nvCxnSpPr>
          <p:spPr>
            <a:xfrm rot="10800000">
              <a:off x="4318975" y="1083450"/>
              <a:ext cx="529800" cy="0"/>
            </a:xfrm>
            <a:prstGeom prst="straightConnector1">
              <a:avLst/>
            </a:prstGeom>
            <a:noFill/>
            <a:ln w="9525" cap="flat" cmpd="sng">
              <a:solidFill>
                <a:srgbClr val="C2C2C2"/>
              </a:solidFill>
              <a:prstDash val="solid"/>
              <a:round/>
              <a:headEnd type="none" w="sm" len="sm"/>
              <a:tailEnd type="none" w="sm" len="sm"/>
            </a:ln>
          </p:spPr>
        </p:cxnSp>
      </p:grpSp>
      <p:grpSp>
        <p:nvGrpSpPr>
          <p:cNvPr id="236" name="Google Shape;236;p39"/>
          <p:cNvGrpSpPr/>
          <p:nvPr/>
        </p:nvGrpSpPr>
        <p:grpSpPr>
          <a:xfrm>
            <a:off x="4883800" y="3769858"/>
            <a:ext cx="5459067" cy="1148229"/>
            <a:chOff x="3562350" y="909418"/>
            <a:chExt cx="4094300" cy="765282"/>
          </a:xfrm>
        </p:grpSpPr>
        <p:sp>
          <p:nvSpPr>
            <p:cNvPr id="237" name="Google Shape;237;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buFont typeface="Arial"/>
                <a:buNone/>
              </a:pPr>
              <a:r>
                <a:rPr lang="en" sz="1467" b="1" kern="0">
                  <a:solidFill>
                    <a:srgbClr val="858585"/>
                  </a:solidFill>
                  <a:latin typeface="Roboto"/>
                  <a:ea typeface="Roboto"/>
                  <a:cs typeface="Roboto"/>
                  <a:sym typeface="Roboto"/>
                </a:rPr>
                <a:t>Explosion into other fields</a:t>
              </a:r>
              <a:endParaRPr sz="1467" b="1" kern="0">
                <a:solidFill>
                  <a:srgbClr val="858585"/>
                </a:solidFill>
                <a:latin typeface="Roboto"/>
                <a:ea typeface="Roboto"/>
                <a:cs typeface="Roboto"/>
                <a:sym typeface="Roboto"/>
              </a:endParaRPr>
            </a:p>
            <a:p>
              <a:pPr>
                <a:lnSpc>
                  <a:spcPct val="115000"/>
                </a:lnSpc>
                <a:buClr>
                  <a:srgbClr val="000000"/>
                </a:buClr>
                <a:buSzPts val="1100"/>
                <a:buFont typeface="Arial"/>
                <a:buNone/>
              </a:pPr>
              <a:endParaRPr sz="1467" b="1" kern="0">
                <a:solidFill>
                  <a:srgbClr val="858585"/>
                </a:solidFill>
                <a:latin typeface="Roboto"/>
                <a:ea typeface="Roboto"/>
                <a:cs typeface="Roboto"/>
                <a:sym typeface="Roboto"/>
              </a:endParaRPr>
            </a:p>
            <a:p>
              <a:pPr>
                <a:lnSpc>
                  <a:spcPct val="115000"/>
                </a:lnSpc>
                <a:buClr>
                  <a:srgbClr val="000000"/>
                </a:buClr>
                <a:buFont typeface="Arial"/>
                <a:buNone/>
              </a:pPr>
              <a:endParaRPr sz="1467" b="1" kern="0">
                <a:solidFill>
                  <a:srgbClr val="858585"/>
                </a:solidFill>
                <a:latin typeface="Roboto"/>
                <a:ea typeface="Roboto"/>
                <a:cs typeface="Roboto"/>
                <a:sym typeface="Roboto"/>
              </a:endParaRPr>
            </a:p>
          </p:txBody>
        </p:sp>
        <p:sp>
          <p:nvSpPr>
            <p:cNvPr id="238" name="Google Shape;238;p39"/>
            <p:cNvSpPr txBox="1"/>
            <p:nvPr/>
          </p:nvSpPr>
          <p:spPr>
            <a:xfrm>
              <a:off x="4928450" y="1154904"/>
              <a:ext cx="2728200" cy="36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rgbClr val="000000"/>
                </a:buClr>
              </a:pPr>
              <a:r>
                <a:rPr lang="en" sz="933" kern="0">
                  <a:solidFill>
                    <a:srgbClr val="858585"/>
                  </a:solidFill>
                  <a:latin typeface="Roboto"/>
                  <a:ea typeface="Roboto"/>
                  <a:cs typeface="Roboto"/>
                  <a:sym typeface="Roboto"/>
                </a:rPr>
                <a:t>Explosion into other fields: ViTs, Alphafold-2.</a:t>
              </a:r>
              <a:endParaRPr sz="933" kern="0">
                <a:solidFill>
                  <a:srgbClr val="858585"/>
                </a:solidFill>
                <a:latin typeface="Roboto"/>
                <a:ea typeface="Roboto"/>
                <a:cs typeface="Roboto"/>
                <a:sym typeface="Roboto"/>
              </a:endParaRPr>
            </a:p>
          </p:txBody>
        </p:sp>
        <p:sp>
          <p:nvSpPr>
            <p:cNvPr id="239" name="Google Shape;239;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58585"/>
                  </a:solidFill>
                  <a:latin typeface="Roboto"/>
                  <a:ea typeface="Roboto"/>
                  <a:cs typeface="Roboto"/>
                  <a:sym typeface="Roboto"/>
                </a:rPr>
                <a:t>2018-2020</a:t>
              </a:r>
              <a:endParaRPr sz="1200" kern="0">
                <a:solidFill>
                  <a:srgbClr val="858585"/>
                </a:solidFill>
                <a:latin typeface="Roboto"/>
                <a:ea typeface="Roboto"/>
                <a:cs typeface="Roboto"/>
                <a:sym typeface="Roboto"/>
              </a:endParaRPr>
            </a:p>
          </p:txBody>
        </p:sp>
        <p:sp>
          <p:nvSpPr>
            <p:cNvPr id="240" name="Google Shape;240;p39"/>
            <p:cNvSpPr/>
            <p:nvPr/>
          </p:nvSpPr>
          <p:spPr>
            <a:xfrm>
              <a:off x="4517125" y="1086100"/>
              <a:ext cx="133500" cy="588600"/>
            </a:xfrm>
            <a:prstGeom prst="rect">
              <a:avLst/>
            </a:prstGeom>
            <a:solidFill>
              <a:srgbClr val="C2C2C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cxnSp>
          <p:nvCxnSpPr>
            <p:cNvPr id="241" name="Google Shape;241;p39"/>
            <p:cNvCxnSpPr/>
            <p:nvPr/>
          </p:nvCxnSpPr>
          <p:spPr>
            <a:xfrm rot="10800000">
              <a:off x="4318975" y="1083450"/>
              <a:ext cx="529800" cy="0"/>
            </a:xfrm>
            <a:prstGeom prst="straightConnector1">
              <a:avLst/>
            </a:prstGeom>
            <a:noFill/>
            <a:ln w="9525" cap="flat" cmpd="sng">
              <a:solidFill>
                <a:srgbClr val="C2C2C2"/>
              </a:solidFill>
              <a:prstDash val="solid"/>
              <a:round/>
              <a:headEnd type="none" w="sm" len="sm"/>
              <a:tailEnd type="none" w="sm" len="sm"/>
            </a:ln>
          </p:spPr>
        </p:cxnSp>
      </p:grpSp>
      <p:sp>
        <p:nvSpPr>
          <p:cNvPr id="242" name="Google Shape;242;p39"/>
          <p:cNvSpPr txBox="1"/>
          <p:nvPr/>
        </p:nvSpPr>
        <p:spPr>
          <a:xfrm>
            <a:off x="6705273" y="6296047"/>
            <a:ext cx="3637600" cy="368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38761D"/>
                </a:solidFill>
                <a:latin typeface="Roboto"/>
                <a:ea typeface="Roboto"/>
                <a:cs typeface="Roboto"/>
                <a:sym typeface="Roboto"/>
              </a:rPr>
              <a:t>Future (?!)</a:t>
            </a:r>
            <a:endParaRPr sz="1467" b="1" kern="0">
              <a:solidFill>
                <a:srgbClr val="38761D"/>
              </a:solidFill>
              <a:latin typeface="Roboto"/>
              <a:ea typeface="Roboto"/>
              <a:cs typeface="Roboto"/>
              <a:sym typeface="Roboto"/>
            </a:endParaRPr>
          </a:p>
        </p:txBody>
      </p:sp>
      <p:grpSp>
        <p:nvGrpSpPr>
          <p:cNvPr id="243" name="Google Shape;243;p39"/>
          <p:cNvGrpSpPr/>
          <p:nvPr/>
        </p:nvGrpSpPr>
        <p:grpSpPr>
          <a:xfrm>
            <a:off x="4883800" y="4660358"/>
            <a:ext cx="5459067" cy="1148229"/>
            <a:chOff x="3562350" y="909418"/>
            <a:chExt cx="4094300" cy="765282"/>
          </a:xfrm>
        </p:grpSpPr>
        <p:sp>
          <p:nvSpPr>
            <p:cNvPr id="244" name="Google Shape;244;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858585"/>
                  </a:solidFill>
                  <a:latin typeface="Roboto"/>
                  <a:ea typeface="Roboto"/>
                  <a:cs typeface="Roboto"/>
                  <a:sym typeface="Roboto"/>
                </a:rPr>
                <a:t>Start of Generative Era</a:t>
              </a:r>
              <a:endParaRPr sz="1467" b="1" kern="0">
                <a:solidFill>
                  <a:srgbClr val="858585"/>
                </a:solidFill>
                <a:latin typeface="Roboto"/>
                <a:ea typeface="Roboto"/>
                <a:cs typeface="Roboto"/>
                <a:sym typeface="Roboto"/>
              </a:endParaRPr>
            </a:p>
          </p:txBody>
        </p:sp>
        <p:sp>
          <p:nvSpPr>
            <p:cNvPr id="245" name="Google Shape;245;p39"/>
            <p:cNvSpPr txBox="1"/>
            <p:nvPr/>
          </p:nvSpPr>
          <p:spPr>
            <a:xfrm>
              <a:off x="4928450" y="1154904"/>
              <a:ext cx="2728200" cy="36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rgbClr val="000000"/>
                </a:buClr>
              </a:pPr>
              <a:r>
                <a:rPr lang="en" sz="933" kern="0">
                  <a:solidFill>
                    <a:srgbClr val="858585"/>
                  </a:solidFill>
                  <a:latin typeface="Roboto"/>
                  <a:ea typeface="Roboto"/>
                  <a:cs typeface="Roboto"/>
                  <a:sym typeface="Roboto"/>
                </a:rPr>
                <a:t>Codex, Decision Transformers, GPT-X,  DALL·E</a:t>
              </a:r>
              <a:endParaRPr sz="933" kern="0">
                <a:solidFill>
                  <a:srgbClr val="858585"/>
                </a:solidFill>
                <a:latin typeface="Roboto"/>
                <a:ea typeface="Roboto"/>
                <a:cs typeface="Roboto"/>
                <a:sym typeface="Roboto"/>
              </a:endParaRPr>
            </a:p>
          </p:txBody>
        </p:sp>
        <p:sp>
          <p:nvSpPr>
            <p:cNvPr id="246" name="Google Shape;246;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58585"/>
                  </a:solidFill>
                  <a:latin typeface="Roboto"/>
                  <a:ea typeface="Roboto"/>
                  <a:cs typeface="Roboto"/>
                  <a:sym typeface="Roboto"/>
                </a:rPr>
                <a:t>2021-2022</a:t>
              </a:r>
              <a:endParaRPr sz="1200" kern="0">
                <a:solidFill>
                  <a:srgbClr val="858585"/>
                </a:solidFill>
                <a:latin typeface="Roboto"/>
                <a:ea typeface="Roboto"/>
                <a:cs typeface="Roboto"/>
                <a:sym typeface="Roboto"/>
              </a:endParaRPr>
            </a:p>
          </p:txBody>
        </p:sp>
        <p:sp>
          <p:nvSpPr>
            <p:cNvPr id="247" name="Google Shape;247;p39"/>
            <p:cNvSpPr/>
            <p:nvPr/>
          </p:nvSpPr>
          <p:spPr>
            <a:xfrm>
              <a:off x="4517125" y="1086100"/>
              <a:ext cx="133500" cy="588600"/>
            </a:xfrm>
            <a:prstGeom prst="rect">
              <a:avLst/>
            </a:prstGeom>
            <a:solidFill>
              <a:srgbClr val="C2C2C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cxnSp>
          <p:nvCxnSpPr>
            <p:cNvPr id="248" name="Google Shape;248;p39"/>
            <p:cNvCxnSpPr/>
            <p:nvPr/>
          </p:nvCxnSpPr>
          <p:spPr>
            <a:xfrm rot="10800000">
              <a:off x="4318975" y="1083450"/>
              <a:ext cx="529800" cy="0"/>
            </a:xfrm>
            <a:prstGeom prst="straightConnector1">
              <a:avLst/>
            </a:prstGeom>
            <a:noFill/>
            <a:ln w="9525" cap="flat" cmpd="sng">
              <a:solidFill>
                <a:srgbClr val="C2C2C2"/>
              </a:solidFill>
              <a:prstDash val="solid"/>
              <a:round/>
              <a:headEnd type="none" w="sm" len="sm"/>
              <a:tailEnd type="none" w="sm" len="sm"/>
            </a:ln>
          </p:spPr>
        </p:cxnSp>
      </p:grpSp>
      <p:sp>
        <p:nvSpPr>
          <p:cNvPr id="249" name="Google Shape;249;p3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fld id="{00000000-1234-1234-1234-123412341234}" type="slidenum">
              <a:rPr lang="en">
                <a:solidFill>
                  <a:srgbClr val="595959"/>
                </a:solidFill>
              </a:rPr>
              <a:pPr/>
              <a:t>8</a:t>
            </a:fld>
            <a:endParaRPr>
              <a:solidFill>
                <a:srgbClr val="595959"/>
              </a:solidFill>
            </a:endParaRPr>
          </a:p>
        </p:txBody>
      </p:sp>
      <p:sp>
        <p:nvSpPr>
          <p:cNvPr id="250" name="Google Shape;250;p39"/>
          <p:cNvSpPr/>
          <p:nvPr/>
        </p:nvSpPr>
        <p:spPr>
          <a:xfrm rot="5400000">
            <a:off x="5649667" y="5866235"/>
            <a:ext cx="1189600" cy="368400"/>
          </a:xfrm>
          <a:prstGeom prst="rightArrow">
            <a:avLst>
              <a:gd name="adj1" fmla="val 50000"/>
              <a:gd name="adj2" fmla="val 50000"/>
            </a:avLst>
          </a:prstGeom>
          <a:solidFill>
            <a:srgbClr val="C2C2C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grpSp>
        <p:nvGrpSpPr>
          <p:cNvPr id="251" name="Google Shape;251;p39"/>
          <p:cNvGrpSpPr/>
          <p:nvPr/>
        </p:nvGrpSpPr>
        <p:grpSpPr>
          <a:xfrm>
            <a:off x="4883800" y="5425725"/>
            <a:ext cx="5459067" cy="808889"/>
            <a:chOff x="3562350" y="909418"/>
            <a:chExt cx="4094300" cy="539116"/>
          </a:xfrm>
        </p:grpSpPr>
        <p:sp>
          <p:nvSpPr>
            <p:cNvPr id="252" name="Google Shape;252;p39"/>
            <p:cNvSpPr txBox="1"/>
            <p:nvPr/>
          </p:nvSpPr>
          <p:spPr>
            <a:xfrm>
              <a:off x="4928450" y="909418"/>
              <a:ext cx="2728200" cy="245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858585"/>
                  </a:solidFill>
                  <a:latin typeface="Roboto"/>
                  <a:ea typeface="Roboto"/>
                  <a:cs typeface="Roboto"/>
                  <a:sym typeface="Roboto"/>
                </a:rPr>
                <a:t>Present Day</a:t>
              </a:r>
              <a:endParaRPr sz="1467" b="1" kern="0">
                <a:solidFill>
                  <a:srgbClr val="858585"/>
                </a:solidFill>
                <a:latin typeface="Roboto"/>
                <a:ea typeface="Roboto"/>
                <a:cs typeface="Roboto"/>
                <a:sym typeface="Roboto"/>
              </a:endParaRPr>
            </a:p>
          </p:txBody>
        </p:sp>
        <p:sp>
          <p:nvSpPr>
            <p:cNvPr id="253" name="Google Shape;253;p39"/>
            <p:cNvSpPr txBox="1"/>
            <p:nvPr/>
          </p:nvSpPr>
          <p:spPr>
            <a:xfrm>
              <a:off x="4928450" y="1083434"/>
              <a:ext cx="2728200" cy="36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rgbClr val="000000"/>
                </a:buClr>
              </a:pPr>
              <a:r>
                <a:rPr lang="en" sz="933" kern="0">
                  <a:solidFill>
                    <a:srgbClr val="858585"/>
                  </a:solidFill>
                  <a:latin typeface="Roboto"/>
                  <a:ea typeface="Roboto"/>
                  <a:cs typeface="Roboto"/>
                  <a:sym typeface="Roboto"/>
                </a:rPr>
                <a:t>Huge models, more applications: Chat-GPT, GPT-4, Gemini, Llama and open-source LLMs, Whisper, Robotics Transformer, Stable Diffusion, Sora, and so much more…!</a:t>
              </a:r>
              <a:endParaRPr sz="933" kern="0">
                <a:solidFill>
                  <a:srgbClr val="858585"/>
                </a:solidFill>
                <a:latin typeface="Roboto"/>
                <a:ea typeface="Roboto"/>
                <a:cs typeface="Roboto"/>
                <a:sym typeface="Roboto"/>
              </a:endParaRPr>
            </a:p>
          </p:txBody>
        </p:sp>
        <p:sp>
          <p:nvSpPr>
            <p:cNvPr id="254" name="Google Shape;254;p39"/>
            <p:cNvSpPr txBox="1"/>
            <p:nvPr/>
          </p:nvSpPr>
          <p:spPr>
            <a:xfrm>
              <a:off x="3562350" y="934025"/>
              <a:ext cx="758400" cy="3081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Font typeface="Arial"/>
                <a:buNone/>
              </a:pPr>
              <a:r>
                <a:rPr lang="en" sz="1200" kern="0">
                  <a:solidFill>
                    <a:srgbClr val="858585"/>
                  </a:solidFill>
                  <a:latin typeface="Roboto"/>
                  <a:ea typeface="Roboto"/>
                  <a:cs typeface="Roboto"/>
                  <a:sym typeface="Roboto"/>
                </a:rPr>
                <a:t>2024</a:t>
              </a:r>
              <a:endParaRPr sz="1200" kern="0">
                <a:solidFill>
                  <a:srgbClr val="858585"/>
                </a:solidFill>
                <a:latin typeface="Roboto"/>
                <a:ea typeface="Roboto"/>
                <a:cs typeface="Roboto"/>
                <a:sym typeface="Roboto"/>
              </a:endParaRPr>
            </a:p>
          </p:txBody>
        </p:sp>
        <p:cxnSp>
          <p:nvCxnSpPr>
            <p:cNvPr id="255" name="Google Shape;255;p39"/>
            <p:cNvCxnSpPr/>
            <p:nvPr/>
          </p:nvCxnSpPr>
          <p:spPr>
            <a:xfrm rot="10800000">
              <a:off x="4318975" y="1083450"/>
              <a:ext cx="529800" cy="0"/>
            </a:xfrm>
            <a:prstGeom prst="straightConnector1">
              <a:avLst/>
            </a:prstGeom>
            <a:noFill/>
            <a:ln w="9525" cap="flat" cmpd="sng">
              <a:solidFill>
                <a:srgbClr val="C2C2C2"/>
              </a:solidFill>
              <a:prstDash val="solid"/>
              <a:round/>
              <a:headEnd type="none" w="sm" len="sm"/>
              <a:tailEnd type="none" w="sm" len="sm"/>
            </a:ln>
          </p:spPr>
        </p:cxnSp>
      </p:grpSp>
      <p:pic>
        <p:nvPicPr>
          <p:cNvPr id="47" name="Picture 46"/>
          <p:cNvPicPr>
            <a:picLocks noChangeAspect="1"/>
          </p:cNvPicPr>
          <p:nvPr/>
        </p:nvPicPr>
        <p:blipFill>
          <a:blip r:embed="rId3"/>
          <a:stretch>
            <a:fillRect/>
          </a:stretch>
        </p:blipFill>
        <p:spPr>
          <a:xfrm>
            <a:off x="11153134" y="347404"/>
            <a:ext cx="729500" cy="787871"/>
          </a:xfrm>
          <a:prstGeom prst="rect">
            <a:avLst/>
          </a:prstGeom>
        </p:spPr>
      </p:pic>
    </p:spTree>
    <p:extLst>
      <p:ext uri="{BB962C8B-B14F-4D97-AF65-F5344CB8AC3E}">
        <p14:creationId xmlns:p14="http://schemas.microsoft.com/office/powerpoint/2010/main" val="40333110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4" name="Google Shape;494;p64"/>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495" name="Google Shape;495;p64"/>
          <p:cNvSpPr txBox="1">
            <a:spLocks noGrp="1"/>
          </p:cNvSpPr>
          <p:nvPr>
            <p:ph type="body" idx="1"/>
          </p:nvPr>
        </p:nvSpPr>
        <p:spPr>
          <a:xfrm>
            <a:off x="430800" y="1547667"/>
            <a:ext cx="11330400" cy="4692000"/>
          </a:xfrm>
          <a:prstGeom prst="rect">
            <a:avLst/>
          </a:prstGeom>
          <a:noFill/>
          <a:ln>
            <a:noFill/>
          </a:ln>
        </p:spPr>
        <p:txBody>
          <a:bodyPr spcFirstLastPara="1" wrap="square" lIns="91433" tIns="45700" rIns="91433" bIns="45700" anchor="t" anchorCtr="0">
            <a:noAutofit/>
          </a:bodyPr>
          <a:lstStyle/>
          <a:p>
            <a:pPr marL="457189" indent="-364058">
              <a:lnSpc>
                <a:spcPct val="150000"/>
              </a:lnSpc>
              <a:spcBef>
                <a:spcPts val="0"/>
              </a:spcBef>
              <a:buClr>
                <a:schemeClr val="dk1"/>
              </a:buClr>
              <a:buSzPts val="1700"/>
            </a:pPr>
            <a:r>
              <a:rPr lang="en" sz="2267" b="1" dirty="0">
                <a:solidFill>
                  <a:schemeClr val="dk1"/>
                </a:solidFill>
                <a:latin typeface="Calibri" panose="020F0502020204030204" pitchFamily="34" charset="0"/>
                <a:cs typeface="Calibri" panose="020F0502020204030204" pitchFamily="34" charset="0"/>
              </a:rPr>
              <a:t>Supervised learning on large dataset</a:t>
            </a:r>
            <a:r>
              <a:rPr lang="en" sz="2267" dirty="0">
                <a:solidFill>
                  <a:schemeClr val="dk1"/>
                </a:solidFill>
                <a:latin typeface="Calibri" panose="020F0502020204030204" pitchFamily="34" charset="0"/>
                <a:cs typeface="Calibri" panose="020F0502020204030204" pitchFamily="34" charset="0"/>
              </a:rPr>
              <a:t>, then RLHF and </a:t>
            </a:r>
            <a:r>
              <a:rPr lang="en" sz="2267" dirty="0" smtClean="0">
                <a:solidFill>
                  <a:schemeClr val="dk1"/>
                </a:solidFill>
                <a:latin typeface="Calibri" panose="020F0502020204030204" pitchFamily="34" charset="0"/>
                <a:cs typeface="Calibri" panose="020F0502020204030204" pitchFamily="34" charset="0"/>
              </a:rPr>
              <a:t>RLAIF(RL from AI Feedback)</a:t>
            </a:r>
            <a:endParaRPr sz="2267" dirty="0">
              <a:solidFill>
                <a:schemeClr val="dk1"/>
              </a:solidFill>
              <a:latin typeface="Calibri" panose="020F0502020204030204" pitchFamily="34" charset="0"/>
              <a:cs typeface="Calibri" panose="020F0502020204030204" pitchFamily="34" charset="0"/>
            </a:endParaRPr>
          </a:p>
          <a:p>
            <a:pPr marL="457189" indent="-380990">
              <a:lnSpc>
                <a:spcPct val="150000"/>
              </a:lnSpc>
              <a:spcBef>
                <a:spcPts val="0"/>
              </a:spcBef>
              <a:buClr>
                <a:schemeClr val="dk1"/>
              </a:buClr>
              <a:buSzPts val="1700"/>
            </a:pPr>
            <a:r>
              <a:rPr lang="en" sz="2267" dirty="0">
                <a:solidFill>
                  <a:schemeClr val="dk1"/>
                </a:solidFill>
                <a:latin typeface="Calibri" panose="020F0502020204030204" pitchFamily="34" charset="0"/>
                <a:cs typeface="Calibri" panose="020F0502020204030204" pitchFamily="34" charset="0"/>
              </a:rPr>
              <a:t>GPT-4 trained on both images and text, vision is also out!</a:t>
            </a:r>
            <a:endParaRPr sz="2267" dirty="0">
              <a:solidFill>
                <a:schemeClr val="dk1"/>
              </a:solidFill>
              <a:latin typeface="Calibri" panose="020F0502020204030204" pitchFamily="34" charset="0"/>
              <a:cs typeface="Calibri" panose="020F0502020204030204" pitchFamily="34" charset="0"/>
            </a:endParaRPr>
          </a:p>
          <a:p>
            <a:pPr marL="914377" lvl="1" indent="-364058">
              <a:lnSpc>
                <a:spcPct val="150000"/>
              </a:lnSpc>
              <a:spcBef>
                <a:spcPts val="0"/>
              </a:spcBef>
              <a:buClr>
                <a:schemeClr val="dk1"/>
              </a:buClr>
              <a:buSzPts val="1700"/>
            </a:pPr>
            <a:r>
              <a:rPr lang="en" sz="2267" dirty="0">
                <a:solidFill>
                  <a:schemeClr val="dk1"/>
                </a:solidFill>
                <a:latin typeface="Calibri" panose="020F0502020204030204" pitchFamily="34" charset="0"/>
                <a:cs typeface="Calibri" panose="020F0502020204030204" pitchFamily="34" charset="0"/>
              </a:rPr>
              <a:t>Discuss humor in images, summarize screenshot text, etc.</a:t>
            </a:r>
            <a:endParaRPr sz="2267" dirty="0">
              <a:solidFill>
                <a:schemeClr val="dk1"/>
              </a:solidFill>
              <a:latin typeface="Calibri" panose="020F0502020204030204" pitchFamily="34" charset="0"/>
              <a:cs typeface="Calibri" panose="020F0502020204030204" pitchFamily="34" charset="0"/>
            </a:endParaRPr>
          </a:p>
          <a:p>
            <a:pPr marL="457189" indent="-380990">
              <a:lnSpc>
                <a:spcPct val="150000"/>
              </a:lnSpc>
              <a:spcBef>
                <a:spcPts val="0"/>
              </a:spcBef>
              <a:buClr>
                <a:schemeClr val="dk1"/>
              </a:buClr>
              <a:buSzPts val="1700"/>
            </a:pPr>
            <a:r>
              <a:rPr lang="en" sz="2267" dirty="0">
                <a:solidFill>
                  <a:schemeClr val="dk1"/>
                </a:solidFill>
                <a:latin typeface="Calibri" panose="020F0502020204030204" pitchFamily="34" charset="0"/>
                <a:cs typeface="Calibri" panose="020F0502020204030204" pitchFamily="34" charset="0"/>
              </a:rPr>
              <a:t>GPT-4 is "more reliable, creative, and able to handle much more nuanced instructions than GPT-3.5”</a:t>
            </a:r>
            <a:endParaRPr sz="2267" dirty="0">
              <a:solidFill>
                <a:schemeClr val="dk1"/>
              </a:solidFill>
              <a:latin typeface="Calibri" panose="020F0502020204030204" pitchFamily="34" charset="0"/>
              <a:cs typeface="Calibri" panose="020F0502020204030204" pitchFamily="34" charset="0"/>
            </a:endParaRPr>
          </a:p>
          <a:p>
            <a:pPr marL="457189" indent="-380990">
              <a:lnSpc>
                <a:spcPct val="150000"/>
              </a:lnSpc>
              <a:spcBef>
                <a:spcPts val="0"/>
              </a:spcBef>
              <a:buClr>
                <a:schemeClr val="dk1"/>
              </a:buClr>
              <a:buSzPts val="1700"/>
            </a:pPr>
            <a:r>
              <a:rPr lang="en" sz="2267" dirty="0">
                <a:solidFill>
                  <a:schemeClr val="dk1"/>
                </a:solidFill>
                <a:latin typeface="Calibri" panose="020F0502020204030204" pitchFamily="34" charset="0"/>
                <a:cs typeface="Calibri" panose="020F0502020204030204" pitchFamily="34" charset="0"/>
              </a:rPr>
              <a:t>Much longer context windows of 8,192 and 32,768 tokens</a:t>
            </a:r>
            <a:endParaRPr sz="2267" dirty="0">
              <a:solidFill>
                <a:schemeClr val="dk1"/>
              </a:solidFill>
              <a:latin typeface="Calibri" panose="020F0502020204030204" pitchFamily="34" charset="0"/>
              <a:cs typeface="Calibri" panose="020F0502020204030204" pitchFamily="34" charset="0"/>
            </a:endParaRPr>
          </a:p>
          <a:p>
            <a:pPr marL="457189" indent="-380990">
              <a:lnSpc>
                <a:spcPct val="150000"/>
              </a:lnSpc>
              <a:spcBef>
                <a:spcPts val="0"/>
              </a:spcBef>
              <a:buClr>
                <a:schemeClr val="dk1"/>
              </a:buClr>
              <a:buSzPts val="1700"/>
            </a:pPr>
            <a:r>
              <a:rPr lang="en" sz="2267" dirty="0">
                <a:solidFill>
                  <a:schemeClr val="dk1"/>
                </a:solidFill>
                <a:latin typeface="Calibri" panose="020F0502020204030204" pitchFamily="34" charset="0"/>
                <a:cs typeface="Calibri" panose="020F0502020204030204" pitchFamily="34" charset="0"/>
              </a:rPr>
              <a:t>Does exceptionally well on standardized tests</a:t>
            </a:r>
            <a:endParaRPr sz="2267" dirty="0">
              <a:solidFill>
                <a:schemeClr val="dk1"/>
              </a:solidFill>
              <a:latin typeface="Calibri" panose="020F0502020204030204" pitchFamily="34" charset="0"/>
              <a:cs typeface="Calibri" panose="020F0502020204030204" pitchFamily="34" charset="0"/>
            </a:endParaRPr>
          </a:p>
          <a:p>
            <a:pPr marL="457189" indent="-380990">
              <a:lnSpc>
                <a:spcPct val="150000"/>
              </a:lnSpc>
              <a:spcBef>
                <a:spcPts val="0"/>
              </a:spcBef>
              <a:buClr>
                <a:schemeClr val="dk1"/>
              </a:buClr>
              <a:buSzPts val="1700"/>
            </a:pPr>
            <a:r>
              <a:rPr lang="en" sz="2267" dirty="0">
                <a:solidFill>
                  <a:schemeClr val="dk1"/>
                </a:solidFill>
                <a:latin typeface="Calibri" panose="020F0502020204030204" pitchFamily="34" charset="0"/>
                <a:cs typeface="Calibri" panose="020F0502020204030204" pitchFamily="34" charset="0"/>
              </a:rPr>
              <a:t>Did not release technical details of GPT-4</a:t>
            </a:r>
            <a:endParaRPr sz="2267" dirty="0">
              <a:solidFill>
                <a:schemeClr val="dk1"/>
              </a:solidFill>
              <a:latin typeface="Calibri" panose="020F0502020204030204" pitchFamily="34" charset="0"/>
              <a:cs typeface="Calibri" panose="020F0502020204030204" pitchFamily="34" charset="0"/>
            </a:endParaRPr>
          </a:p>
        </p:txBody>
      </p:sp>
      <p:sp>
        <p:nvSpPr>
          <p:cNvPr id="496" name="Google Shape;496;p64"/>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80</a:t>
            </a:fld>
            <a:endParaRPr/>
          </a:p>
        </p:txBody>
      </p:sp>
      <p:sp>
        <p:nvSpPr>
          <p:cNvPr id="497" name="Google Shape;497;p64"/>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498" name="Google Shape;498;p64"/>
          <p:cNvSpPr txBox="1">
            <a:spLocks noGrp="1"/>
          </p:cNvSpPr>
          <p:nvPr>
            <p:ph type="title"/>
          </p:nvPr>
        </p:nvSpPr>
        <p:spPr>
          <a:xfrm>
            <a:off x="343425" y="527981"/>
            <a:ext cx="11330400" cy="6868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b="1" dirty="0">
                <a:solidFill>
                  <a:srgbClr val="30888E"/>
                </a:solidFill>
                <a:latin typeface="Calibri" panose="020F0502020204030204" pitchFamily="34" charset="0"/>
                <a:cs typeface="Calibri" panose="020F0502020204030204" pitchFamily="34" charset="0"/>
              </a:rPr>
              <a:t>GPT-4</a:t>
            </a:r>
            <a:endParaRPr sz="3600" b="1" dirty="0">
              <a:solidFill>
                <a:srgbClr val="30888E"/>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3"/>
          <a:stretch>
            <a:fillRect/>
          </a:stretch>
        </p:blipFill>
        <p:spPr>
          <a:xfrm>
            <a:off x="11014364" y="468821"/>
            <a:ext cx="714704" cy="963440"/>
          </a:xfrm>
          <a:prstGeom prst="rect">
            <a:avLst/>
          </a:prstGeom>
        </p:spPr>
      </p:pic>
    </p:spTree>
    <p:extLst>
      <p:ext uri="{BB962C8B-B14F-4D97-AF65-F5344CB8AC3E}">
        <p14:creationId xmlns:p14="http://schemas.microsoft.com/office/powerpoint/2010/main" val="30498690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object 1"/>
          <p:cNvSpPr>
            <a:spLocks noChangeArrowheads="1"/>
          </p:cNvSpPr>
          <p:nvPr>
            <p:custDataLst>
              <p:tags r:id="rId1"/>
            </p:custDataLst>
          </p:nvPr>
        </p:nvSpPr>
        <p:spPr bwMode="auto">
          <a:xfrm>
            <a:off x="0" y="1"/>
            <a:ext cx="12192000" cy="276999"/>
          </a:xfrm>
          <a:prstGeom prst="rect">
            <a:avLst/>
          </a:prstGeom>
          <a:blipFill dpi="0" rotWithShape="0">
            <a:blip r:embed="rId8"/>
            <a:srcRect/>
            <a:stretch>
              <a:fillRect/>
            </a:stretch>
          </a:blipFill>
          <a:ln>
            <a:noFill/>
          </a:ln>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lIns="0" tIns="0" rIns="0" bIns="0">
            <a:spAutoFit/>
          </a:bodyPr>
          <a:lstStyle/>
          <a:p>
            <a:pPr fontAlgn="base">
              <a:spcBef>
                <a:spcPct val="0"/>
              </a:spcBef>
              <a:spcAft>
                <a:spcPct val="0"/>
              </a:spcAft>
              <a:buSzPct val="100000"/>
              <a:buFont typeface="Calibri" panose="020F0502020204030204" pitchFamily="34" charset="0"/>
              <a:buNone/>
            </a:pPr>
            <a:endParaRPr lang="en-US">
              <a:solidFill>
                <a:prstClr val="black"/>
              </a:solidFill>
            </a:endParaRPr>
          </a:p>
        </p:txBody>
      </p:sp>
      <p:sp>
        <p:nvSpPr>
          <p:cNvPr id="21507" name="object 3"/>
          <p:cNvSpPr>
            <a:spLocks noChangeArrowheads="1"/>
          </p:cNvSpPr>
          <p:nvPr>
            <p:custDataLst>
              <p:tags r:id="rId2"/>
            </p:custDataLst>
          </p:nvPr>
        </p:nvSpPr>
        <p:spPr bwMode="auto">
          <a:xfrm>
            <a:off x="3431621" y="357831"/>
            <a:ext cx="5764212" cy="78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fontAlgn="base">
              <a:lnSpc>
                <a:spcPts val="6113"/>
              </a:lnSpc>
              <a:spcBef>
                <a:spcPct val="0"/>
              </a:spcBef>
              <a:spcAft>
                <a:spcPct val="0"/>
              </a:spcAft>
              <a:buSzPct val="100000"/>
            </a:pPr>
            <a:r>
              <a:rPr lang="ru-RU" sz="3733" dirty="0">
                <a:solidFill>
                  <a:srgbClr val="000000"/>
                </a:solidFill>
                <a:latin typeface="Calibri"/>
                <a:ea typeface="SOCIOF+TsukuARdGothic-Regular"/>
                <a:cs typeface="SOCIOF+TsukuARdGothic-Regular"/>
              </a:rPr>
              <a:t>ChatGPT Architecture</a:t>
            </a:r>
          </a:p>
        </p:txBody>
      </p:sp>
      <p:sp>
        <p:nvSpPr>
          <p:cNvPr id="4" name="object 4"/>
          <p:cNvSpPr txBox="1"/>
          <p:nvPr>
            <p:custDataLst>
              <p:tags r:id="rId3"/>
            </p:custDataLst>
          </p:nvPr>
        </p:nvSpPr>
        <p:spPr>
          <a:xfrm>
            <a:off x="1320800" y="2893547"/>
            <a:ext cx="9550399" cy="3026470"/>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959891" eaLnBrk="0" hangingPunct="0">
              <a:lnSpc>
                <a:spcPts val="4451"/>
              </a:lnSpc>
              <a:spcBef>
                <a:spcPct val="0"/>
              </a:spcBef>
              <a:spcAft>
                <a:spcPct val="0"/>
              </a:spcAft>
            </a:pPr>
            <a:endParaRPr lang="en-US" sz="3200" i="1" u="sng" dirty="0">
              <a:ln w="9525" cap="flat" cmpd="sng" algn="ctr">
                <a:noFill/>
                <a:prstDash val="solid"/>
                <a:round/>
                <a:headEnd type="none" w="med" len="med"/>
                <a:tailEnd type="none" w="med" len="med"/>
              </a:ln>
              <a:solidFill>
                <a:srgbClr val="FFFFFF"/>
              </a:solidFill>
              <a:latin typeface="QCWHBU+TsukuARdGothic-Regular"/>
              <a:cs typeface="QCWHBU+TsukuARdGothic-Regular"/>
              <a:sym typeface="Wingdings"/>
            </a:endParaRPr>
          </a:p>
          <a:p>
            <a:pPr marL="957743" eaLnBrk="0" hangingPunct="0">
              <a:lnSpc>
                <a:spcPts val="4451"/>
              </a:lnSpc>
              <a:spcBef>
                <a:spcPts val="179"/>
              </a:spcBef>
              <a:spcAft>
                <a:spcPct val="0"/>
              </a:spcAft>
            </a:pPr>
            <a:r>
              <a:rPr lang="en-US" sz="2667" dirty="0">
                <a:ln w="9525" cap="flat" cmpd="sng" algn="ctr">
                  <a:noFill/>
                  <a:prstDash val="solid"/>
                  <a:round/>
                  <a:headEnd type="none" w="med" len="med"/>
                  <a:tailEnd type="none" w="med" len="med"/>
                </a:ln>
                <a:solidFill>
                  <a:srgbClr val="000000"/>
                </a:solidFill>
                <a:cs typeface="QCWHBU+TsukuARdGothic-Regular"/>
                <a:sym typeface="Wingdings"/>
              </a:rPr>
              <a:t>           </a:t>
            </a:r>
            <a:r>
              <a:rPr sz="2667" dirty="0">
                <a:ln w="9525" cap="flat" cmpd="sng" algn="ctr">
                  <a:noFill/>
                  <a:prstDash val="solid"/>
                  <a:round/>
                  <a:headEnd type="none" w="med" len="med"/>
                  <a:tailEnd type="none" w="med" len="med"/>
                </a:ln>
                <a:solidFill>
                  <a:srgbClr val="000000"/>
                </a:solidFill>
                <a:cs typeface="QCWHBU+TsukuARdGothic-Regular"/>
                <a:sym typeface="Wingdings"/>
              </a:rPr>
              <a:t>Foundation Model(s): e.g., </a:t>
            </a:r>
            <a:r>
              <a:rPr sz="2667" dirty="0" smtClean="0">
                <a:ln w="9525" cap="flat" cmpd="sng" algn="ctr">
                  <a:noFill/>
                  <a:prstDash val="solid"/>
                  <a:round/>
                  <a:headEnd type="none" w="med" len="med"/>
                  <a:tailEnd type="none" w="med" len="med"/>
                </a:ln>
                <a:solidFill>
                  <a:srgbClr val="000000"/>
                </a:solidFill>
                <a:cs typeface="QCWHBU+TsukuARdGothic-Regular"/>
                <a:sym typeface="Wingdings"/>
              </a:rPr>
              <a:t>GPT</a:t>
            </a:r>
            <a:r>
              <a:rPr lang="en-US" sz="2667" dirty="0" smtClean="0">
                <a:ln w="9525" cap="flat" cmpd="sng" algn="ctr">
                  <a:noFill/>
                  <a:prstDash val="solid"/>
                  <a:round/>
                  <a:headEnd type="none" w="med" len="med"/>
                  <a:tailEnd type="none" w="med" len="med"/>
                </a:ln>
                <a:solidFill>
                  <a:srgbClr val="000000"/>
                </a:solidFill>
                <a:cs typeface="QCWHBU+TsukuARdGothic-Regular"/>
                <a:sym typeface="Wingdings"/>
              </a:rPr>
              <a:t>-</a:t>
            </a:r>
            <a:r>
              <a:rPr sz="2667" dirty="0" smtClean="0">
                <a:ln w="9525" cap="flat" cmpd="sng" algn="ctr">
                  <a:noFill/>
                  <a:prstDash val="solid"/>
                  <a:round/>
                  <a:headEnd type="none" w="med" len="med"/>
                  <a:tailEnd type="none" w="med" len="med"/>
                </a:ln>
                <a:solidFill>
                  <a:srgbClr val="000000"/>
                </a:solidFill>
                <a:cs typeface="QCWHBU+TsukuARdGothic-Regular"/>
                <a:sym typeface="Wingdings"/>
              </a:rPr>
              <a:t>4</a:t>
            </a:r>
            <a:endParaRPr sz="2667" dirty="0">
              <a:ln w="9525" cap="flat" cmpd="sng" algn="ctr">
                <a:noFill/>
                <a:prstDash val="solid"/>
                <a:round/>
                <a:headEnd type="none" w="med" len="med"/>
                <a:tailEnd type="none" w="med" len="med"/>
              </a:ln>
              <a:solidFill>
                <a:srgbClr val="000000"/>
              </a:solidFill>
              <a:cs typeface="QCWHBU+TsukuARdGothic-Regular"/>
              <a:sym typeface="Wingdings"/>
            </a:endParaRPr>
          </a:p>
          <a:p>
            <a:pPr eaLnBrk="0" hangingPunct="0">
              <a:lnSpc>
                <a:spcPts val="4451"/>
              </a:lnSpc>
              <a:spcBef>
                <a:spcPts val="300"/>
              </a:spcBef>
              <a:spcAft>
                <a:spcPct val="0"/>
              </a:spcAft>
            </a:pPr>
            <a:r>
              <a:rPr sz="2667" dirty="0">
                <a:ln w="9525" cap="flat" cmpd="sng" algn="ctr">
                  <a:noFill/>
                  <a:prstDash val="solid"/>
                  <a:round/>
                  <a:headEnd type="none" w="med" len="med"/>
                  <a:tailEnd type="none" w="med" len="med"/>
                </a:ln>
                <a:solidFill>
                  <a:srgbClr val="000000"/>
                </a:solidFill>
                <a:cs typeface="QCWHBU+TsukuARdGothic-Regular"/>
                <a:sym typeface="Wingdings"/>
              </a:rPr>
              <a:t>Attention Mechanism, polysemy</a:t>
            </a:r>
            <a:r>
              <a:rPr lang="en-US" sz="2667" dirty="0">
                <a:ln w="9525" cap="flat" cmpd="sng" algn="ctr">
                  <a:noFill/>
                  <a:prstDash val="solid"/>
                  <a:round/>
                  <a:headEnd type="none" w="med" len="med"/>
                  <a:tailEnd type="none" w="med" len="med"/>
                </a:ln>
                <a:solidFill>
                  <a:srgbClr val="000000"/>
                </a:solidFill>
                <a:cs typeface="QCWHBU+TsukuARdGothic-Regular"/>
                <a:sym typeface="Wingdings"/>
              </a:rPr>
              <a:t>(multiple meanings)</a:t>
            </a:r>
            <a:r>
              <a:rPr sz="2667" dirty="0">
                <a:ln w="9525" cap="flat" cmpd="sng" algn="ctr">
                  <a:noFill/>
                  <a:prstDash val="solid"/>
                  <a:round/>
                  <a:headEnd type="none" w="med" len="med"/>
                  <a:tailEnd type="none" w="med" len="med"/>
                </a:ln>
                <a:solidFill>
                  <a:srgbClr val="000000"/>
                </a:solidFill>
                <a:cs typeface="QCWHBU+TsukuARdGothic-Regular"/>
                <a:sym typeface="Wingdings"/>
              </a:rPr>
              <a:t> w/ context</a:t>
            </a:r>
          </a:p>
          <a:p>
            <a:pPr marL="1997529" eaLnBrk="0" hangingPunct="0">
              <a:lnSpc>
                <a:spcPts val="4451"/>
              </a:lnSpc>
              <a:spcBef>
                <a:spcPts val="251"/>
              </a:spcBef>
              <a:spcAft>
                <a:spcPct val="0"/>
              </a:spcAft>
            </a:pPr>
            <a:r>
              <a:rPr lang="en-US" sz="2667" dirty="0">
                <a:ln w="9525" cap="flat" cmpd="sng" algn="ctr">
                  <a:noFill/>
                  <a:prstDash val="solid"/>
                  <a:round/>
                  <a:headEnd type="none" w="med" len="med"/>
                  <a:tailEnd type="none" w="med" len="med"/>
                </a:ln>
                <a:solidFill>
                  <a:srgbClr val="000000"/>
                </a:solidFill>
                <a:cs typeface="QCWHBU+TsukuARdGothic-Regular"/>
                <a:sym typeface="Wingdings"/>
              </a:rPr>
              <a:t>      </a:t>
            </a:r>
            <a:r>
              <a:rPr sz="2667" dirty="0">
                <a:ln w="9525" cap="flat" cmpd="sng" algn="ctr">
                  <a:noFill/>
                  <a:prstDash val="solid"/>
                  <a:round/>
                  <a:headEnd type="none" w="med" len="med"/>
                  <a:tailEnd type="none" w="med" len="med"/>
                </a:ln>
                <a:solidFill>
                  <a:srgbClr val="000000"/>
                </a:solidFill>
                <a:cs typeface="QCWHBU+TsukuARdGothic-Regular"/>
                <a:sym typeface="Wingdings"/>
              </a:rPr>
              <a:t>Word2vec, </a:t>
            </a:r>
            <a:r>
              <a:rPr sz="2667" dirty="0" smtClean="0">
                <a:ln w="9525" cap="flat" cmpd="sng" algn="ctr">
                  <a:noFill/>
                  <a:prstDash val="solid"/>
                  <a:round/>
                  <a:headEnd type="none" w="med" len="med"/>
                  <a:tailEnd type="none" w="med" len="med"/>
                </a:ln>
                <a:solidFill>
                  <a:srgbClr val="000000"/>
                </a:solidFill>
                <a:cs typeface="QCWHBU+TsukuARdGothic-Regular"/>
                <a:sym typeface="Wingdings"/>
              </a:rPr>
              <a:t>similarity</a:t>
            </a:r>
            <a:endParaRPr lang="en-US" sz="2667" dirty="0">
              <a:ln w="9525" cap="flat" cmpd="sng" algn="ctr">
                <a:noFill/>
                <a:prstDash val="solid"/>
                <a:round/>
                <a:headEnd type="none" w="med" len="med"/>
                <a:tailEnd type="none" w="med" len="med"/>
              </a:ln>
              <a:solidFill>
                <a:srgbClr val="000000"/>
              </a:solidFill>
              <a:cs typeface="QCWHBU+TsukuARdGothic-Regular"/>
              <a:sym typeface="Wingdings"/>
            </a:endParaRPr>
          </a:p>
          <a:p>
            <a:pPr marL="1997529" eaLnBrk="0" hangingPunct="0">
              <a:lnSpc>
                <a:spcPts val="4451"/>
              </a:lnSpc>
              <a:spcBef>
                <a:spcPts val="251"/>
              </a:spcBef>
              <a:spcAft>
                <a:spcPct val="0"/>
              </a:spcAft>
            </a:pPr>
            <a:r>
              <a:rPr lang="en-US" sz="2667" dirty="0" smtClean="0">
                <a:ln w="9525" cap="flat" cmpd="sng" algn="ctr">
                  <a:noFill/>
                  <a:prstDash val="solid"/>
                  <a:round/>
                  <a:headEnd type="none" w="med" len="med"/>
                  <a:tailEnd type="none" w="med" len="med"/>
                </a:ln>
                <a:solidFill>
                  <a:srgbClr val="000000"/>
                </a:solidFill>
                <a:cs typeface="QCWHBU+TsukuARdGothic-Regular"/>
                <a:sym typeface="Wingdings"/>
              </a:rPr>
              <a:t>Knowledge ,represented by a huge set of documents</a:t>
            </a:r>
            <a:endParaRPr sz="2667" dirty="0">
              <a:ln w="9525" cap="flat" cmpd="sng" algn="ctr">
                <a:noFill/>
                <a:prstDash val="solid"/>
                <a:round/>
                <a:headEnd type="none" w="med" len="med"/>
                <a:tailEnd type="none" w="med" len="med"/>
              </a:ln>
              <a:solidFill>
                <a:srgbClr val="000000"/>
              </a:solidFill>
              <a:cs typeface="QCWHBU+TsukuARdGothic-Regular"/>
              <a:sym typeface="Wingdings"/>
            </a:endParaRPr>
          </a:p>
        </p:txBody>
      </p:sp>
      <p:sp>
        <p:nvSpPr>
          <p:cNvPr id="21510" name="object 6"/>
          <p:cNvSpPr>
            <a:spLocks noChangeArrowheads="1"/>
          </p:cNvSpPr>
          <p:nvPr>
            <p:custDataLst>
              <p:tags r:id="rId4"/>
            </p:custDataLst>
          </p:nvPr>
        </p:nvSpPr>
        <p:spPr bwMode="auto">
          <a:xfrm>
            <a:off x="930277" y="6442075"/>
            <a:ext cx="581025"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fontAlgn="base">
              <a:lnSpc>
                <a:spcPts val="1463"/>
              </a:lnSpc>
              <a:spcBef>
                <a:spcPct val="0"/>
              </a:spcBef>
              <a:spcAft>
                <a:spcPct val="0"/>
              </a:spcAft>
              <a:buSzPct val="100000"/>
            </a:pPr>
            <a:r>
              <a:rPr lang="ru-RU" sz="1200">
                <a:solidFill>
                  <a:srgbClr val="888888"/>
                </a:solidFill>
                <a:cs typeface="Calibri" panose="020F0502020204030204" pitchFamily="34" charset="0"/>
              </a:rPr>
              <a:t>4/3/23</a:t>
            </a:r>
          </a:p>
        </p:txBody>
      </p:sp>
      <p:sp>
        <p:nvSpPr>
          <p:cNvPr id="7" name="object 7"/>
          <p:cNvSpPr txBox="1"/>
          <p:nvPr>
            <p:custDataLst>
              <p:tags r:id="rId5"/>
            </p:custDataLst>
          </p:nvPr>
        </p:nvSpPr>
        <p:spPr>
          <a:xfrm>
            <a:off x="5349877" y="6442076"/>
            <a:ext cx="1643063" cy="192360"/>
          </a:xfrm>
          <a:prstGeom prst="rect">
            <a:avLst/>
          </a:prstGeom>
          <a:noFill/>
          <a:ln w="9525" cap="flat" cmpd="sng" algn="ctr">
            <a:noFill/>
            <a:prstDash val="solid"/>
            <a:round/>
            <a:headEnd type="none" w="med" len="med"/>
            <a:tailEnd type="none" w="med" len="med"/>
          </a:ln>
        </p:spPr>
        <p:txBody>
          <a:bodyPr lIns="0" tIns="0" rIns="0" bIns="0">
            <a:spAutoFit/>
          </a:bodyPr>
          <a:lstStyle/>
          <a:p>
            <a:pPr eaLnBrk="0" hangingPunct="0">
              <a:lnSpc>
                <a:spcPts val="1464"/>
              </a:lnSpc>
              <a:spcBef>
                <a:spcPct val="0"/>
              </a:spcBef>
              <a:spcAft>
                <a:spcPct val="0"/>
              </a:spcAft>
            </a:pPr>
            <a:r>
              <a:rPr sz="1200">
                <a:ln w="9525" cap="flat" cmpd="sng" algn="ctr">
                  <a:noFill/>
                  <a:prstDash val="solid"/>
                  <a:round/>
                  <a:headEnd type="none" w="med" len="med"/>
                  <a:tailEnd type="none" w="med" len="med"/>
                </a:ln>
                <a:solidFill>
                  <a:srgbClr val="888888"/>
                </a:solidFill>
                <a:cs typeface="Calibri"/>
                <a:sym typeface="Wingdings"/>
              </a:rPr>
              <a:t>CS372 Spring Lecture</a:t>
            </a:r>
            <a:r>
              <a:rPr sz="1200" spc="11">
                <a:ln w="9525" cap="flat" cmpd="sng" algn="ctr">
                  <a:noFill/>
                  <a:prstDash val="solid"/>
                  <a:round/>
                  <a:headEnd type="none" w="med" len="med"/>
                  <a:tailEnd type="none" w="med" len="med"/>
                </a:ln>
                <a:solidFill>
                  <a:srgbClr val="888888"/>
                </a:solidFill>
                <a:cs typeface="Calibri"/>
                <a:sym typeface="Wingdings"/>
              </a:rPr>
              <a:t> </a:t>
            </a:r>
            <a:r>
              <a:rPr sz="1200">
                <a:ln w="9525" cap="flat" cmpd="sng" algn="ctr">
                  <a:noFill/>
                  <a:prstDash val="solid"/>
                  <a:round/>
                  <a:headEnd type="none" w="med" len="med"/>
                  <a:tailEnd type="none" w="med" len="med"/>
                </a:ln>
                <a:solidFill>
                  <a:srgbClr val="888888"/>
                </a:solidFill>
                <a:cs typeface="Calibri"/>
                <a:sym typeface="Wingdings"/>
              </a:rPr>
              <a:t>#1</a:t>
            </a:r>
          </a:p>
        </p:txBody>
      </p:sp>
      <p:sp>
        <p:nvSpPr>
          <p:cNvPr id="21512" name="object 8"/>
          <p:cNvSpPr>
            <a:spLocks noChangeArrowheads="1"/>
          </p:cNvSpPr>
          <p:nvPr>
            <p:custDataLst>
              <p:tags r:id="rId6"/>
            </p:custDataLst>
          </p:nvPr>
        </p:nvSpPr>
        <p:spPr bwMode="auto">
          <a:xfrm>
            <a:off x="11106151" y="6442075"/>
            <a:ext cx="307975"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fontAlgn="base">
              <a:lnSpc>
                <a:spcPts val="1463"/>
              </a:lnSpc>
              <a:spcBef>
                <a:spcPct val="0"/>
              </a:spcBef>
              <a:spcAft>
                <a:spcPct val="0"/>
              </a:spcAft>
              <a:buSzPct val="100000"/>
            </a:pPr>
            <a:r>
              <a:rPr lang="ru-RU" sz="1200">
                <a:solidFill>
                  <a:srgbClr val="888888"/>
                </a:solidFill>
                <a:cs typeface="Calibri" panose="020F0502020204030204" pitchFamily="34" charset="0"/>
              </a:rPr>
              <a:t>19</a:t>
            </a:r>
          </a:p>
        </p:txBody>
      </p:sp>
      <p:sp>
        <p:nvSpPr>
          <p:cNvPr id="2" name="TextBox 1"/>
          <p:cNvSpPr txBox="1"/>
          <p:nvPr/>
        </p:nvSpPr>
        <p:spPr>
          <a:xfrm>
            <a:off x="4876543" y="2110600"/>
            <a:ext cx="1684051" cy="461665"/>
          </a:xfrm>
          <a:prstGeom prst="rect">
            <a:avLst/>
          </a:prstGeom>
          <a:noFill/>
        </p:spPr>
        <p:txBody>
          <a:bodyPr wrap="none" rtlCol="0">
            <a:spAutoFit/>
          </a:bodyPr>
          <a:lstStyle/>
          <a:p>
            <a:r>
              <a:rPr lang="en-US" sz="2400" dirty="0">
                <a:solidFill>
                  <a:prstClr val="black"/>
                </a:solidFill>
              </a:rPr>
              <a:t>UI: </a:t>
            </a:r>
            <a:r>
              <a:rPr lang="en-US" sz="2400" dirty="0" err="1">
                <a:solidFill>
                  <a:prstClr val="black"/>
                </a:solidFill>
              </a:rPr>
              <a:t>ChatGPT</a:t>
            </a:r>
            <a:endParaRPr lang="en-IN" sz="2400" dirty="0">
              <a:solidFill>
                <a:prstClr val="black"/>
              </a:solidFill>
            </a:endParaRPr>
          </a:p>
        </p:txBody>
      </p:sp>
      <p:pic>
        <p:nvPicPr>
          <p:cNvPr id="10" name="Picture 9"/>
          <p:cNvPicPr>
            <a:picLocks noChangeAspect="1"/>
          </p:cNvPicPr>
          <p:nvPr/>
        </p:nvPicPr>
        <p:blipFill>
          <a:blip r:embed="rId9"/>
          <a:stretch>
            <a:fillRect/>
          </a:stretch>
        </p:blipFill>
        <p:spPr>
          <a:xfrm>
            <a:off x="11264810" y="188084"/>
            <a:ext cx="699068" cy="1121761"/>
          </a:xfrm>
          <a:prstGeom prst="rect">
            <a:avLst/>
          </a:prstGeom>
        </p:spPr>
      </p:pic>
    </p:spTree>
    <p:extLst>
      <p:ext uri="{BB962C8B-B14F-4D97-AF65-F5344CB8AC3E}">
        <p14:creationId xmlns:p14="http://schemas.microsoft.com/office/powerpoint/2010/main" val="21832818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4082" cy="320675"/>
          </a:xfrm>
        </p:spPr>
        <p:txBody>
          <a:bodyPr>
            <a:noAutofit/>
          </a:bodyPr>
          <a:lstStyle/>
          <a:p>
            <a:pPr algn="ctr"/>
            <a:r>
              <a:rPr lang="en-US" sz="3600" dirty="0"/>
              <a:t>Comparison of Open Source Large Language Models (LLMs)</a:t>
            </a:r>
          </a:p>
        </p:txBody>
      </p:sp>
      <p:sp>
        <p:nvSpPr>
          <p:cNvPr id="3" name="Content Placeholder 2"/>
          <p:cNvSpPr>
            <a:spLocks noGrp="1"/>
          </p:cNvSpPr>
          <p:nvPr>
            <p:ph idx="1"/>
          </p:nvPr>
        </p:nvSpPr>
        <p:spPr>
          <a:xfrm>
            <a:off x="838200" y="872836"/>
            <a:ext cx="11049000" cy="5304127"/>
          </a:xfrm>
        </p:spPr>
        <p:txBody>
          <a:bodyPr>
            <a:normAutofit/>
          </a:bodyPr>
          <a:lstStyle/>
          <a:p>
            <a:pPr marL="0" indent="0">
              <a:buNone/>
            </a:pPr>
            <a:endParaRPr lang="en-US" sz="1800" dirty="0" smtClean="0"/>
          </a:p>
          <a:p>
            <a:pPr marL="0" indent="0">
              <a:buNone/>
            </a:pPr>
            <a:endParaRPr lang="en-IN" sz="1800" dirty="0"/>
          </a:p>
        </p:txBody>
      </p:sp>
      <p:pic>
        <p:nvPicPr>
          <p:cNvPr id="4" name="Picture 3" descr="general knowledge infographic"/>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244" y="1494472"/>
            <a:ext cx="8530937" cy="4682491"/>
          </a:xfrm>
          <a:prstGeom prst="rect">
            <a:avLst/>
          </a:prstGeom>
          <a:noFill/>
          <a:ln>
            <a:noFill/>
          </a:ln>
        </p:spPr>
      </p:pic>
      <p:pic>
        <p:nvPicPr>
          <p:cNvPr id="5" name="Google Shape;118;p3" descr="A close up of a logo&#10;&#10;Description automatically generated"/>
          <p:cNvPicPr preferRelativeResize="0"/>
          <p:nvPr/>
        </p:nvPicPr>
        <p:blipFill rotWithShape="1">
          <a:blip r:embed="rId3">
            <a:alphaModFix/>
          </a:blip>
          <a:srcRect/>
          <a:stretch/>
        </p:blipFill>
        <p:spPr>
          <a:xfrm>
            <a:off x="10969336" y="839844"/>
            <a:ext cx="768927" cy="961823"/>
          </a:xfrm>
          <a:prstGeom prst="rect">
            <a:avLst/>
          </a:prstGeom>
          <a:noFill/>
          <a:ln>
            <a:noFill/>
          </a:ln>
        </p:spPr>
      </p:pic>
    </p:spTree>
    <p:extLst>
      <p:ext uri="{BB962C8B-B14F-4D97-AF65-F5344CB8AC3E}">
        <p14:creationId xmlns:p14="http://schemas.microsoft.com/office/powerpoint/2010/main" val="3344615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79111"/>
          </a:xfrm>
        </p:spPr>
        <p:txBody>
          <a:bodyPr>
            <a:noAutofit/>
          </a:bodyPr>
          <a:lstStyle/>
          <a:p>
            <a:pPr algn="ctr"/>
            <a:r>
              <a:rPr lang="en-US" sz="3600" dirty="0" smtClean="0"/>
              <a:t>Inference Efficiency of Open Source LLMs</a:t>
            </a:r>
            <a:endParaRPr lang="en-IN" sz="3600" dirty="0"/>
          </a:p>
        </p:txBody>
      </p:sp>
      <p:pic>
        <p:nvPicPr>
          <p:cNvPr id="4" name="Content Placeholder 3"/>
          <p:cNvPicPr>
            <a:picLocks noGrp="1" noChangeAspect="1"/>
          </p:cNvPicPr>
          <p:nvPr>
            <p:ph idx="1"/>
          </p:nvPr>
        </p:nvPicPr>
        <p:blipFill>
          <a:blip r:embed="rId2"/>
          <a:stretch>
            <a:fillRect/>
          </a:stretch>
        </p:blipFill>
        <p:spPr>
          <a:xfrm>
            <a:off x="2223655" y="716974"/>
            <a:ext cx="7109601" cy="5476008"/>
          </a:xfrm>
          <a:prstGeom prst="rect">
            <a:avLst/>
          </a:prstGeom>
        </p:spPr>
      </p:pic>
      <p:pic>
        <p:nvPicPr>
          <p:cNvPr id="5" name="Google Shape;118;p3" descr="A close up of a logo&#10;&#10;Description automatically generated"/>
          <p:cNvPicPr preferRelativeResize="0"/>
          <p:nvPr/>
        </p:nvPicPr>
        <p:blipFill rotWithShape="1">
          <a:blip r:embed="rId3">
            <a:alphaModFix/>
          </a:blip>
          <a:srcRect/>
          <a:stretch/>
        </p:blipFill>
        <p:spPr>
          <a:xfrm>
            <a:off x="10969336" y="654628"/>
            <a:ext cx="768927" cy="961823"/>
          </a:xfrm>
          <a:prstGeom prst="rect">
            <a:avLst/>
          </a:prstGeom>
          <a:noFill/>
          <a:ln>
            <a:noFill/>
          </a:ln>
        </p:spPr>
      </p:pic>
    </p:spTree>
    <p:extLst>
      <p:ext uri="{BB962C8B-B14F-4D97-AF65-F5344CB8AC3E}">
        <p14:creationId xmlns:p14="http://schemas.microsoft.com/office/powerpoint/2010/main" val="9456186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4530" y="1879009"/>
            <a:ext cx="9233707" cy="3906198"/>
          </a:xfrm>
          <a:prstGeom prst="rect">
            <a:avLst/>
          </a:prstGeom>
        </p:spPr>
        <p:txBody>
          <a:bodyPr vert="horz" wrap="square" lIns="0" tIns="20320" rIns="0" bIns="0" rtlCol="0">
            <a:spAutoFit/>
          </a:bodyPr>
          <a:lstStyle/>
          <a:p>
            <a:pPr marL="137157">
              <a:spcBef>
                <a:spcPts val="3440"/>
              </a:spcBef>
              <a:tabLst>
                <a:tab pos="625671" algn="l"/>
              </a:tabLst>
            </a:pPr>
            <a:r>
              <a:rPr sz="2000" kern="0" spc="-13" dirty="0" smtClean="0">
                <a:solidFill>
                  <a:srgbClr val="595959"/>
                </a:solidFill>
                <a:cs typeface="Arial"/>
              </a:rPr>
              <a:t>Google</a:t>
            </a:r>
            <a:endParaRPr sz="2000" kern="0" dirty="0">
              <a:solidFill>
                <a:sysClr val="windowText" lastClr="000000"/>
              </a:solidFill>
              <a:cs typeface="Arial"/>
            </a:endParaRPr>
          </a:p>
          <a:p>
            <a:pPr marL="625671" indent="-488514">
              <a:spcBef>
                <a:spcPts val="427"/>
              </a:spcBef>
              <a:buFontTx/>
              <a:buChar char="●"/>
              <a:tabLst>
                <a:tab pos="625671" algn="l"/>
              </a:tabLst>
            </a:pPr>
            <a:r>
              <a:rPr sz="2000" kern="0" dirty="0">
                <a:solidFill>
                  <a:srgbClr val="595959"/>
                </a:solidFill>
                <a:cs typeface="Arial"/>
              </a:rPr>
              <a:t>Encoder-decoder</a:t>
            </a:r>
            <a:r>
              <a:rPr sz="2000" kern="0" spc="-7" dirty="0">
                <a:solidFill>
                  <a:srgbClr val="595959"/>
                </a:solidFill>
                <a:cs typeface="Arial"/>
              </a:rPr>
              <a:t> </a:t>
            </a:r>
            <a:r>
              <a:rPr sz="2000" kern="0" spc="-13" dirty="0">
                <a:solidFill>
                  <a:srgbClr val="595959"/>
                </a:solidFill>
                <a:cs typeface="Arial"/>
              </a:rPr>
              <a:t>transformer</a:t>
            </a:r>
            <a:endParaRPr sz="2000" kern="0" dirty="0">
              <a:solidFill>
                <a:sysClr val="windowText" lastClr="000000"/>
              </a:solidFill>
              <a:cs typeface="Arial"/>
            </a:endParaRPr>
          </a:p>
          <a:p>
            <a:pPr marL="1235256" lvl="1" indent="-447875">
              <a:spcBef>
                <a:spcPts val="453"/>
              </a:spcBef>
              <a:buFontTx/>
              <a:buChar char="○"/>
              <a:tabLst>
                <a:tab pos="1235256" algn="l"/>
              </a:tabLst>
            </a:pPr>
            <a:r>
              <a:rPr sz="2000" kern="0" dirty="0">
                <a:solidFill>
                  <a:srgbClr val="595959"/>
                </a:solidFill>
                <a:cs typeface="Arial"/>
              </a:rPr>
              <a:t>No</a:t>
            </a:r>
            <a:r>
              <a:rPr sz="2000" kern="0" spc="-27" dirty="0">
                <a:solidFill>
                  <a:srgbClr val="595959"/>
                </a:solidFill>
                <a:cs typeface="Arial"/>
              </a:rPr>
              <a:t> </a:t>
            </a:r>
            <a:r>
              <a:rPr sz="2000" kern="0" dirty="0">
                <a:solidFill>
                  <a:srgbClr val="595959"/>
                </a:solidFill>
                <a:cs typeface="Arial"/>
              </a:rPr>
              <a:t>bias</a:t>
            </a:r>
            <a:r>
              <a:rPr sz="2000" kern="0" spc="-7" dirty="0">
                <a:solidFill>
                  <a:srgbClr val="595959"/>
                </a:solidFill>
                <a:cs typeface="Arial"/>
              </a:rPr>
              <a:t> </a:t>
            </a:r>
            <a:r>
              <a:rPr sz="2000" kern="0" dirty="0">
                <a:solidFill>
                  <a:srgbClr val="595959"/>
                </a:solidFill>
                <a:cs typeface="Arial"/>
              </a:rPr>
              <a:t>in</a:t>
            </a:r>
            <a:r>
              <a:rPr sz="2000" kern="0" spc="-13" dirty="0">
                <a:solidFill>
                  <a:srgbClr val="595959"/>
                </a:solidFill>
                <a:cs typeface="Arial"/>
              </a:rPr>
              <a:t> </a:t>
            </a:r>
            <a:r>
              <a:rPr sz="2000" kern="0" dirty="0">
                <a:solidFill>
                  <a:srgbClr val="595959"/>
                </a:solidFill>
                <a:cs typeface="Arial"/>
              </a:rPr>
              <a:t>layer</a:t>
            </a:r>
            <a:r>
              <a:rPr sz="2000" kern="0" spc="-7" dirty="0">
                <a:solidFill>
                  <a:srgbClr val="595959"/>
                </a:solidFill>
                <a:cs typeface="Arial"/>
              </a:rPr>
              <a:t> </a:t>
            </a:r>
            <a:r>
              <a:rPr sz="2000" kern="0" spc="-13" dirty="0">
                <a:solidFill>
                  <a:srgbClr val="595959"/>
                </a:solidFill>
                <a:cs typeface="Arial"/>
              </a:rPr>
              <a:t>normalization</a:t>
            </a:r>
            <a:endParaRPr sz="2000" kern="0" dirty="0">
              <a:solidFill>
                <a:sysClr val="windowText" lastClr="000000"/>
              </a:solidFill>
              <a:cs typeface="Arial"/>
            </a:endParaRPr>
          </a:p>
          <a:p>
            <a:pPr marL="1235256" lvl="1" indent="-447875">
              <a:spcBef>
                <a:spcPts val="339"/>
              </a:spcBef>
              <a:buFontTx/>
              <a:buChar char="○"/>
              <a:tabLst>
                <a:tab pos="1235256" algn="l"/>
              </a:tabLst>
            </a:pPr>
            <a:r>
              <a:rPr sz="2000" kern="0" dirty="0">
                <a:solidFill>
                  <a:srgbClr val="595959"/>
                </a:solidFill>
                <a:cs typeface="Arial"/>
              </a:rPr>
              <a:t>Using</a:t>
            </a:r>
            <a:r>
              <a:rPr sz="2000" kern="0" spc="-53" dirty="0">
                <a:solidFill>
                  <a:srgbClr val="595959"/>
                </a:solidFill>
                <a:cs typeface="Arial"/>
              </a:rPr>
              <a:t> </a:t>
            </a:r>
            <a:r>
              <a:rPr sz="2000" kern="0" dirty="0">
                <a:solidFill>
                  <a:srgbClr val="595959"/>
                </a:solidFill>
                <a:cs typeface="Arial"/>
              </a:rPr>
              <a:t>relative</a:t>
            </a:r>
            <a:r>
              <a:rPr sz="2000" kern="0" spc="-53" dirty="0">
                <a:solidFill>
                  <a:srgbClr val="595959"/>
                </a:solidFill>
                <a:cs typeface="Arial"/>
              </a:rPr>
              <a:t> </a:t>
            </a:r>
            <a:r>
              <a:rPr sz="2000" kern="0" dirty="0">
                <a:solidFill>
                  <a:srgbClr val="595959"/>
                </a:solidFill>
                <a:cs typeface="Arial"/>
              </a:rPr>
              <a:t>positional</a:t>
            </a:r>
            <a:r>
              <a:rPr sz="2000" kern="0" spc="-47" dirty="0">
                <a:solidFill>
                  <a:srgbClr val="595959"/>
                </a:solidFill>
                <a:cs typeface="Arial"/>
              </a:rPr>
              <a:t> </a:t>
            </a:r>
            <a:r>
              <a:rPr sz="2000" kern="0" spc="-13" dirty="0">
                <a:solidFill>
                  <a:srgbClr val="595959"/>
                </a:solidFill>
                <a:cs typeface="Arial"/>
              </a:rPr>
              <a:t>embedding</a:t>
            </a:r>
            <a:endParaRPr sz="2000" kern="0" dirty="0">
              <a:solidFill>
                <a:sysClr val="windowText" lastClr="000000"/>
              </a:solidFill>
              <a:cs typeface="Arial"/>
            </a:endParaRPr>
          </a:p>
          <a:p>
            <a:pPr marL="1235256" lvl="1" indent="-447875">
              <a:spcBef>
                <a:spcPts val="333"/>
              </a:spcBef>
              <a:buFontTx/>
              <a:buChar char="○"/>
              <a:tabLst>
                <a:tab pos="1235256" algn="l"/>
              </a:tabLst>
            </a:pPr>
            <a:r>
              <a:rPr sz="2000" kern="0" dirty="0">
                <a:solidFill>
                  <a:srgbClr val="595959"/>
                </a:solidFill>
                <a:cs typeface="Arial"/>
              </a:rPr>
              <a:t>Placing</a:t>
            </a:r>
            <a:r>
              <a:rPr sz="2000" kern="0" spc="-47" dirty="0">
                <a:solidFill>
                  <a:srgbClr val="595959"/>
                </a:solidFill>
                <a:cs typeface="Arial"/>
              </a:rPr>
              <a:t> </a:t>
            </a:r>
            <a:r>
              <a:rPr sz="2000" kern="0" dirty="0">
                <a:solidFill>
                  <a:srgbClr val="595959"/>
                </a:solidFill>
                <a:cs typeface="Arial"/>
              </a:rPr>
              <a:t>layer</a:t>
            </a:r>
            <a:r>
              <a:rPr sz="2000" kern="0" spc="-40" dirty="0">
                <a:solidFill>
                  <a:srgbClr val="595959"/>
                </a:solidFill>
                <a:cs typeface="Arial"/>
              </a:rPr>
              <a:t> </a:t>
            </a:r>
            <a:r>
              <a:rPr sz="2000" kern="0" dirty="0">
                <a:solidFill>
                  <a:srgbClr val="595959"/>
                </a:solidFill>
                <a:cs typeface="Arial"/>
              </a:rPr>
              <a:t>normalization</a:t>
            </a:r>
            <a:r>
              <a:rPr sz="2000" kern="0" spc="-47" dirty="0">
                <a:solidFill>
                  <a:srgbClr val="595959"/>
                </a:solidFill>
                <a:cs typeface="Arial"/>
              </a:rPr>
              <a:t> </a:t>
            </a:r>
            <a:r>
              <a:rPr sz="2000" kern="0" dirty="0">
                <a:solidFill>
                  <a:srgbClr val="595959"/>
                </a:solidFill>
                <a:cs typeface="Arial"/>
              </a:rPr>
              <a:t>outside</a:t>
            </a:r>
            <a:r>
              <a:rPr sz="2000" kern="0" spc="-40" dirty="0">
                <a:solidFill>
                  <a:srgbClr val="595959"/>
                </a:solidFill>
                <a:cs typeface="Arial"/>
              </a:rPr>
              <a:t> </a:t>
            </a:r>
            <a:r>
              <a:rPr sz="2000" kern="0" dirty="0">
                <a:solidFill>
                  <a:srgbClr val="595959"/>
                </a:solidFill>
                <a:cs typeface="Arial"/>
              </a:rPr>
              <a:t>the</a:t>
            </a:r>
            <a:r>
              <a:rPr sz="2000" kern="0" spc="-47" dirty="0">
                <a:solidFill>
                  <a:srgbClr val="595959"/>
                </a:solidFill>
                <a:cs typeface="Arial"/>
              </a:rPr>
              <a:t> </a:t>
            </a:r>
            <a:r>
              <a:rPr sz="2000" kern="0" dirty="0">
                <a:solidFill>
                  <a:srgbClr val="595959"/>
                </a:solidFill>
                <a:cs typeface="Arial"/>
              </a:rPr>
              <a:t>residual</a:t>
            </a:r>
            <a:r>
              <a:rPr sz="2000" kern="0" spc="-40" dirty="0">
                <a:solidFill>
                  <a:srgbClr val="595959"/>
                </a:solidFill>
                <a:cs typeface="Arial"/>
              </a:rPr>
              <a:t> </a:t>
            </a:r>
            <a:r>
              <a:rPr sz="2000" kern="0" spc="-27" dirty="0">
                <a:solidFill>
                  <a:srgbClr val="595959"/>
                </a:solidFill>
                <a:cs typeface="Arial"/>
              </a:rPr>
              <a:t>path</a:t>
            </a:r>
            <a:endParaRPr sz="2000" kern="0" dirty="0">
              <a:solidFill>
                <a:sysClr val="windowText" lastClr="000000"/>
              </a:solidFill>
              <a:cs typeface="Arial"/>
            </a:endParaRPr>
          </a:p>
          <a:p>
            <a:pPr marL="625671" indent="-488514">
              <a:spcBef>
                <a:spcPts val="313"/>
              </a:spcBef>
              <a:buFontTx/>
              <a:buChar char="●"/>
              <a:tabLst>
                <a:tab pos="625671" algn="l"/>
              </a:tabLst>
            </a:pPr>
            <a:r>
              <a:rPr sz="2000" kern="0" spc="-33" dirty="0" smtClean="0">
                <a:solidFill>
                  <a:srgbClr val="595959"/>
                </a:solidFill>
                <a:cs typeface="Arial"/>
              </a:rPr>
              <a:t>C</a:t>
            </a:r>
            <a:r>
              <a:rPr lang="en-US" sz="2000" kern="0" spc="-33" dirty="0" smtClean="0">
                <a:solidFill>
                  <a:srgbClr val="595959"/>
                </a:solidFill>
                <a:cs typeface="Arial"/>
              </a:rPr>
              <a:t>C(Common Crawl) Dataset</a:t>
            </a:r>
            <a:endParaRPr sz="2000" kern="0" dirty="0">
              <a:solidFill>
                <a:sysClr val="windowText" lastClr="000000"/>
              </a:solidFill>
              <a:cs typeface="Arial"/>
            </a:endParaRPr>
          </a:p>
          <a:p>
            <a:pPr marL="1235256" lvl="1" indent="-447875">
              <a:spcBef>
                <a:spcPts val="453"/>
              </a:spcBef>
              <a:buFontTx/>
              <a:buChar char="○"/>
              <a:tabLst>
                <a:tab pos="1235256" algn="l"/>
              </a:tabLst>
            </a:pPr>
            <a:r>
              <a:rPr sz="2000" kern="0" dirty="0">
                <a:solidFill>
                  <a:srgbClr val="595959"/>
                </a:solidFill>
                <a:cs typeface="Arial"/>
              </a:rPr>
              <a:t>20</a:t>
            </a:r>
            <a:r>
              <a:rPr sz="2000" kern="0" spc="-53" dirty="0">
                <a:solidFill>
                  <a:srgbClr val="595959"/>
                </a:solidFill>
                <a:cs typeface="Arial"/>
              </a:rPr>
              <a:t> </a:t>
            </a:r>
            <a:r>
              <a:rPr sz="2000" kern="0" dirty="0">
                <a:solidFill>
                  <a:srgbClr val="595959"/>
                </a:solidFill>
                <a:cs typeface="Arial"/>
              </a:rPr>
              <a:t>TB</a:t>
            </a:r>
            <a:r>
              <a:rPr sz="2000" kern="0" spc="-20" dirty="0">
                <a:solidFill>
                  <a:srgbClr val="595959"/>
                </a:solidFill>
                <a:cs typeface="Arial"/>
              </a:rPr>
              <a:t> </a:t>
            </a:r>
            <a:r>
              <a:rPr sz="2000" kern="0" dirty="0">
                <a:solidFill>
                  <a:srgbClr val="595959"/>
                </a:solidFill>
                <a:cs typeface="Arial"/>
              </a:rPr>
              <a:t>each</a:t>
            </a:r>
            <a:r>
              <a:rPr sz="2000" kern="0" spc="-13" dirty="0">
                <a:solidFill>
                  <a:srgbClr val="595959"/>
                </a:solidFill>
                <a:cs typeface="Arial"/>
              </a:rPr>
              <a:t> month</a:t>
            </a:r>
            <a:endParaRPr sz="2000" kern="0" dirty="0">
              <a:solidFill>
                <a:sysClr val="windowText" lastClr="000000"/>
              </a:solidFill>
              <a:cs typeface="Arial"/>
            </a:endParaRPr>
          </a:p>
          <a:p>
            <a:pPr marL="625671" indent="-488514">
              <a:spcBef>
                <a:spcPts val="320"/>
              </a:spcBef>
              <a:buFontTx/>
              <a:buChar char="●"/>
              <a:tabLst>
                <a:tab pos="625671" algn="l"/>
              </a:tabLst>
            </a:pPr>
            <a:r>
              <a:rPr sz="2000" kern="0" spc="-33" dirty="0" smtClean="0">
                <a:solidFill>
                  <a:srgbClr val="595959"/>
                </a:solidFill>
                <a:cs typeface="Arial"/>
              </a:rPr>
              <a:t>C4</a:t>
            </a:r>
            <a:r>
              <a:rPr lang="en-US" sz="2000" kern="0" spc="-33" dirty="0" smtClean="0">
                <a:solidFill>
                  <a:srgbClr val="595959"/>
                </a:solidFill>
                <a:cs typeface="Arial"/>
              </a:rPr>
              <a:t> Dataset (</a:t>
            </a:r>
            <a:r>
              <a:rPr lang="en-US" sz="2000" kern="0" spc="-33" dirty="0" err="1" smtClean="0">
                <a:solidFill>
                  <a:srgbClr val="595959"/>
                </a:solidFill>
                <a:cs typeface="Arial"/>
              </a:rPr>
              <a:t>Huggingface</a:t>
            </a:r>
            <a:r>
              <a:rPr lang="en-US" sz="2000" kern="0" spc="-33" dirty="0" smtClean="0">
                <a:solidFill>
                  <a:srgbClr val="595959"/>
                </a:solidFill>
                <a:cs typeface="Arial"/>
              </a:rPr>
              <a:t>)</a:t>
            </a:r>
            <a:endParaRPr sz="2000" kern="0" dirty="0">
              <a:solidFill>
                <a:sysClr val="windowText" lastClr="000000"/>
              </a:solidFill>
              <a:cs typeface="Arial"/>
            </a:endParaRPr>
          </a:p>
          <a:p>
            <a:pPr marL="1235256" lvl="1" indent="-447875">
              <a:spcBef>
                <a:spcPts val="453"/>
              </a:spcBef>
              <a:buFontTx/>
              <a:buChar char="○"/>
              <a:tabLst>
                <a:tab pos="1235256" algn="l"/>
              </a:tabLst>
            </a:pPr>
            <a:r>
              <a:rPr sz="2000" kern="0" dirty="0">
                <a:solidFill>
                  <a:srgbClr val="595959"/>
                </a:solidFill>
                <a:cs typeface="Arial"/>
              </a:rPr>
              <a:t>750</a:t>
            </a:r>
            <a:r>
              <a:rPr sz="2000" kern="0" spc="-33" dirty="0">
                <a:solidFill>
                  <a:srgbClr val="595959"/>
                </a:solidFill>
                <a:cs typeface="Arial"/>
              </a:rPr>
              <a:t> GB</a:t>
            </a:r>
            <a:endParaRPr sz="2000" kern="0" dirty="0">
              <a:solidFill>
                <a:sysClr val="windowText" lastClr="000000"/>
              </a:solidFill>
              <a:cs typeface="Arial"/>
            </a:endParaRPr>
          </a:p>
          <a:p>
            <a:pPr marL="625671" indent="-488514">
              <a:spcBef>
                <a:spcPts val="313"/>
              </a:spcBef>
              <a:buFontTx/>
              <a:buChar char="●"/>
              <a:tabLst>
                <a:tab pos="625671" algn="l"/>
              </a:tabLst>
            </a:pPr>
            <a:r>
              <a:rPr sz="2000" kern="0" spc="-33" dirty="0" smtClean="0">
                <a:solidFill>
                  <a:srgbClr val="595959"/>
                </a:solidFill>
                <a:cs typeface="Arial"/>
              </a:rPr>
              <a:t>mT5</a:t>
            </a:r>
            <a:r>
              <a:rPr lang="en-US" sz="2000" kern="0" spc="-33" dirty="0" smtClean="0">
                <a:solidFill>
                  <a:srgbClr val="595959"/>
                </a:solidFill>
                <a:cs typeface="Arial"/>
              </a:rPr>
              <a:t>(multi lingual)T5</a:t>
            </a:r>
            <a:endParaRPr sz="2000" kern="0" dirty="0">
              <a:solidFill>
                <a:sysClr val="windowText" lastClr="000000"/>
              </a:solidFill>
              <a:cs typeface="Arial"/>
            </a:endParaRPr>
          </a:p>
          <a:p>
            <a:pPr marL="1235256" lvl="1" indent="-447875">
              <a:spcBef>
                <a:spcPts val="453"/>
              </a:spcBef>
              <a:buFontTx/>
              <a:buChar char="○"/>
              <a:tabLst>
                <a:tab pos="1235256" algn="l"/>
              </a:tabLst>
            </a:pPr>
            <a:r>
              <a:rPr sz="2000" kern="0" spc="-33" dirty="0">
                <a:solidFill>
                  <a:srgbClr val="595959"/>
                </a:solidFill>
                <a:cs typeface="Arial"/>
              </a:rPr>
              <a:t>mC4</a:t>
            </a:r>
            <a:endParaRPr sz="2000" kern="0" dirty="0">
              <a:solidFill>
                <a:sysClr val="windowText" lastClr="000000"/>
              </a:solidFill>
              <a:cs typeface="Arial"/>
            </a:endParaRPr>
          </a:p>
        </p:txBody>
      </p:sp>
      <p:sp>
        <p:nvSpPr>
          <p:cNvPr id="4" name="object 4"/>
          <p:cNvSpPr txBox="1">
            <a:spLocks noGrp="1"/>
          </p:cNvSpPr>
          <p:nvPr>
            <p:ph type="sldNum" sz="quarter" idx="7"/>
          </p:nvPr>
        </p:nvSpPr>
        <p:spPr>
          <a:prstGeom prst="rect">
            <a:avLst/>
          </a:prstGeom>
        </p:spPr>
        <p:txBody>
          <a:bodyPr vert="horz" wrap="square" lIns="0" tIns="847" rIns="0" bIns="0" rtlCol="0">
            <a:spAutoFit/>
          </a:bodyPr>
          <a:lstStyle/>
          <a:p>
            <a:pPr marL="144776">
              <a:spcBef>
                <a:spcPts val="7"/>
              </a:spcBef>
            </a:pPr>
            <a:fld id="{81D60167-4931-47E6-BA6A-407CBD079E47}" type="slidenum">
              <a:rPr spc="-33" dirty="0"/>
              <a:pPr marL="144776">
                <a:spcBef>
                  <a:spcPts val="7"/>
                </a:spcBef>
              </a:pPr>
              <a:t>84</a:t>
            </a:fld>
            <a:endParaRPr spc="-33" dirty="0"/>
          </a:p>
        </p:txBody>
      </p:sp>
      <p:sp>
        <p:nvSpPr>
          <p:cNvPr id="5" name="object 5"/>
          <p:cNvSpPr txBox="1"/>
          <p:nvPr/>
        </p:nvSpPr>
        <p:spPr>
          <a:xfrm>
            <a:off x="2628233" y="5785207"/>
            <a:ext cx="7038340"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Exploring</a:t>
            </a:r>
            <a:r>
              <a:rPr sz="1333" kern="0" spc="-40" dirty="0">
                <a:solidFill>
                  <a:srgbClr val="595959"/>
                </a:solidFill>
                <a:latin typeface="Arial"/>
                <a:cs typeface="Arial"/>
              </a:rPr>
              <a:t> </a:t>
            </a:r>
            <a:r>
              <a:rPr sz="1333" kern="0" dirty="0">
                <a:solidFill>
                  <a:srgbClr val="595959"/>
                </a:solidFill>
                <a:latin typeface="Arial"/>
                <a:cs typeface="Arial"/>
              </a:rPr>
              <a:t>the</a:t>
            </a:r>
            <a:r>
              <a:rPr sz="1333" kern="0" spc="-33" dirty="0">
                <a:solidFill>
                  <a:srgbClr val="595959"/>
                </a:solidFill>
                <a:latin typeface="Arial"/>
                <a:cs typeface="Arial"/>
              </a:rPr>
              <a:t> </a:t>
            </a:r>
            <a:r>
              <a:rPr sz="1333" kern="0" dirty="0">
                <a:solidFill>
                  <a:srgbClr val="595959"/>
                </a:solidFill>
                <a:latin typeface="Arial"/>
                <a:cs typeface="Arial"/>
              </a:rPr>
              <a:t>Limits</a:t>
            </a:r>
            <a:r>
              <a:rPr sz="1333" kern="0" spc="-33" dirty="0">
                <a:solidFill>
                  <a:srgbClr val="595959"/>
                </a:solidFill>
                <a:latin typeface="Arial"/>
                <a:cs typeface="Arial"/>
              </a:rPr>
              <a:t> </a:t>
            </a:r>
            <a:r>
              <a:rPr sz="1333" kern="0" dirty="0">
                <a:solidFill>
                  <a:srgbClr val="595959"/>
                </a:solidFill>
                <a:latin typeface="Arial"/>
                <a:cs typeface="Arial"/>
              </a:rPr>
              <a:t>of</a:t>
            </a:r>
            <a:r>
              <a:rPr sz="1333" kern="0" spc="-47" dirty="0">
                <a:solidFill>
                  <a:srgbClr val="595959"/>
                </a:solidFill>
                <a:latin typeface="Arial"/>
                <a:cs typeface="Arial"/>
              </a:rPr>
              <a:t> </a:t>
            </a:r>
            <a:r>
              <a:rPr sz="1333" kern="0" dirty="0">
                <a:solidFill>
                  <a:srgbClr val="595959"/>
                </a:solidFill>
                <a:latin typeface="Arial"/>
                <a:cs typeface="Arial"/>
              </a:rPr>
              <a:t>Transfer</a:t>
            </a:r>
            <a:r>
              <a:rPr sz="1333" kern="0" spc="-33" dirty="0">
                <a:solidFill>
                  <a:srgbClr val="595959"/>
                </a:solidFill>
                <a:latin typeface="Arial"/>
                <a:cs typeface="Arial"/>
              </a:rPr>
              <a:t> </a:t>
            </a:r>
            <a:r>
              <a:rPr sz="1333" kern="0" dirty="0">
                <a:solidFill>
                  <a:srgbClr val="595959"/>
                </a:solidFill>
                <a:latin typeface="Arial"/>
                <a:cs typeface="Arial"/>
              </a:rPr>
              <a:t>Learning</a:t>
            </a:r>
            <a:r>
              <a:rPr sz="1333" kern="0" spc="-33" dirty="0">
                <a:solidFill>
                  <a:srgbClr val="595959"/>
                </a:solidFill>
                <a:latin typeface="Arial"/>
                <a:cs typeface="Arial"/>
              </a:rPr>
              <a:t> </a:t>
            </a:r>
            <a:r>
              <a:rPr sz="1333" kern="0" dirty="0">
                <a:solidFill>
                  <a:srgbClr val="595959"/>
                </a:solidFill>
                <a:latin typeface="Arial"/>
                <a:cs typeface="Arial"/>
              </a:rPr>
              <a:t>with</a:t>
            </a:r>
            <a:r>
              <a:rPr sz="1333" kern="0" spc="-33" dirty="0">
                <a:solidFill>
                  <a:srgbClr val="595959"/>
                </a:solidFill>
                <a:latin typeface="Arial"/>
                <a:cs typeface="Arial"/>
              </a:rPr>
              <a:t> </a:t>
            </a:r>
            <a:r>
              <a:rPr sz="1333" kern="0" dirty="0">
                <a:solidFill>
                  <a:srgbClr val="595959"/>
                </a:solidFill>
                <a:latin typeface="Arial"/>
                <a:cs typeface="Arial"/>
              </a:rPr>
              <a:t>a</a:t>
            </a:r>
            <a:r>
              <a:rPr sz="1333" kern="0" spc="-33" dirty="0">
                <a:solidFill>
                  <a:srgbClr val="595959"/>
                </a:solidFill>
                <a:latin typeface="Arial"/>
                <a:cs typeface="Arial"/>
              </a:rPr>
              <a:t> </a:t>
            </a:r>
            <a:r>
              <a:rPr sz="1333" kern="0" dirty="0">
                <a:solidFill>
                  <a:srgbClr val="595959"/>
                </a:solidFill>
                <a:latin typeface="Arial"/>
                <a:cs typeface="Arial"/>
              </a:rPr>
              <a:t>Unified</a:t>
            </a:r>
            <a:r>
              <a:rPr sz="1333" kern="0" spc="-53" dirty="0">
                <a:solidFill>
                  <a:srgbClr val="595959"/>
                </a:solidFill>
                <a:latin typeface="Arial"/>
                <a:cs typeface="Arial"/>
              </a:rPr>
              <a:t> </a:t>
            </a:r>
            <a:r>
              <a:rPr sz="1333" kern="0" spc="-47" dirty="0">
                <a:solidFill>
                  <a:srgbClr val="595959"/>
                </a:solidFill>
                <a:latin typeface="Arial"/>
                <a:cs typeface="Arial"/>
              </a:rPr>
              <a:t>Text-</a:t>
            </a:r>
            <a:r>
              <a:rPr sz="1333" kern="0" spc="-13" dirty="0">
                <a:solidFill>
                  <a:srgbClr val="595959"/>
                </a:solidFill>
                <a:latin typeface="Arial"/>
                <a:cs typeface="Arial"/>
              </a:rPr>
              <a:t>to-</a:t>
            </a:r>
            <a:r>
              <a:rPr sz="1333" kern="0" spc="-40" dirty="0">
                <a:solidFill>
                  <a:srgbClr val="595959"/>
                </a:solidFill>
                <a:latin typeface="Arial"/>
                <a:cs typeface="Arial"/>
              </a:rPr>
              <a:t>Text</a:t>
            </a:r>
            <a:r>
              <a:rPr sz="1333" kern="0" spc="-53" dirty="0">
                <a:solidFill>
                  <a:srgbClr val="595959"/>
                </a:solidFill>
                <a:latin typeface="Arial"/>
                <a:cs typeface="Arial"/>
              </a:rPr>
              <a:t> </a:t>
            </a:r>
            <a:r>
              <a:rPr sz="1333" kern="0" dirty="0">
                <a:solidFill>
                  <a:srgbClr val="595959"/>
                </a:solidFill>
                <a:latin typeface="Arial"/>
                <a:cs typeface="Arial"/>
              </a:rPr>
              <a:t>Transformer</a:t>
            </a:r>
            <a:r>
              <a:rPr sz="1333" kern="0" spc="-33" dirty="0">
                <a:solidFill>
                  <a:srgbClr val="595959"/>
                </a:solidFill>
                <a:latin typeface="Arial"/>
                <a:cs typeface="Arial"/>
              </a:rPr>
              <a:t> </a:t>
            </a:r>
            <a:r>
              <a:rPr sz="1333" kern="0" dirty="0">
                <a:solidFill>
                  <a:srgbClr val="595959"/>
                </a:solidFill>
                <a:latin typeface="Arial"/>
                <a:cs typeface="Arial"/>
              </a:rPr>
              <a:t>(JMLR</a:t>
            </a:r>
            <a:r>
              <a:rPr sz="1333" kern="0" spc="-33" dirty="0">
                <a:solidFill>
                  <a:srgbClr val="595959"/>
                </a:solidFill>
                <a:latin typeface="Arial"/>
                <a:cs typeface="Arial"/>
              </a:rPr>
              <a:t> </a:t>
            </a:r>
            <a:r>
              <a:rPr sz="1333" kern="0" spc="-13" dirty="0">
                <a:solidFill>
                  <a:srgbClr val="595959"/>
                </a:solidFill>
                <a:latin typeface="Arial"/>
                <a:cs typeface="Arial"/>
              </a:rPr>
              <a:t>2020)</a:t>
            </a:r>
            <a:endParaRPr sz="1333" kern="0" dirty="0">
              <a:solidFill>
                <a:sysClr val="windowText" lastClr="000000"/>
              </a:solidFill>
              <a:latin typeface="Arial"/>
              <a:cs typeface="Arial"/>
            </a:endParaRPr>
          </a:p>
        </p:txBody>
      </p:sp>
      <p:sp>
        <p:nvSpPr>
          <p:cNvPr id="6" name="TextBox 5"/>
          <p:cNvSpPr txBox="1"/>
          <p:nvPr/>
        </p:nvSpPr>
        <p:spPr>
          <a:xfrm>
            <a:off x="1039092" y="285580"/>
            <a:ext cx="8084128" cy="646331"/>
          </a:xfrm>
          <a:prstGeom prst="rect">
            <a:avLst/>
          </a:prstGeom>
          <a:noFill/>
        </p:spPr>
        <p:txBody>
          <a:bodyPr wrap="square" rtlCol="0">
            <a:spAutoFit/>
          </a:bodyPr>
          <a:lstStyle/>
          <a:p>
            <a:pPr algn="ctr"/>
            <a:r>
              <a:rPr lang="en-US" sz="3600" dirty="0" smtClean="0"/>
              <a:t>Text To Text Transfer Transformer (T5)</a:t>
            </a:r>
            <a:endParaRPr lang="en-IN" sz="3600" dirty="0"/>
          </a:p>
        </p:txBody>
      </p:sp>
      <p:pic>
        <p:nvPicPr>
          <p:cNvPr id="7" name="Picture 6"/>
          <p:cNvPicPr>
            <a:picLocks noChangeAspect="1"/>
          </p:cNvPicPr>
          <p:nvPr/>
        </p:nvPicPr>
        <p:blipFill>
          <a:blip r:embed="rId2"/>
          <a:stretch>
            <a:fillRect/>
          </a:stretch>
        </p:blipFill>
        <p:spPr>
          <a:xfrm>
            <a:off x="10806415" y="828002"/>
            <a:ext cx="774259" cy="963251"/>
          </a:xfrm>
          <a:prstGeom prst="rect">
            <a:avLst/>
          </a:prstGeom>
        </p:spPr>
      </p:pic>
    </p:spTree>
    <p:extLst>
      <p:ext uri="{BB962C8B-B14F-4D97-AF65-F5344CB8AC3E}">
        <p14:creationId xmlns:p14="http://schemas.microsoft.com/office/powerpoint/2010/main" val="13637279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3664" y="251349"/>
            <a:ext cx="9212926" cy="574516"/>
          </a:xfrm>
          <a:prstGeom prst="rect">
            <a:avLst/>
          </a:prstGeom>
        </p:spPr>
        <p:txBody>
          <a:bodyPr vert="horz" wrap="square" lIns="0" tIns="20320" rIns="0" bIns="0" rtlCol="0">
            <a:spAutoFit/>
          </a:bodyPr>
          <a:lstStyle/>
          <a:p>
            <a:pPr marL="16933" algn="ctr">
              <a:spcBef>
                <a:spcPts val="160"/>
              </a:spcBef>
            </a:pPr>
            <a:r>
              <a:rPr lang="en-US" sz="3600" kern="0" spc="-33" dirty="0" smtClean="0">
                <a:solidFill>
                  <a:sysClr val="windowText" lastClr="000000"/>
                </a:solidFill>
                <a:latin typeface="+mj-lt"/>
                <a:cs typeface="Arial"/>
              </a:rPr>
              <a:t> Text To Text Transfer Transformer (T5) </a:t>
            </a:r>
            <a:endParaRPr sz="3600" kern="0" dirty="0">
              <a:solidFill>
                <a:sysClr val="windowText" lastClr="000000"/>
              </a:solidFill>
              <a:latin typeface="+mj-lt"/>
              <a:cs typeface="Arial"/>
            </a:endParaRPr>
          </a:p>
        </p:txBody>
      </p:sp>
      <p:sp>
        <p:nvSpPr>
          <p:cNvPr id="3" name="object 3"/>
          <p:cNvSpPr txBox="1"/>
          <p:nvPr/>
        </p:nvSpPr>
        <p:spPr>
          <a:xfrm>
            <a:off x="633664" y="1547786"/>
            <a:ext cx="3164840" cy="3497795"/>
          </a:xfrm>
          <a:prstGeom prst="rect">
            <a:avLst/>
          </a:prstGeom>
        </p:spPr>
        <p:txBody>
          <a:bodyPr vert="horz" wrap="square" lIns="0" tIns="90593" rIns="0" bIns="0" rtlCol="0">
            <a:spAutoFit/>
          </a:bodyPr>
          <a:lstStyle/>
          <a:p>
            <a:pPr marL="505447" indent="-488514">
              <a:spcBef>
                <a:spcPts val="713"/>
              </a:spcBef>
              <a:buFontTx/>
              <a:buChar char="●"/>
              <a:tabLst>
                <a:tab pos="505447" algn="l"/>
              </a:tabLst>
            </a:pPr>
            <a:r>
              <a:rPr sz="2400" kern="0" dirty="0">
                <a:solidFill>
                  <a:srgbClr val="595959"/>
                </a:solidFill>
                <a:latin typeface="Arial"/>
                <a:cs typeface="Arial"/>
              </a:rPr>
              <a:t>Machine</a:t>
            </a:r>
            <a:r>
              <a:rPr sz="2400" kern="0" spc="-47" dirty="0">
                <a:solidFill>
                  <a:srgbClr val="595959"/>
                </a:solidFill>
                <a:latin typeface="Arial"/>
                <a:cs typeface="Arial"/>
              </a:rPr>
              <a:t> </a:t>
            </a:r>
            <a:r>
              <a:rPr sz="2400" kern="0" spc="-13" dirty="0">
                <a:solidFill>
                  <a:srgbClr val="595959"/>
                </a:solidFill>
                <a:latin typeface="Arial"/>
                <a:cs typeface="Arial"/>
              </a:rPr>
              <a:t>translation</a:t>
            </a:r>
            <a:endParaRPr sz="2400" kern="0" dirty="0">
              <a:solidFill>
                <a:sysClr val="windowText" lastClr="000000"/>
              </a:solidFill>
              <a:latin typeface="Arial"/>
              <a:cs typeface="Arial"/>
            </a:endParaRPr>
          </a:p>
          <a:p>
            <a:pPr marL="1115031" lvl="1" indent="-447875">
              <a:spcBef>
                <a:spcPts val="453"/>
              </a:spcBef>
              <a:buFontTx/>
              <a:buChar char="○"/>
              <a:tabLst>
                <a:tab pos="1115031" algn="l"/>
              </a:tabLst>
            </a:pPr>
            <a:r>
              <a:rPr sz="1867" kern="0" spc="-33" dirty="0">
                <a:solidFill>
                  <a:srgbClr val="595959"/>
                </a:solidFill>
                <a:latin typeface="Arial"/>
                <a:cs typeface="Arial"/>
              </a:rPr>
              <a:t>WMT</a:t>
            </a:r>
            <a:endParaRPr sz="1867" kern="0" dirty="0">
              <a:solidFill>
                <a:sysClr val="windowText" lastClr="000000"/>
              </a:solidFill>
              <a:latin typeface="Arial"/>
              <a:cs typeface="Arial"/>
            </a:endParaRPr>
          </a:p>
          <a:p>
            <a:pPr marL="505447" indent="-488514">
              <a:spcBef>
                <a:spcPts val="313"/>
              </a:spcBef>
              <a:buFontTx/>
              <a:buChar char="●"/>
              <a:tabLst>
                <a:tab pos="505447" algn="l"/>
              </a:tabLst>
            </a:pPr>
            <a:r>
              <a:rPr sz="2400" kern="0" spc="-33" dirty="0">
                <a:solidFill>
                  <a:srgbClr val="595959"/>
                </a:solidFill>
                <a:latin typeface="Arial"/>
                <a:cs typeface="Arial"/>
              </a:rPr>
              <a:t>QA</a:t>
            </a:r>
            <a:endParaRPr sz="2400" kern="0" dirty="0">
              <a:solidFill>
                <a:sysClr val="windowText" lastClr="000000"/>
              </a:solidFill>
              <a:latin typeface="Arial"/>
              <a:cs typeface="Arial"/>
            </a:endParaRPr>
          </a:p>
          <a:p>
            <a:pPr marL="1115031" lvl="1" indent="-447875">
              <a:spcBef>
                <a:spcPts val="453"/>
              </a:spcBef>
              <a:buFontTx/>
              <a:buChar char="○"/>
              <a:tabLst>
                <a:tab pos="1115031" algn="l"/>
              </a:tabLst>
            </a:pPr>
            <a:r>
              <a:rPr sz="1867" kern="0" spc="-13" dirty="0">
                <a:solidFill>
                  <a:srgbClr val="595959"/>
                </a:solidFill>
                <a:latin typeface="Arial"/>
                <a:cs typeface="Arial"/>
              </a:rPr>
              <a:t>SQuAD</a:t>
            </a:r>
            <a:endParaRPr sz="1867" kern="0" dirty="0">
              <a:solidFill>
                <a:sysClr val="windowText" lastClr="000000"/>
              </a:solidFill>
              <a:latin typeface="Arial"/>
              <a:cs typeface="Arial"/>
            </a:endParaRPr>
          </a:p>
          <a:p>
            <a:pPr marL="505447" indent="-488514">
              <a:spcBef>
                <a:spcPts val="320"/>
              </a:spcBef>
              <a:buFontTx/>
              <a:buChar char="●"/>
              <a:tabLst>
                <a:tab pos="505447" algn="l"/>
              </a:tabLst>
            </a:pPr>
            <a:r>
              <a:rPr sz="2400" kern="0" spc="-13" dirty="0">
                <a:solidFill>
                  <a:srgbClr val="595959"/>
                </a:solidFill>
                <a:latin typeface="Arial"/>
                <a:cs typeface="Arial"/>
              </a:rPr>
              <a:t>Summarization</a:t>
            </a:r>
            <a:endParaRPr sz="2400" kern="0" dirty="0">
              <a:solidFill>
                <a:sysClr val="windowText" lastClr="000000"/>
              </a:solidFill>
              <a:latin typeface="Arial"/>
              <a:cs typeface="Arial"/>
            </a:endParaRPr>
          </a:p>
          <a:p>
            <a:pPr marL="1115031" lvl="1" indent="-447875">
              <a:spcBef>
                <a:spcPts val="453"/>
              </a:spcBef>
              <a:buFontTx/>
              <a:buChar char="○"/>
              <a:tabLst>
                <a:tab pos="1115031" algn="l"/>
              </a:tabLst>
            </a:pPr>
            <a:r>
              <a:rPr sz="1867" kern="0" spc="-27" dirty="0">
                <a:solidFill>
                  <a:srgbClr val="595959"/>
                </a:solidFill>
                <a:latin typeface="Arial"/>
                <a:cs typeface="Arial"/>
              </a:rPr>
              <a:t>NEWS</a:t>
            </a:r>
            <a:endParaRPr sz="1867" kern="0" dirty="0">
              <a:solidFill>
                <a:sysClr val="windowText" lastClr="000000"/>
              </a:solidFill>
              <a:latin typeface="Arial"/>
              <a:cs typeface="Arial"/>
            </a:endParaRPr>
          </a:p>
          <a:p>
            <a:pPr marL="505447" indent="-488514">
              <a:spcBef>
                <a:spcPts val="313"/>
              </a:spcBef>
              <a:buFontTx/>
              <a:buChar char="●"/>
              <a:tabLst>
                <a:tab pos="505447" algn="l"/>
              </a:tabLst>
            </a:pPr>
            <a:r>
              <a:rPr sz="2400" kern="0" spc="-47" dirty="0">
                <a:solidFill>
                  <a:srgbClr val="595959"/>
                </a:solidFill>
                <a:latin typeface="Arial"/>
                <a:cs typeface="Arial"/>
              </a:rPr>
              <a:t>Text</a:t>
            </a:r>
            <a:r>
              <a:rPr sz="2400" kern="0" spc="-120" dirty="0">
                <a:solidFill>
                  <a:srgbClr val="595959"/>
                </a:solidFill>
                <a:latin typeface="Arial"/>
                <a:cs typeface="Arial"/>
              </a:rPr>
              <a:t> </a:t>
            </a:r>
            <a:r>
              <a:rPr sz="2400" kern="0" spc="-13" dirty="0">
                <a:solidFill>
                  <a:srgbClr val="595959"/>
                </a:solidFill>
                <a:latin typeface="Arial"/>
                <a:cs typeface="Arial"/>
              </a:rPr>
              <a:t>classification</a:t>
            </a:r>
            <a:endParaRPr sz="2400" kern="0" dirty="0">
              <a:solidFill>
                <a:sysClr val="windowText" lastClr="000000"/>
              </a:solidFill>
              <a:latin typeface="Arial"/>
              <a:cs typeface="Arial"/>
            </a:endParaRPr>
          </a:p>
          <a:p>
            <a:pPr marL="1115031" lvl="1" indent="-447875">
              <a:spcBef>
                <a:spcPts val="453"/>
              </a:spcBef>
              <a:buFontTx/>
              <a:buChar char="○"/>
              <a:tabLst>
                <a:tab pos="1115031" algn="l"/>
              </a:tabLst>
            </a:pPr>
            <a:r>
              <a:rPr sz="1867" kern="0" spc="-27" dirty="0">
                <a:solidFill>
                  <a:srgbClr val="595959"/>
                </a:solidFill>
                <a:latin typeface="Arial"/>
                <a:cs typeface="Arial"/>
              </a:rPr>
              <a:t>GLUE</a:t>
            </a:r>
            <a:endParaRPr sz="1867" kern="0" dirty="0">
              <a:solidFill>
                <a:sysClr val="windowText" lastClr="000000"/>
              </a:solidFill>
              <a:latin typeface="Arial"/>
              <a:cs typeface="Arial"/>
            </a:endParaRPr>
          </a:p>
          <a:p>
            <a:pPr marL="505447" indent="-488514">
              <a:spcBef>
                <a:spcPts val="313"/>
              </a:spcBef>
              <a:buFontTx/>
              <a:buChar char="●"/>
              <a:tabLst>
                <a:tab pos="505447" algn="l"/>
              </a:tabLst>
            </a:pPr>
            <a:r>
              <a:rPr sz="2400" kern="0" spc="-53" dirty="0">
                <a:solidFill>
                  <a:srgbClr val="595959"/>
                </a:solidFill>
                <a:latin typeface="Arial"/>
                <a:cs typeface="Arial"/>
              </a:rPr>
              <a:t>Task</a:t>
            </a:r>
            <a:r>
              <a:rPr sz="2400" kern="0" spc="-80" dirty="0">
                <a:solidFill>
                  <a:srgbClr val="595959"/>
                </a:solidFill>
                <a:latin typeface="Arial"/>
                <a:cs typeface="Arial"/>
              </a:rPr>
              <a:t> </a:t>
            </a:r>
            <a:r>
              <a:rPr sz="2400" kern="0" spc="-13" dirty="0">
                <a:solidFill>
                  <a:srgbClr val="595959"/>
                </a:solidFill>
                <a:latin typeface="Arial"/>
                <a:cs typeface="Arial"/>
              </a:rPr>
              <a:t>prefix</a:t>
            </a:r>
            <a:endParaRPr sz="2400" kern="0" dirty="0">
              <a:solidFill>
                <a:sysClr val="windowText" lastClr="000000"/>
              </a:solidFill>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847" rIns="0" bIns="0" rtlCol="0">
            <a:spAutoFit/>
          </a:bodyPr>
          <a:lstStyle/>
          <a:p>
            <a:pPr marL="144776">
              <a:spcBef>
                <a:spcPts val="7"/>
              </a:spcBef>
            </a:pPr>
            <a:fld id="{81D60167-4931-47E6-BA6A-407CBD079E47}" type="slidenum">
              <a:rPr spc="-33" dirty="0"/>
              <a:pPr marL="144776">
                <a:spcBef>
                  <a:spcPts val="7"/>
                </a:spcBef>
              </a:pPr>
              <a:t>85</a:t>
            </a:fld>
            <a:endParaRPr spc="-33" dirty="0"/>
          </a:p>
        </p:txBody>
      </p:sp>
      <p:sp>
        <p:nvSpPr>
          <p:cNvPr id="6" name="object 6"/>
          <p:cNvSpPr txBox="1"/>
          <p:nvPr/>
        </p:nvSpPr>
        <p:spPr>
          <a:xfrm>
            <a:off x="2399633" y="5429552"/>
            <a:ext cx="7038340"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Exploring</a:t>
            </a:r>
            <a:r>
              <a:rPr sz="1333" kern="0" spc="-40" dirty="0">
                <a:solidFill>
                  <a:srgbClr val="595959"/>
                </a:solidFill>
                <a:latin typeface="Arial"/>
                <a:cs typeface="Arial"/>
              </a:rPr>
              <a:t> </a:t>
            </a:r>
            <a:r>
              <a:rPr sz="1333" kern="0" dirty="0">
                <a:solidFill>
                  <a:srgbClr val="595959"/>
                </a:solidFill>
                <a:latin typeface="Arial"/>
                <a:cs typeface="Arial"/>
              </a:rPr>
              <a:t>the</a:t>
            </a:r>
            <a:r>
              <a:rPr sz="1333" kern="0" spc="-33" dirty="0">
                <a:solidFill>
                  <a:srgbClr val="595959"/>
                </a:solidFill>
                <a:latin typeface="Arial"/>
                <a:cs typeface="Arial"/>
              </a:rPr>
              <a:t> </a:t>
            </a:r>
            <a:r>
              <a:rPr sz="1333" kern="0" dirty="0">
                <a:solidFill>
                  <a:srgbClr val="595959"/>
                </a:solidFill>
                <a:latin typeface="Arial"/>
                <a:cs typeface="Arial"/>
              </a:rPr>
              <a:t>Limits</a:t>
            </a:r>
            <a:r>
              <a:rPr sz="1333" kern="0" spc="-33" dirty="0">
                <a:solidFill>
                  <a:srgbClr val="595959"/>
                </a:solidFill>
                <a:latin typeface="Arial"/>
                <a:cs typeface="Arial"/>
              </a:rPr>
              <a:t> </a:t>
            </a:r>
            <a:r>
              <a:rPr sz="1333" kern="0" dirty="0">
                <a:solidFill>
                  <a:srgbClr val="595959"/>
                </a:solidFill>
                <a:latin typeface="Arial"/>
                <a:cs typeface="Arial"/>
              </a:rPr>
              <a:t>of</a:t>
            </a:r>
            <a:r>
              <a:rPr sz="1333" kern="0" spc="-47" dirty="0">
                <a:solidFill>
                  <a:srgbClr val="595959"/>
                </a:solidFill>
                <a:latin typeface="Arial"/>
                <a:cs typeface="Arial"/>
              </a:rPr>
              <a:t> </a:t>
            </a:r>
            <a:r>
              <a:rPr sz="1333" kern="0" dirty="0">
                <a:solidFill>
                  <a:srgbClr val="595959"/>
                </a:solidFill>
                <a:latin typeface="Arial"/>
                <a:cs typeface="Arial"/>
              </a:rPr>
              <a:t>Transfer</a:t>
            </a:r>
            <a:r>
              <a:rPr sz="1333" kern="0" spc="-33" dirty="0">
                <a:solidFill>
                  <a:srgbClr val="595959"/>
                </a:solidFill>
                <a:latin typeface="Arial"/>
                <a:cs typeface="Arial"/>
              </a:rPr>
              <a:t> </a:t>
            </a:r>
            <a:r>
              <a:rPr sz="1333" kern="0" dirty="0">
                <a:solidFill>
                  <a:srgbClr val="595959"/>
                </a:solidFill>
                <a:latin typeface="Arial"/>
                <a:cs typeface="Arial"/>
              </a:rPr>
              <a:t>Learning</a:t>
            </a:r>
            <a:r>
              <a:rPr sz="1333" kern="0" spc="-33" dirty="0">
                <a:solidFill>
                  <a:srgbClr val="595959"/>
                </a:solidFill>
                <a:latin typeface="Arial"/>
                <a:cs typeface="Arial"/>
              </a:rPr>
              <a:t> </a:t>
            </a:r>
            <a:r>
              <a:rPr sz="1333" kern="0" dirty="0">
                <a:solidFill>
                  <a:srgbClr val="595959"/>
                </a:solidFill>
                <a:latin typeface="Arial"/>
                <a:cs typeface="Arial"/>
              </a:rPr>
              <a:t>with</a:t>
            </a:r>
            <a:r>
              <a:rPr sz="1333" kern="0" spc="-33" dirty="0">
                <a:solidFill>
                  <a:srgbClr val="595959"/>
                </a:solidFill>
                <a:latin typeface="Arial"/>
                <a:cs typeface="Arial"/>
              </a:rPr>
              <a:t> </a:t>
            </a:r>
            <a:r>
              <a:rPr sz="1333" kern="0" dirty="0">
                <a:solidFill>
                  <a:srgbClr val="595959"/>
                </a:solidFill>
                <a:latin typeface="Arial"/>
                <a:cs typeface="Arial"/>
              </a:rPr>
              <a:t>a</a:t>
            </a:r>
            <a:r>
              <a:rPr sz="1333" kern="0" spc="-33" dirty="0">
                <a:solidFill>
                  <a:srgbClr val="595959"/>
                </a:solidFill>
                <a:latin typeface="Arial"/>
                <a:cs typeface="Arial"/>
              </a:rPr>
              <a:t> </a:t>
            </a:r>
            <a:r>
              <a:rPr sz="1333" kern="0" dirty="0">
                <a:solidFill>
                  <a:srgbClr val="595959"/>
                </a:solidFill>
                <a:latin typeface="Arial"/>
                <a:cs typeface="Arial"/>
              </a:rPr>
              <a:t>Unified</a:t>
            </a:r>
            <a:r>
              <a:rPr sz="1333" kern="0" spc="-53" dirty="0">
                <a:solidFill>
                  <a:srgbClr val="595959"/>
                </a:solidFill>
                <a:latin typeface="Arial"/>
                <a:cs typeface="Arial"/>
              </a:rPr>
              <a:t> </a:t>
            </a:r>
            <a:r>
              <a:rPr sz="1333" kern="0" spc="-47" dirty="0">
                <a:solidFill>
                  <a:srgbClr val="595959"/>
                </a:solidFill>
                <a:latin typeface="Arial"/>
                <a:cs typeface="Arial"/>
              </a:rPr>
              <a:t>Text-</a:t>
            </a:r>
            <a:r>
              <a:rPr sz="1333" kern="0" spc="-13" dirty="0">
                <a:solidFill>
                  <a:srgbClr val="595959"/>
                </a:solidFill>
                <a:latin typeface="Arial"/>
                <a:cs typeface="Arial"/>
              </a:rPr>
              <a:t>to-</a:t>
            </a:r>
            <a:r>
              <a:rPr sz="1333" kern="0" spc="-40" dirty="0">
                <a:solidFill>
                  <a:srgbClr val="595959"/>
                </a:solidFill>
                <a:latin typeface="Arial"/>
                <a:cs typeface="Arial"/>
              </a:rPr>
              <a:t>Text</a:t>
            </a:r>
            <a:r>
              <a:rPr sz="1333" kern="0" spc="-53" dirty="0">
                <a:solidFill>
                  <a:srgbClr val="595959"/>
                </a:solidFill>
                <a:latin typeface="Arial"/>
                <a:cs typeface="Arial"/>
              </a:rPr>
              <a:t> </a:t>
            </a:r>
            <a:r>
              <a:rPr sz="1333" kern="0" dirty="0">
                <a:solidFill>
                  <a:srgbClr val="595959"/>
                </a:solidFill>
                <a:latin typeface="Arial"/>
                <a:cs typeface="Arial"/>
              </a:rPr>
              <a:t>Transformer</a:t>
            </a:r>
            <a:r>
              <a:rPr sz="1333" kern="0" spc="-33" dirty="0">
                <a:solidFill>
                  <a:srgbClr val="595959"/>
                </a:solidFill>
                <a:latin typeface="Arial"/>
                <a:cs typeface="Arial"/>
              </a:rPr>
              <a:t> </a:t>
            </a:r>
            <a:r>
              <a:rPr sz="1333" kern="0" dirty="0">
                <a:solidFill>
                  <a:srgbClr val="595959"/>
                </a:solidFill>
                <a:latin typeface="Arial"/>
                <a:cs typeface="Arial"/>
              </a:rPr>
              <a:t>(JMLR</a:t>
            </a:r>
            <a:r>
              <a:rPr sz="1333" kern="0" spc="-33" dirty="0">
                <a:solidFill>
                  <a:srgbClr val="595959"/>
                </a:solidFill>
                <a:latin typeface="Arial"/>
                <a:cs typeface="Arial"/>
              </a:rPr>
              <a:t> </a:t>
            </a:r>
            <a:r>
              <a:rPr sz="1333" kern="0" spc="-13" dirty="0">
                <a:solidFill>
                  <a:srgbClr val="595959"/>
                </a:solidFill>
                <a:latin typeface="Arial"/>
                <a:cs typeface="Arial"/>
              </a:rPr>
              <a:t>2020)</a:t>
            </a:r>
            <a:endParaRPr sz="1333" kern="0" dirty="0">
              <a:solidFill>
                <a:sysClr val="windowText" lastClr="000000"/>
              </a:solidFill>
              <a:latin typeface="Arial"/>
              <a:cs typeface="Arial"/>
            </a:endParaRPr>
          </a:p>
        </p:txBody>
      </p:sp>
      <p:pic>
        <p:nvPicPr>
          <p:cNvPr id="7" name="Picture 6"/>
          <p:cNvPicPr>
            <a:picLocks noChangeAspect="1"/>
          </p:cNvPicPr>
          <p:nvPr/>
        </p:nvPicPr>
        <p:blipFill>
          <a:blip r:embed="rId2"/>
          <a:stretch>
            <a:fillRect/>
          </a:stretch>
        </p:blipFill>
        <p:spPr>
          <a:xfrm>
            <a:off x="11007153" y="825865"/>
            <a:ext cx="774259" cy="963251"/>
          </a:xfrm>
          <a:prstGeom prst="rect">
            <a:avLst/>
          </a:prstGeom>
        </p:spPr>
      </p:pic>
    </p:spTree>
    <p:extLst>
      <p:ext uri="{BB962C8B-B14F-4D97-AF65-F5344CB8AC3E}">
        <p14:creationId xmlns:p14="http://schemas.microsoft.com/office/powerpoint/2010/main" val="8439192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8438" y="398495"/>
            <a:ext cx="8870026" cy="574516"/>
          </a:xfrm>
          <a:prstGeom prst="rect">
            <a:avLst/>
          </a:prstGeom>
        </p:spPr>
        <p:txBody>
          <a:bodyPr vert="horz" wrap="square" lIns="0" tIns="20320" rIns="0" bIns="0" rtlCol="0">
            <a:spAutoFit/>
          </a:bodyPr>
          <a:lstStyle/>
          <a:p>
            <a:pPr marL="16933" algn="ctr">
              <a:spcBef>
                <a:spcPts val="160"/>
              </a:spcBef>
            </a:pPr>
            <a:r>
              <a:rPr sz="3600" kern="0" spc="-33" dirty="0" smtClean="0">
                <a:solidFill>
                  <a:sysClr val="windowText" lastClr="000000"/>
                </a:solidFill>
                <a:cs typeface="Arial"/>
              </a:rPr>
              <a:t>T</a:t>
            </a:r>
            <a:r>
              <a:rPr lang="en-US" sz="3600" kern="0" spc="-33" dirty="0" smtClean="0">
                <a:solidFill>
                  <a:sysClr val="windowText" lastClr="000000"/>
                </a:solidFill>
                <a:cs typeface="Arial"/>
              </a:rPr>
              <a:t>ext to Text Transfer Transformer  (T5)</a:t>
            </a:r>
            <a:endParaRPr sz="3600" kern="0" dirty="0">
              <a:solidFill>
                <a:sysClr val="windowText" lastClr="000000"/>
              </a:solidFill>
              <a:cs typeface="Arial"/>
            </a:endParaRPr>
          </a:p>
        </p:txBody>
      </p:sp>
      <p:pic>
        <p:nvPicPr>
          <p:cNvPr id="3" name="object 3"/>
          <p:cNvPicPr/>
          <p:nvPr/>
        </p:nvPicPr>
        <p:blipFill>
          <a:blip r:embed="rId2" cstate="print"/>
          <a:stretch>
            <a:fillRect/>
          </a:stretch>
        </p:blipFill>
        <p:spPr>
          <a:xfrm>
            <a:off x="799474" y="1977297"/>
            <a:ext cx="10774725" cy="3788420"/>
          </a:xfrm>
          <a:prstGeom prst="rect">
            <a:avLst/>
          </a:prstGeom>
        </p:spPr>
      </p:pic>
      <p:sp>
        <p:nvSpPr>
          <p:cNvPr id="4" name="object 4"/>
          <p:cNvSpPr txBox="1">
            <a:spLocks noGrp="1"/>
          </p:cNvSpPr>
          <p:nvPr>
            <p:ph type="sldNum" sz="quarter" idx="7"/>
          </p:nvPr>
        </p:nvSpPr>
        <p:spPr>
          <a:prstGeom prst="rect">
            <a:avLst/>
          </a:prstGeom>
        </p:spPr>
        <p:txBody>
          <a:bodyPr vert="horz" wrap="square" lIns="0" tIns="847" rIns="0" bIns="0" rtlCol="0">
            <a:spAutoFit/>
          </a:bodyPr>
          <a:lstStyle/>
          <a:p>
            <a:pPr marL="144776">
              <a:spcBef>
                <a:spcPts val="7"/>
              </a:spcBef>
            </a:pPr>
            <a:fld id="{81D60167-4931-47E6-BA6A-407CBD079E47}" type="slidenum">
              <a:rPr spc="-33" dirty="0"/>
              <a:pPr marL="144776">
                <a:spcBef>
                  <a:spcPts val="7"/>
                </a:spcBef>
              </a:pPr>
              <a:t>86</a:t>
            </a:fld>
            <a:endParaRPr spc="-33" dirty="0"/>
          </a:p>
        </p:txBody>
      </p:sp>
      <p:sp>
        <p:nvSpPr>
          <p:cNvPr id="5" name="object 5"/>
          <p:cNvSpPr txBox="1"/>
          <p:nvPr/>
        </p:nvSpPr>
        <p:spPr>
          <a:xfrm>
            <a:off x="2576279" y="6489424"/>
            <a:ext cx="7038340" cy="205976"/>
          </a:xfrm>
          <a:prstGeom prst="rect">
            <a:avLst/>
          </a:prstGeom>
        </p:spPr>
        <p:txBody>
          <a:bodyPr vert="horz" wrap="square" lIns="0" tIns="847" rIns="0" bIns="0" rtlCol="0">
            <a:spAutoFit/>
          </a:bodyPr>
          <a:lstStyle/>
          <a:p>
            <a:pPr marL="16933">
              <a:spcBef>
                <a:spcPts val="7"/>
              </a:spcBef>
            </a:pPr>
            <a:r>
              <a:rPr sz="1333" kern="0" dirty="0">
                <a:solidFill>
                  <a:srgbClr val="595959"/>
                </a:solidFill>
                <a:latin typeface="Arial"/>
                <a:cs typeface="Arial"/>
              </a:rPr>
              <a:t>Exploring</a:t>
            </a:r>
            <a:r>
              <a:rPr sz="1333" kern="0" spc="-40" dirty="0">
                <a:solidFill>
                  <a:srgbClr val="595959"/>
                </a:solidFill>
                <a:latin typeface="Arial"/>
                <a:cs typeface="Arial"/>
              </a:rPr>
              <a:t> </a:t>
            </a:r>
            <a:r>
              <a:rPr sz="1333" kern="0" dirty="0">
                <a:solidFill>
                  <a:srgbClr val="595959"/>
                </a:solidFill>
                <a:latin typeface="Arial"/>
                <a:cs typeface="Arial"/>
              </a:rPr>
              <a:t>the</a:t>
            </a:r>
            <a:r>
              <a:rPr sz="1333" kern="0" spc="-33" dirty="0">
                <a:solidFill>
                  <a:srgbClr val="595959"/>
                </a:solidFill>
                <a:latin typeface="Arial"/>
                <a:cs typeface="Arial"/>
              </a:rPr>
              <a:t> </a:t>
            </a:r>
            <a:r>
              <a:rPr sz="1333" kern="0" dirty="0">
                <a:solidFill>
                  <a:srgbClr val="595959"/>
                </a:solidFill>
                <a:latin typeface="Arial"/>
                <a:cs typeface="Arial"/>
              </a:rPr>
              <a:t>Limits</a:t>
            </a:r>
            <a:r>
              <a:rPr sz="1333" kern="0" spc="-33" dirty="0">
                <a:solidFill>
                  <a:srgbClr val="595959"/>
                </a:solidFill>
                <a:latin typeface="Arial"/>
                <a:cs typeface="Arial"/>
              </a:rPr>
              <a:t> </a:t>
            </a:r>
            <a:r>
              <a:rPr sz="1333" kern="0" dirty="0">
                <a:solidFill>
                  <a:srgbClr val="595959"/>
                </a:solidFill>
                <a:latin typeface="Arial"/>
                <a:cs typeface="Arial"/>
              </a:rPr>
              <a:t>of</a:t>
            </a:r>
            <a:r>
              <a:rPr sz="1333" kern="0" spc="-47" dirty="0">
                <a:solidFill>
                  <a:srgbClr val="595959"/>
                </a:solidFill>
                <a:latin typeface="Arial"/>
                <a:cs typeface="Arial"/>
              </a:rPr>
              <a:t> </a:t>
            </a:r>
            <a:r>
              <a:rPr sz="1333" kern="0" dirty="0">
                <a:solidFill>
                  <a:srgbClr val="595959"/>
                </a:solidFill>
                <a:latin typeface="Arial"/>
                <a:cs typeface="Arial"/>
              </a:rPr>
              <a:t>Transfer</a:t>
            </a:r>
            <a:r>
              <a:rPr sz="1333" kern="0" spc="-33" dirty="0">
                <a:solidFill>
                  <a:srgbClr val="595959"/>
                </a:solidFill>
                <a:latin typeface="Arial"/>
                <a:cs typeface="Arial"/>
              </a:rPr>
              <a:t> </a:t>
            </a:r>
            <a:r>
              <a:rPr sz="1333" kern="0" dirty="0">
                <a:solidFill>
                  <a:srgbClr val="595959"/>
                </a:solidFill>
                <a:latin typeface="Arial"/>
                <a:cs typeface="Arial"/>
              </a:rPr>
              <a:t>Learning</a:t>
            </a:r>
            <a:r>
              <a:rPr sz="1333" kern="0" spc="-33" dirty="0">
                <a:solidFill>
                  <a:srgbClr val="595959"/>
                </a:solidFill>
                <a:latin typeface="Arial"/>
                <a:cs typeface="Arial"/>
              </a:rPr>
              <a:t> </a:t>
            </a:r>
            <a:r>
              <a:rPr sz="1333" kern="0" dirty="0">
                <a:solidFill>
                  <a:srgbClr val="595959"/>
                </a:solidFill>
                <a:latin typeface="Arial"/>
                <a:cs typeface="Arial"/>
              </a:rPr>
              <a:t>with</a:t>
            </a:r>
            <a:r>
              <a:rPr sz="1333" kern="0" spc="-33" dirty="0">
                <a:solidFill>
                  <a:srgbClr val="595959"/>
                </a:solidFill>
                <a:latin typeface="Arial"/>
                <a:cs typeface="Arial"/>
              </a:rPr>
              <a:t> </a:t>
            </a:r>
            <a:r>
              <a:rPr sz="1333" kern="0" dirty="0">
                <a:solidFill>
                  <a:srgbClr val="595959"/>
                </a:solidFill>
                <a:latin typeface="Arial"/>
                <a:cs typeface="Arial"/>
              </a:rPr>
              <a:t>a</a:t>
            </a:r>
            <a:r>
              <a:rPr sz="1333" kern="0" spc="-33" dirty="0">
                <a:solidFill>
                  <a:srgbClr val="595959"/>
                </a:solidFill>
                <a:latin typeface="Arial"/>
                <a:cs typeface="Arial"/>
              </a:rPr>
              <a:t> </a:t>
            </a:r>
            <a:r>
              <a:rPr sz="1333" kern="0" dirty="0">
                <a:solidFill>
                  <a:srgbClr val="595959"/>
                </a:solidFill>
                <a:latin typeface="Arial"/>
                <a:cs typeface="Arial"/>
              </a:rPr>
              <a:t>Unified</a:t>
            </a:r>
            <a:r>
              <a:rPr sz="1333" kern="0" spc="-53" dirty="0">
                <a:solidFill>
                  <a:srgbClr val="595959"/>
                </a:solidFill>
                <a:latin typeface="Arial"/>
                <a:cs typeface="Arial"/>
              </a:rPr>
              <a:t> </a:t>
            </a:r>
            <a:r>
              <a:rPr sz="1333" kern="0" spc="-47" dirty="0">
                <a:solidFill>
                  <a:srgbClr val="595959"/>
                </a:solidFill>
                <a:latin typeface="Arial"/>
                <a:cs typeface="Arial"/>
              </a:rPr>
              <a:t>Text-</a:t>
            </a:r>
            <a:r>
              <a:rPr sz="1333" kern="0" spc="-13" dirty="0">
                <a:solidFill>
                  <a:srgbClr val="595959"/>
                </a:solidFill>
                <a:latin typeface="Arial"/>
                <a:cs typeface="Arial"/>
              </a:rPr>
              <a:t>to-</a:t>
            </a:r>
            <a:r>
              <a:rPr sz="1333" kern="0" spc="-40" dirty="0">
                <a:solidFill>
                  <a:srgbClr val="595959"/>
                </a:solidFill>
                <a:latin typeface="Arial"/>
                <a:cs typeface="Arial"/>
              </a:rPr>
              <a:t>Text</a:t>
            </a:r>
            <a:r>
              <a:rPr sz="1333" kern="0" spc="-53" dirty="0">
                <a:solidFill>
                  <a:srgbClr val="595959"/>
                </a:solidFill>
                <a:latin typeface="Arial"/>
                <a:cs typeface="Arial"/>
              </a:rPr>
              <a:t> </a:t>
            </a:r>
            <a:r>
              <a:rPr sz="1333" kern="0" dirty="0">
                <a:solidFill>
                  <a:srgbClr val="595959"/>
                </a:solidFill>
                <a:latin typeface="Arial"/>
                <a:cs typeface="Arial"/>
              </a:rPr>
              <a:t>Transformer</a:t>
            </a:r>
            <a:r>
              <a:rPr sz="1333" kern="0" spc="-33" dirty="0">
                <a:solidFill>
                  <a:srgbClr val="595959"/>
                </a:solidFill>
                <a:latin typeface="Arial"/>
                <a:cs typeface="Arial"/>
              </a:rPr>
              <a:t> </a:t>
            </a:r>
            <a:r>
              <a:rPr sz="1333" kern="0" dirty="0">
                <a:solidFill>
                  <a:srgbClr val="595959"/>
                </a:solidFill>
                <a:latin typeface="Arial"/>
                <a:cs typeface="Arial"/>
              </a:rPr>
              <a:t>(JMLR</a:t>
            </a:r>
            <a:r>
              <a:rPr sz="1333" kern="0" spc="-33" dirty="0">
                <a:solidFill>
                  <a:srgbClr val="595959"/>
                </a:solidFill>
                <a:latin typeface="Arial"/>
                <a:cs typeface="Arial"/>
              </a:rPr>
              <a:t> </a:t>
            </a:r>
            <a:r>
              <a:rPr sz="1333" kern="0" spc="-13" dirty="0">
                <a:solidFill>
                  <a:srgbClr val="595959"/>
                </a:solidFill>
                <a:latin typeface="Arial"/>
                <a:cs typeface="Arial"/>
              </a:rPr>
              <a:t>2020)</a:t>
            </a:r>
            <a:endParaRPr sz="1333" kern="0">
              <a:solidFill>
                <a:sysClr val="windowText" lastClr="000000"/>
              </a:solidFill>
              <a:latin typeface="Arial"/>
              <a:cs typeface="Arial"/>
            </a:endParaRPr>
          </a:p>
        </p:txBody>
      </p:sp>
      <p:pic>
        <p:nvPicPr>
          <p:cNvPr id="6" name="Picture 5"/>
          <p:cNvPicPr>
            <a:picLocks noChangeAspect="1"/>
          </p:cNvPicPr>
          <p:nvPr/>
        </p:nvPicPr>
        <p:blipFill>
          <a:blip r:embed="rId3"/>
          <a:stretch>
            <a:fillRect/>
          </a:stretch>
        </p:blipFill>
        <p:spPr>
          <a:xfrm>
            <a:off x="10806415" y="1087774"/>
            <a:ext cx="774259" cy="963251"/>
          </a:xfrm>
          <a:prstGeom prst="rect">
            <a:avLst/>
          </a:prstGeom>
        </p:spPr>
      </p:pic>
    </p:spTree>
    <p:extLst>
      <p:ext uri="{BB962C8B-B14F-4D97-AF65-F5344CB8AC3E}">
        <p14:creationId xmlns:p14="http://schemas.microsoft.com/office/powerpoint/2010/main" val="4221733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cxnSp>
        <p:nvCxnSpPr>
          <p:cNvPr id="504" name="Google Shape;504;p65"/>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505" name="Google Shape;505;p65"/>
          <p:cNvSpPr txBox="1">
            <a:spLocks noGrp="1"/>
          </p:cNvSpPr>
          <p:nvPr>
            <p:ph type="body" idx="1"/>
          </p:nvPr>
        </p:nvSpPr>
        <p:spPr>
          <a:xfrm>
            <a:off x="430800" y="1547667"/>
            <a:ext cx="11330400" cy="4692000"/>
          </a:xfrm>
          <a:prstGeom prst="rect">
            <a:avLst/>
          </a:prstGeom>
          <a:noFill/>
          <a:ln>
            <a:noFill/>
          </a:ln>
        </p:spPr>
        <p:txBody>
          <a:bodyPr spcFirstLastPara="1" wrap="square" lIns="91433" tIns="45700" rIns="91433" bIns="45700" anchor="t" anchorCtr="0">
            <a:noAutofit/>
          </a:bodyPr>
          <a:lstStyle/>
          <a:p>
            <a:pPr marL="457189" indent="-380990">
              <a:lnSpc>
                <a:spcPct val="150000"/>
              </a:lnSpc>
              <a:spcBef>
                <a:spcPts val="0"/>
              </a:spcBef>
              <a:buClr>
                <a:schemeClr val="dk1"/>
              </a:buClr>
              <a:buSzPts val="1700"/>
            </a:pPr>
            <a:r>
              <a:rPr lang="en" sz="2267" dirty="0">
                <a:solidFill>
                  <a:schemeClr val="dk1"/>
                </a:solidFill>
                <a:latin typeface="DM Sans"/>
                <a:ea typeface="DM Sans"/>
                <a:cs typeface="DM Sans"/>
                <a:sym typeface="DM Sans"/>
              </a:rPr>
              <a:t>Latest: </a:t>
            </a:r>
            <a:r>
              <a:rPr lang="en" sz="2267" b="1" dirty="0">
                <a:solidFill>
                  <a:schemeClr val="dk1"/>
                </a:solidFill>
                <a:latin typeface="DM Sans"/>
                <a:ea typeface="DM Sans"/>
                <a:cs typeface="DM Sans"/>
                <a:sym typeface="DM Sans"/>
              </a:rPr>
              <a:t>Gemini 1.5 Pro</a:t>
            </a:r>
            <a:endParaRPr sz="2267" b="1" dirty="0">
              <a:solidFill>
                <a:schemeClr val="dk1"/>
              </a:solidFill>
              <a:latin typeface="DM Sans"/>
              <a:ea typeface="DM Sans"/>
              <a:cs typeface="DM Sans"/>
              <a:sym typeface="DM Sans"/>
            </a:endParaRPr>
          </a:p>
          <a:p>
            <a:pPr marL="457189" indent="-380990">
              <a:lnSpc>
                <a:spcPct val="150000"/>
              </a:lnSpc>
              <a:spcBef>
                <a:spcPts val="0"/>
              </a:spcBef>
              <a:buClr>
                <a:schemeClr val="dk1"/>
              </a:buClr>
              <a:buSzPts val="1700"/>
              <a:buFont typeface="DM Sans"/>
              <a:buChar char="►"/>
            </a:pPr>
            <a:r>
              <a:rPr lang="en" sz="2267" dirty="0">
                <a:solidFill>
                  <a:schemeClr val="dk1"/>
                </a:solidFill>
                <a:latin typeface="DM Sans"/>
                <a:ea typeface="DM Sans"/>
                <a:cs typeface="DM Sans"/>
                <a:sym typeface="DM Sans"/>
              </a:rPr>
              <a:t>Gemini Ultra performs better than ChatGPT on 30 of the 32 academic benchmarks in reasoning and understanding it tested on.</a:t>
            </a:r>
            <a:endParaRPr sz="2267" dirty="0">
              <a:solidFill>
                <a:schemeClr val="dk1"/>
              </a:solidFill>
              <a:latin typeface="DM Sans"/>
              <a:ea typeface="DM Sans"/>
              <a:cs typeface="DM Sans"/>
              <a:sym typeface="DM Sans"/>
            </a:endParaRPr>
          </a:p>
          <a:p>
            <a:pPr marL="457189" indent="-380990">
              <a:lnSpc>
                <a:spcPct val="150000"/>
              </a:lnSpc>
              <a:spcBef>
                <a:spcPts val="0"/>
              </a:spcBef>
              <a:buClr>
                <a:schemeClr val="dk1"/>
              </a:buClr>
              <a:buSzPts val="1700"/>
              <a:buFont typeface="DM Sans"/>
              <a:buChar char="►"/>
            </a:pPr>
            <a:r>
              <a:rPr lang="en" sz="2267" dirty="0">
                <a:solidFill>
                  <a:schemeClr val="dk1"/>
                </a:solidFill>
                <a:latin typeface="DM Sans"/>
                <a:ea typeface="DM Sans"/>
                <a:cs typeface="DM Sans"/>
                <a:sym typeface="DM Sans"/>
              </a:rPr>
              <a:t>Effectively processes and integrates data from diff modalities:</a:t>
            </a:r>
            <a:endParaRPr sz="2267" dirty="0">
              <a:solidFill>
                <a:schemeClr val="dk1"/>
              </a:solidFill>
              <a:latin typeface="DM Sans"/>
              <a:ea typeface="DM Sans"/>
              <a:cs typeface="DM Sans"/>
              <a:sym typeface="DM Sans"/>
            </a:endParaRPr>
          </a:p>
          <a:p>
            <a:pPr marL="914377" lvl="1" indent="-364058">
              <a:lnSpc>
                <a:spcPct val="150000"/>
              </a:lnSpc>
              <a:spcBef>
                <a:spcPts val="0"/>
              </a:spcBef>
              <a:buClr>
                <a:schemeClr val="dk1"/>
              </a:buClr>
              <a:buSzPts val="1700"/>
              <a:buFont typeface="DM Sans"/>
              <a:buChar char="►"/>
            </a:pPr>
            <a:r>
              <a:rPr lang="en" sz="2267" dirty="0">
                <a:solidFill>
                  <a:schemeClr val="dk1"/>
                </a:solidFill>
                <a:latin typeface="DM Sans"/>
                <a:ea typeface="DM Sans"/>
                <a:cs typeface="DM Sans"/>
                <a:sym typeface="DM Sans"/>
              </a:rPr>
              <a:t>Text, audio, image, video</a:t>
            </a:r>
            <a:endParaRPr sz="2267" dirty="0">
              <a:solidFill>
                <a:schemeClr val="dk1"/>
              </a:solidFill>
              <a:latin typeface="DM Sans"/>
              <a:ea typeface="DM Sans"/>
              <a:cs typeface="DM Sans"/>
              <a:sym typeface="DM Sans"/>
            </a:endParaRPr>
          </a:p>
          <a:p>
            <a:pPr marL="457189" indent="-380990">
              <a:lnSpc>
                <a:spcPct val="150000"/>
              </a:lnSpc>
              <a:spcBef>
                <a:spcPts val="0"/>
              </a:spcBef>
              <a:buClr>
                <a:schemeClr val="dk1"/>
              </a:buClr>
              <a:buSzPts val="1700"/>
              <a:buFont typeface="DM Sans"/>
              <a:buChar char="►"/>
            </a:pPr>
            <a:r>
              <a:rPr lang="en" sz="2267" dirty="0">
                <a:solidFill>
                  <a:schemeClr val="dk1"/>
                </a:solidFill>
                <a:latin typeface="DM Sans"/>
                <a:ea typeface="DM Sans"/>
                <a:cs typeface="DM Sans"/>
                <a:sym typeface="DM Sans"/>
              </a:rPr>
              <a:t>Based on a Mixture-of-Experts (MoE) model</a:t>
            </a:r>
            <a:endParaRPr sz="2267" dirty="0">
              <a:solidFill>
                <a:schemeClr val="dk1"/>
              </a:solidFill>
              <a:latin typeface="DM Sans"/>
              <a:ea typeface="DM Sans"/>
              <a:cs typeface="DM Sans"/>
              <a:sym typeface="DM Sans"/>
            </a:endParaRPr>
          </a:p>
          <a:p>
            <a:pPr marL="914377" lvl="1" indent="-364058">
              <a:lnSpc>
                <a:spcPct val="150000"/>
              </a:lnSpc>
              <a:spcBef>
                <a:spcPts val="0"/>
              </a:spcBef>
              <a:buClr>
                <a:schemeClr val="dk1"/>
              </a:buClr>
              <a:buSzPts val="1700"/>
              <a:buFont typeface="DM Sans"/>
              <a:buChar char="►"/>
            </a:pPr>
            <a:r>
              <a:rPr lang="en" sz="2267" dirty="0">
                <a:solidFill>
                  <a:schemeClr val="dk1"/>
                </a:solidFill>
                <a:latin typeface="DM Sans"/>
                <a:ea typeface="DM Sans"/>
                <a:cs typeface="DM Sans"/>
                <a:sym typeface="DM Sans"/>
              </a:rPr>
              <a:t>Significantly improves efficiency in training and application</a:t>
            </a:r>
            <a:endParaRPr sz="2267" dirty="0">
              <a:solidFill>
                <a:schemeClr val="dk1"/>
              </a:solidFill>
              <a:latin typeface="DM Sans"/>
              <a:ea typeface="DM Sans"/>
              <a:cs typeface="DM Sans"/>
              <a:sym typeface="DM Sans"/>
            </a:endParaRPr>
          </a:p>
        </p:txBody>
      </p:sp>
      <p:sp>
        <p:nvSpPr>
          <p:cNvPr id="506" name="Google Shape;506;p65"/>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87</a:t>
            </a:fld>
            <a:endParaRPr/>
          </a:p>
        </p:txBody>
      </p:sp>
      <p:sp>
        <p:nvSpPr>
          <p:cNvPr id="507" name="Google Shape;507;p65"/>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508" name="Google Shape;508;p65"/>
          <p:cNvSpPr txBox="1">
            <a:spLocks noGrp="1"/>
          </p:cNvSpPr>
          <p:nvPr>
            <p:ph type="title"/>
          </p:nvPr>
        </p:nvSpPr>
        <p:spPr>
          <a:xfrm>
            <a:off x="333034" y="272357"/>
            <a:ext cx="11330400" cy="477914"/>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b="1" dirty="0">
                <a:solidFill>
                  <a:srgbClr val="30888E"/>
                </a:solidFill>
                <a:latin typeface="Calibri Light" panose="020F0302020204030204" pitchFamily="34" charset="0"/>
                <a:ea typeface="DM Sans"/>
                <a:cs typeface="Calibri Light" panose="020F0302020204030204" pitchFamily="34" charset="0"/>
                <a:sym typeface="DM Sans"/>
              </a:rPr>
              <a:t>Gemini</a:t>
            </a:r>
            <a:endParaRPr sz="3600" b="1" dirty="0">
              <a:solidFill>
                <a:srgbClr val="30888E"/>
              </a:solidFill>
              <a:latin typeface="Calibri Light" panose="020F0302020204030204" pitchFamily="34" charset="0"/>
              <a:ea typeface="DM Sans"/>
              <a:cs typeface="Calibri Light" panose="020F0302020204030204" pitchFamily="34" charset="0"/>
              <a:sym typeface="DM Sans"/>
            </a:endParaRPr>
          </a:p>
        </p:txBody>
      </p:sp>
      <p:pic>
        <p:nvPicPr>
          <p:cNvPr id="2" name="Picture 1"/>
          <p:cNvPicPr>
            <a:picLocks noChangeAspect="1"/>
          </p:cNvPicPr>
          <p:nvPr/>
        </p:nvPicPr>
        <p:blipFill>
          <a:blip r:embed="rId3"/>
          <a:stretch>
            <a:fillRect/>
          </a:stretch>
        </p:blipFill>
        <p:spPr>
          <a:xfrm>
            <a:off x="10789081" y="899608"/>
            <a:ext cx="774259" cy="963251"/>
          </a:xfrm>
          <a:prstGeom prst="rect">
            <a:avLst/>
          </a:prstGeom>
        </p:spPr>
      </p:pic>
    </p:spTree>
    <p:extLst>
      <p:ext uri="{BB962C8B-B14F-4D97-AF65-F5344CB8AC3E}">
        <p14:creationId xmlns:p14="http://schemas.microsoft.com/office/powerpoint/2010/main" val="10799309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cxnSp>
        <p:nvCxnSpPr>
          <p:cNvPr id="514" name="Google Shape;514;p66"/>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515" name="Google Shape;515;p66"/>
          <p:cNvSpPr txBox="1">
            <a:spLocks noGrp="1"/>
          </p:cNvSpPr>
          <p:nvPr>
            <p:ph type="body" idx="1"/>
          </p:nvPr>
        </p:nvSpPr>
        <p:spPr>
          <a:xfrm>
            <a:off x="430800" y="608200"/>
            <a:ext cx="11330400" cy="4692000"/>
          </a:xfrm>
          <a:prstGeom prst="rect">
            <a:avLst/>
          </a:prstGeom>
          <a:noFill/>
          <a:ln>
            <a:noFill/>
          </a:ln>
        </p:spPr>
        <p:txBody>
          <a:bodyPr spcFirstLastPara="1" wrap="square" lIns="91433" tIns="45700" rIns="91433" bIns="45700" anchor="t" anchorCtr="0">
            <a:noAutofit/>
          </a:bodyPr>
          <a:lstStyle/>
          <a:p>
            <a:pPr marL="0" indent="0">
              <a:lnSpc>
                <a:spcPct val="150000"/>
              </a:lnSpc>
              <a:spcBef>
                <a:spcPts val="0"/>
              </a:spcBef>
              <a:buNone/>
            </a:pPr>
            <a:endParaRPr sz="1867" dirty="0">
              <a:solidFill>
                <a:schemeClr val="dk1"/>
              </a:solidFill>
              <a:latin typeface="DM Sans"/>
              <a:ea typeface="DM Sans"/>
              <a:cs typeface="DM Sans"/>
              <a:sym typeface="DM Sans"/>
            </a:endParaRPr>
          </a:p>
          <a:p>
            <a:pPr marL="457189" indent="-355591">
              <a:lnSpc>
                <a:spcPct val="150000"/>
              </a:lnSpc>
              <a:spcBef>
                <a:spcPts val="0"/>
              </a:spcBef>
              <a:buClr>
                <a:schemeClr val="dk1"/>
              </a:buClr>
              <a:buSzPts val="1400"/>
              <a:buFont typeface="DM Sans"/>
              <a:buChar char="►"/>
            </a:pPr>
            <a:r>
              <a:rPr lang="en" sz="1867" dirty="0">
                <a:solidFill>
                  <a:schemeClr val="dk1"/>
                </a:solidFill>
                <a:latin typeface="DM Sans"/>
                <a:ea typeface="DM Sans"/>
                <a:cs typeface="DM Sans"/>
                <a:sym typeface="DM Sans"/>
              </a:rPr>
              <a:t>Based on a Mixture-of-Experts (MoE) model</a:t>
            </a:r>
            <a:endParaRPr sz="1867" dirty="0">
              <a:solidFill>
                <a:schemeClr val="dk1"/>
              </a:solidFill>
              <a:latin typeface="DM Sans"/>
              <a:ea typeface="DM Sans"/>
              <a:cs typeface="DM Sans"/>
              <a:sym typeface="DM Sans"/>
            </a:endParaRPr>
          </a:p>
          <a:p>
            <a:pPr marL="914377" lvl="1" indent="-338658">
              <a:lnSpc>
                <a:spcPct val="150000"/>
              </a:lnSpc>
              <a:spcBef>
                <a:spcPts val="0"/>
              </a:spcBef>
              <a:buClr>
                <a:schemeClr val="dk1"/>
              </a:buClr>
              <a:buSzPts val="1400"/>
              <a:buFont typeface="DM Sans"/>
              <a:buChar char="►"/>
            </a:pPr>
            <a:r>
              <a:rPr lang="en" dirty="0">
                <a:solidFill>
                  <a:schemeClr val="dk1"/>
                </a:solidFill>
                <a:latin typeface="DM Sans"/>
                <a:ea typeface="DM Sans"/>
                <a:cs typeface="DM Sans"/>
                <a:sym typeface="DM Sans"/>
              </a:rPr>
              <a:t>Combination of multiple small Neural networks known as ‘Experts’ which are trained and capable of handling particular data and performing specialised tasks. </a:t>
            </a:r>
            <a:endParaRPr dirty="0">
              <a:solidFill>
                <a:schemeClr val="dk1"/>
              </a:solidFill>
              <a:latin typeface="DM Sans"/>
              <a:ea typeface="DM Sans"/>
              <a:cs typeface="DM Sans"/>
              <a:sym typeface="DM Sans"/>
            </a:endParaRPr>
          </a:p>
          <a:p>
            <a:pPr marL="914377" lvl="1" indent="-338658">
              <a:lnSpc>
                <a:spcPct val="150000"/>
              </a:lnSpc>
              <a:spcBef>
                <a:spcPts val="0"/>
              </a:spcBef>
              <a:buClr>
                <a:schemeClr val="dk1"/>
              </a:buClr>
              <a:buSzPts val="1400"/>
              <a:buFont typeface="DM Sans"/>
              <a:buChar char="►"/>
            </a:pPr>
            <a:r>
              <a:rPr lang="en" dirty="0">
                <a:solidFill>
                  <a:schemeClr val="dk1"/>
                </a:solidFill>
                <a:latin typeface="DM Sans"/>
                <a:ea typeface="DM Sans"/>
                <a:cs typeface="DM Sans"/>
                <a:sym typeface="DM Sans"/>
              </a:rPr>
              <a:t>‘Gating network’ which predicts which response is best suited to address the request.</a:t>
            </a:r>
            <a:endParaRPr dirty="0">
              <a:solidFill>
                <a:schemeClr val="dk1"/>
              </a:solidFill>
              <a:latin typeface="DM Sans"/>
              <a:ea typeface="DM Sans"/>
              <a:cs typeface="DM Sans"/>
              <a:sym typeface="DM Sans"/>
            </a:endParaRPr>
          </a:p>
        </p:txBody>
      </p:sp>
      <p:sp>
        <p:nvSpPr>
          <p:cNvPr id="516" name="Google Shape;516;p66"/>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88</a:t>
            </a:fld>
            <a:endParaRPr/>
          </a:p>
        </p:txBody>
      </p:sp>
      <p:sp>
        <p:nvSpPr>
          <p:cNvPr id="518" name="Google Shape;518;p66"/>
          <p:cNvSpPr txBox="1">
            <a:spLocks noGrp="1"/>
          </p:cNvSpPr>
          <p:nvPr>
            <p:ph type="title"/>
          </p:nvPr>
        </p:nvSpPr>
        <p:spPr>
          <a:xfrm>
            <a:off x="232925" y="166215"/>
            <a:ext cx="11330400" cy="488317"/>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b="1" dirty="0">
                <a:solidFill>
                  <a:srgbClr val="30888E"/>
                </a:solidFill>
                <a:latin typeface="Calibri Light" panose="020F0302020204030204" pitchFamily="34" charset="0"/>
                <a:ea typeface="DM Sans"/>
                <a:cs typeface="Calibri Light" panose="020F0302020204030204" pitchFamily="34" charset="0"/>
                <a:sym typeface="DM Sans"/>
              </a:rPr>
              <a:t>Gemini</a:t>
            </a:r>
            <a:endParaRPr sz="3600" b="1" dirty="0">
              <a:solidFill>
                <a:srgbClr val="30888E"/>
              </a:solidFill>
              <a:latin typeface="Calibri Light" panose="020F0302020204030204" pitchFamily="34" charset="0"/>
              <a:ea typeface="DM Sans"/>
              <a:cs typeface="Calibri Light" panose="020F0302020204030204" pitchFamily="34" charset="0"/>
              <a:sym typeface="DM Sans"/>
            </a:endParaRPr>
          </a:p>
        </p:txBody>
      </p:sp>
      <p:pic>
        <p:nvPicPr>
          <p:cNvPr id="520" name="Google Shape;520;p66"/>
          <p:cNvPicPr preferRelativeResize="0"/>
          <p:nvPr/>
        </p:nvPicPr>
        <p:blipFill>
          <a:blip r:embed="rId3">
            <a:alphaModFix/>
          </a:blip>
          <a:stretch>
            <a:fillRect/>
          </a:stretch>
        </p:blipFill>
        <p:spPr>
          <a:xfrm>
            <a:off x="1332067" y="2847034"/>
            <a:ext cx="6923933" cy="3549365"/>
          </a:xfrm>
          <a:prstGeom prst="rect">
            <a:avLst/>
          </a:prstGeom>
          <a:noFill/>
          <a:ln>
            <a:noFill/>
          </a:ln>
        </p:spPr>
      </p:pic>
      <p:sp>
        <p:nvSpPr>
          <p:cNvPr id="521" name="Google Shape;521;p66"/>
          <p:cNvSpPr txBox="1"/>
          <p:nvPr/>
        </p:nvSpPr>
        <p:spPr>
          <a:xfrm>
            <a:off x="4048867" y="6324400"/>
            <a:ext cx="11460800" cy="533504"/>
          </a:xfrm>
          <a:prstGeom prst="rect">
            <a:avLst/>
          </a:prstGeom>
          <a:noFill/>
          <a:ln>
            <a:noFill/>
          </a:ln>
        </p:spPr>
        <p:txBody>
          <a:bodyPr spcFirstLastPara="1" wrap="square" lIns="121900" tIns="121900" rIns="121900" bIns="121900" anchor="t" anchorCtr="0">
            <a:spAutoFit/>
          </a:bodyPr>
          <a:lstStyle/>
          <a:p>
            <a:pPr>
              <a:buClr>
                <a:srgbClr val="000000"/>
              </a:buClr>
              <a:buFont typeface="Arial"/>
              <a:buNone/>
            </a:pPr>
            <a:r>
              <a:rPr lang="en" sz="1867" u="sng" kern="0">
                <a:solidFill>
                  <a:srgbClr val="0097A7"/>
                </a:solidFill>
                <a:cs typeface="Arial"/>
                <a:sym typeface="Arial"/>
                <a:hlinkClick r:id="rId4"/>
              </a:rPr>
              <a:t>Source link</a:t>
            </a:r>
            <a:endParaRPr sz="1867" kern="0">
              <a:solidFill>
                <a:srgbClr val="000000"/>
              </a:solidFill>
              <a:cs typeface="Arial"/>
              <a:sym typeface="Arial"/>
            </a:endParaRPr>
          </a:p>
        </p:txBody>
      </p:sp>
      <p:pic>
        <p:nvPicPr>
          <p:cNvPr id="10" name="Google Shape;118;p3" descr="A close up of a logo&#10;&#10;Description automatically generated"/>
          <p:cNvPicPr preferRelativeResize="0"/>
          <p:nvPr/>
        </p:nvPicPr>
        <p:blipFill rotWithShape="1">
          <a:blip r:embed="rId5">
            <a:alphaModFix/>
          </a:blip>
          <a:srcRect/>
          <a:stretch/>
        </p:blipFill>
        <p:spPr>
          <a:xfrm>
            <a:off x="11091430" y="210347"/>
            <a:ext cx="669770" cy="795705"/>
          </a:xfrm>
          <a:prstGeom prst="rect">
            <a:avLst/>
          </a:prstGeom>
          <a:noFill/>
          <a:ln>
            <a:noFill/>
          </a:ln>
        </p:spPr>
      </p:pic>
    </p:spTree>
    <p:extLst>
      <p:ext uri="{BB962C8B-B14F-4D97-AF65-F5344CB8AC3E}">
        <p14:creationId xmlns:p14="http://schemas.microsoft.com/office/powerpoint/2010/main" val="10636094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US" dirty="0" smtClean="0"/>
              <a:t> </a:t>
            </a:r>
          </a:p>
          <a:p>
            <a:pPr marL="0" indent="0">
              <a:buNone/>
            </a:pPr>
            <a:endParaRPr lang="en-US" dirty="0"/>
          </a:p>
          <a:p>
            <a:pPr marL="0" indent="0">
              <a:buNone/>
            </a:pPr>
            <a:r>
              <a:rPr lang="en-US" dirty="0" smtClean="0"/>
              <a:t>                                        Thank you for the </a:t>
            </a:r>
            <a:r>
              <a:rPr lang="en-US" dirty="0" smtClean="0"/>
              <a:t>patience</a:t>
            </a:r>
          </a:p>
          <a:p>
            <a:pPr marL="0" indent="0">
              <a:buNone/>
            </a:pPr>
            <a:r>
              <a:rPr lang="en-US"/>
              <a:t> </a:t>
            </a:r>
            <a:r>
              <a:rPr lang="en-US" smtClean="0"/>
              <a:t>                                               </a:t>
            </a:r>
            <a:r>
              <a:rPr lang="en-US" dirty="0" smtClean="0"/>
              <a:t>Add on </a:t>
            </a:r>
            <a:r>
              <a:rPr lang="en-US" smtClean="0"/>
              <a:t>slides follow</a:t>
            </a:r>
            <a:endParaRPr lang="en-IN" dirty="0"/>
          </a:p>
        </p:txBody>
      </p:sp>
    </p:spTree>
    <p:extLst>
      <p:ext uri="{BB962C8B-B14F-4D97-AF65-F5344CB8AC3E}">
        <p14:creationId xmlns:p14="http://schemas.microsoft.com/office/powerpoint/2010/main" val="3547713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3608"/>
          </a:xfrm>
        </p:spPr>
        <p:txBody>
          <a:bodyPr>
            <a:normAutofit fontScale="90000"/>
          </a:bodyPr>
          <a:lstStyle/>
          <a:p>
            <a:pPr algn="ctr"/>
            <a:r>
              <a:rPr lang="en-GB" dirty="0" smtClean="0"/>
              <a:t>Stages in Language Representation</a:t>
            </a:r>
            <a:endParaRPr lang="en-IN" dirty="0"/>
          </a:p>
        </p:txBody>
      </p:sp>
      <p:pic>
        <p:nvPicPr>
          <p:cNvPr id="4" name="Content Placeholder 3" descr="https://blog-cdn.ineuron.ai/user/uploads/ea7c65f6d2d1926922098a57eb19b07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1367" y="1826684"/>
            <a:ext cx="5169267" cy="4349749"/>
          </a:xfrm>
          <a:prstGeom prst="rect">
            <a:avLst/>
          </a:prstGeom>
          <a:noFill/>
          <a:ln>
            <a:noFill/>
          </a:ln>
        </p:spPr>
      </p:pic>
      <p:pic>
        <p:nvPicPr>
          <p:cNvPr id="5" name="Picture 4"/>
          <p:cNvPicPr>
            <a:picLocks noChangeAspect="1"/>
          </p:cNvPicPr>
          <p:nvPr/>
        </p:nvPicPr>
        <p:blipFill>
          <a:blip r:embed="rId3"/>
          <a:stretch>
            <a:fillRect/>
          </a:stretch>
        </p:blipFill>
        <p:spPr>
          <a:xfrm>
            <a:off x="10868891" y="696929"/>
            <a:ext cx="789709" cy="1187144"/>
          </a:xfrm>
          <a:prstGeom prst="rect">
            <a:avLst/>
          </a:prstGeom>
        </p:spPr>
      </p:pic>
    </p:spTree>
    <p:extLst>
      <p:ext uri="{BB962C8B-B14F-4D97-AF65-F5344CB8AC3E}">
        <p14:creationId xmlns:p14="http://schemas.microsoft.com/office/powerpoint/2010/main" val="28991017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867"/>
            <a:ext cx="9012382" cy="392589"/>
          </a:xfrm>
        </p:spPr>
        <p:txBody>
          <a:bodyPr>
            <a:noAutofit/>
          </a:bodyPr>
          <a:lstStyle/>
          <a:p>
            <a:pPr algn="ctr"/>
            <a:r>
              <a:rPr lang="en-US" sz="3600" dirty="0" smtClean="0"/>
              <a:t>Current trends in LLMs</a:t>
            </a:r>
            <a:endParaRPr lang="en-IN" sz="3600" dirty="0"/>
          </a:p>
        </p:txBody>
      </p:sp>
      <p:sp>
        <p:nvSpPr>
          <p:cNvPr id="3" name="Content Placeholder 2"/>
          <p:cNvSpPr>
            <a:spLocks noGrp="1"/>
          </p:cNvSpPr>
          <p:nvPr>
            <p:ph idx="1"/>
          </p:nvPr>
        </p:nvSpPr>
        <p:spPr>
          <a:xfrm>
            <a:off x="654627" y="800100"/>
            <a:ext cx="11177155" cy="5881255"/>
          </a:xfrm>
        </p:spPr>
        <p:txBody>
          <a:bodyPr>
            <a:normAutofit lnSpcReduction="10000"/>
          </a:bodyPr>
          <a:lstStyle/>
          <a:p>
            <a:pPr marL="0" indent="0">
              <a:buNone/>
            </a:pPr>
            <a:r>
              <a:rPr lang="en-US" sz="1800" dirty="0" smtClean="0"/>
              <a:t> LLMs </a:t>
            </a:r>
            <a:r>
              <a:rPr lang="en-US" sz="1800" b="1" dirty="0" smtClean="0"/>
              <a:t>till now </a:t>
            </a:r>
            <a:r>
              <a:rPr lang="en-US" sz="1800" dirty="0" smtClean="0"/>
              <a:t>built primarily </a:t>
            </a:r>
            <a:r>
              <a:rPr lang="en-US" sz="1800" dirty="0"/>
              <a:t>built on the </a:t>
            </a:r>
            <a:r>
              <a:rPr lang="en-US" sz="1800" b="1" dirty="0"/>
              <a:t>conventional Transformer </a:t>
            </a:r>
            <a:r>
              <a:rPr lang="en-US" sz="1800" b="1" dirty="0" smtClean="0"/>
              <a:t>architecture </a:t>
            </a:r>
            <a:r>
              <a:rPr lang="en-US" sz="1800" dirty="0" smtClean="0"/>
              <a:t>– powerful                                                               but has 2 drawbacks</a:t>
            </a:r>
            <a:endParaRPr lang="en-US" sz="1800" dirty="0"/>
          </a:p>
          <a:p>
            <a:pPr marL="0" indent="0">
              <a:buNone/>
            </a:pPr>
            <a:r>
              <a:rPr lang="en-US" sz="1800" dirty="0"/>
              <a:t>•	</a:t>
            </a:r>
            <a:r>
              <a:rPr lang="en-US" sz="1800" b="1" dirty="0"/>
              <a:t>Large memory footprint</a:t>
            </a:r>
            <a:r>
              <a:rPr lang="en-US" sz="1800" dirty="0"/>
              <a:t>: Transformer's memory footprint scales with context length. This makes it challenging to </a:t>
            </a:r>
            <a:r>
              <a:rPr lang="en-US" sz="1800" b="1" dirty="0"/>
              <a:t>run long context windows or numerous parallel batches without extensive hardware resources, limiting widespread opportunities to experiment and </a:t>
            </a:r>
            <a:r>
              <a:rPr lang="en-US" sz="1800" b="1" dirty="0" smtClean="0"/>
              <a:t>deploy</a:t>
            </a:r>
            <a:endParaRPr lang="en-US" sz="1800" b="1" dirty="0"/>
          </a:p>
          <a:p>
            <a:pPr marL="0" indent="0">
              <a:buNone/>
            </a:pPr>
            <a:r>
              <a:rPr lang="en-US" sz="1800" dirty="0" smtClean="0"/>
              <a:t>•</a:t>
            </a:r>
            <a:r>
              <a:rPr lang="en-US" sz="1800" dirty="0"/>
              <a:t>	</a:t>
            </a:r>
            <a:r>
              <a:rPr lang="en-US" sz="1800" b="1" dirty="0"/>
              <a:t>Slow inference as context grows: Transformer’s attention mechanism scales </a:t>
            </a:r>
            <a:r>
              <a:rPr lang="en-US" sz="1800" b="1" dirty="0" err="1"/>
              <a:t>quadratically</a:t>
            </a:r>
            <a:r>
              <a:rPr lang="en-US" sz="1800" b="1" dirty="0"/>
              <a:t> with sequence length and slows down throughput, as each token depends on the entire sequence that came before it—placing </a:t>
            </a:r>
            <a:r>
              <a:rPr lang="en-US" sz="1800" dirty="0"/>
              <a:t>long context use cases outside the scope of efficient </a:t>
            </a:r>
            <a:r>
              <a:rPr lang="en-US" sz="1800" dirty="0" smtClean="0"/>
              <a:t>production</a:t>
            </a:r>
          </a:p>
          <a:p>
            <a:r>
              <a:rPr lang="en-US" sz="1800" dirty="0"/>
              <a:t>Proposed by </a:t>
            </a:r>
            <a:r>
              <a:rPr lang="en-US" sz="1800" b="1" dirty="0"/>
              <a:t>researchers at Carnegie Mellon and Princeton Universities</a:t>
            </a:r>
            <a:r>
              <a:rPr lang="en-US" sz="1800" dirty="0"/>
              <a:t>, </a:t>
            </a:r>
            <a:r>
              <a:rPr lang="en-US" sz="1800" b="1" dirty="0"/>
              <a:t>Mamba</a:t>
            </a:r>
            <a:r>
              <a:rPr lang="en-US" sz="1800" dirty="0"/>
              <a:t> addresses exactly those shortcomings, opening a new frontier of possibility for language model </a:t>
            </a:r>
            <a:r>
              <a:rPr lang="en-US" sz="1800" dirty="0" smtClean="0"/>
              <a:t>development</a:t>
            </a:r>
          </a:p>
          <a:p>
            <a:r>
              <a:rPr lang="en-US" sz="1800" dirty="0" smtClean="0"/>
              <a:t> </a:t>
            </a:r>
            <a:r>
              <a:rPr lang="en-US" sz="1800" dirty="0"/>
              <a:t>However, </a:t>
            </a:r>
            <a:r>
              <a:rPr lang="en-US" sz="1800" b="1" dirty="0"/>
              <a:t>without attention over the entire context, this architecture struggles to match the same output quality of the best existing models, especially on recall-related </a:t>
            </a:r>
            <a:r>
              <a:rPr lang="en-US" sz="1800" b="1" dirty="0" smtClean="0"/>
              <a:t>tasks</a:t>
            </a:r>
          </a:p>
          <a:p>
            <a:r>
              <a:rPr lang="en-US" sz="1800" b="1" dirty="0" smtClean="0"/>
              <a:t>M</a:t>
            </a:r>
            <a:r>
              <a:rPr lang="en-US" sz="1800" dirty="0" smtClean="0"/>
              <a:t>ixture</a:t>
            </a:r>
            <a:r>
              <a:rPr lang="en-US" sz="1800" b="1" dirty="0" smtClean="0"/>
              <a:t> o</a:t>
            </a:r>
            <a:r>
              <a:rPr lang="en-US" sz="1800" dirty="0" smtClean="0"/>
              <a:t>f</a:t>
            </a:r>
            <a:r>
              <a:rPr lang="en-US" sz="1800" b="1" dirty="0" smtClean="0"/>
              <a:t> E</a:t>
            </a:r>
            <a:r>
              <a:rPr lang="en-US" sz="1800" dirty="0" smtClean="0"/>
              <a:t>xperts(</a:t>
            </a:r>
            <a:r>
              <a:rPr lang="en-US" sz="1800" dirty="0" err="1" smtClean="0"/>
              <a:t>MoE</a:t>
            </a:r>
            <a:r>
              <a:rPr lang="en-US" sz="1800" dirty="0"/>
              <a:t>) </a:t>
            </a:r>
            <a:r>
              <a:rPr lang="en-US" sz="1800" dirty="0" smtClean="0"/>
              <a:t>a machine </a:t>
            </a:r>
            <a:r>
              <a:rPr lang="en-US" sz="1800" dirty="0"/>
              <a:t>learning technique where </a:t>
            </a:r>
            <a:r>
              <a:rPr lang="en-US" sz="1800" b="1" dirty="0"/>
              <a:t>multiple expert networks (learners) are used to divide a problem space into homogeneous regions</a:t>
            </a:r>
            <a:r>
              <a:rPr lang="en-US" sz="1800" b="1" dirty="0" smtClean="0"/>
              <a:t>.</a:t>
            </a:r>
            <a:r>
              <a:rPr lang="en-US" sz="1800" dirty="0" smtClean="0"/>
              <a:t> </a:t>
            </a:r>
            <a:r>
              <a:rPr lang="en-US" sz="1800" dirty="0"/>
              <a:t>It </a:t>
            </a:r>
            <a:r>
              <a:rPr lang="en-US" sz="1800" b="1" dirty="0"/>
              <a:t>differs from ensemble techniques </a:t>
            </a:r>
            <a:r>
              <a:rPr lang="en-US" sz="1800" dirty="0"/>
              <a:t>in that for </a:t>
            </a:r>
            <a:r>
              <a:rPr lang="en-US" sz="1800" b="1" dirty="0" err="1"/>
              <a:t>MoE</a:t>
            </a:r>
            <a:r>
              <a:rPr lang="en-US" sz="1800" b="1" dirty="0"/>
              <a:t>,</a:t>
            </a:r>
            <a:r>
              <a:rPr lang="en-US" sz="1800" dirty="0"/>
              <a:t> typically only </a:t>
            </a:r>
            <a:r>
              <a:rPr lang="en-US" sz="1800" b="1" dirty="0"/>
              <a:t>one or a few expert models are run for each input</a:t>
            </a:r>
            <a:r>
              <a:rPr lang="en-US" sz="1800" dirty="0"/>
              <a:t>, whereas in </a:t>
            </a:r>
            <a:r>
              <a:rPr lang="en-US" sz="1800" b="1" dirty="0"/>
              <a:t>ensemble techniques, all models are run on every </a:t>
            </a:r>
            <a:r>
              <a:rPr lang="en-US" sz="1800" b="1" dirty="0" smtClean="0"/>
              <a:t>input</a:t>
            </a:r>
          </a:p>
          <a:p>
            <a:r>
              <a:rPr lang="en-US" sz="1800" b="1" dirty="0"/>
              <a:t> </a:t>
            </a:r>
            <a:r>
              <a:rPr lang="en-US" sz="1800" dirty="0"/>
              <a:t>To capture the best that both </a:t>
            </a:r>
            <a:r>
              <a:rPr lang="en-US" sz="1800" dirty="0" smtClean="0"/>
              <a:t>Mamba </a:t>
            </a:r>
            <a:r>
              <a:rPr lang="en-US" sz="1800" dirty="0"/>
              <a:t>and Transformer architectures have to offer</a:t>
            </a:r>
            <a:r>
              <a:rPr lang="en-US" sz="1800" dirty="0" smtClean="0"/>
              <a:t>, a team of researchers(</a:t>
            </a:r>
            <a:r>
              <a:rPr lang="en-US" sz="1800" dirty="0" err="1" smtClean="0"/>
              <a:t>Lieber</a:t>
            </a:r>
            <a:r>
              <a:rPr lang="en-US" sz="1800" dirty="0" smtClean="0"/>
              <a:t> et al) from AI21Labs proposed Joint </a:t>
            </a:r>
            <a:r>
              <a:rPr lang="en-US" sz="1800" dirty="0"/>
              <a:t>Attention and Mamba (</a:t>
            </a:r>
            <a:r>
              <a:rPr lang="en-US" sz="1800" b="1" dirty="0"/>
              <a:t>Jamba)</a:t>
            </a:r>
            <a:r>
              <a:rPr lang="en-US" sz="1800" dirty="0"/>
              <a:t> </a:t>
            </a:r>
            <a:r>
              <a:rPr lang="en-US" sz="1800" dirty="0" smtClean="0"/>
              <a:t>architecture</a:t>
            </a:r>
          </a:p>
          <a:p>
            <a:r>
              <a:rPr lang="en-US" sz="1800" dirty="0" smtClean="0"/>
              <a:t>Composed </a:t>
            </a:r>
            <a:r>
              <a:rPr lang="en-US" sz="1800" dirty="0"/>
              <a:t>of </a:t>
            </a:r>
            <a:r>
              <a:rPr lang="en-US" sz="1800" b="1" dirty="0"/>
              <a:t>Transformer, Mamba, and </a:t>
            </a:r>
            <a:r>
              <a:rPr lang="en-US" sz="1800" b="1" dirty="0" smtClean="0"/>
              <a:t>Mixture-of-Experts </a:t>
            </a:r>
            <a:r>
              <a:rPr lang="en-US" sz="1800" b="1" dirty="0"/>
              <a:t>(</a:t>
            </a:r>
            <a:r>
              <a:rPr lang="en-US" sz="1800" b="1" dirty="0" err="1"/>
              <a:t>MoE</a:t>
            </a:r>
            <a:r>
              <a:rPr lang="en-US" sz="1800" b="1" dirty="0"/>
              <a:t>) layers, Jamba optimizes for memory, throughput, and performance—all at </a:t>
            </a:r>
            <a:r>
              <a:rPr lang="en-US" sz="1800" b="1" dirty="0" smtClean="0"/>
              <a:t>once </a:t>
            </a:r>
            <a:endParaRPr lang="en-US" sz="1800" b="1" dirty="0"/>
          </a:p>
        </p:txBody>
      </p:sp>
      <p:pic>
        <p:nvPicPr>
          <p:cNvPr id="4" name="Google Shape;118;p3" descr="A close up of a logo&#10;&#10;Description automatically generated"/>
          <p:cNvPicPr preferRelativeResize="0"/>
          <p:nvPr/>
        </p:nvPicPr>
        <p:blipFill rotWithShape="1">
          <a:blip r:embed="rId2">
            <a:alphaModFix/>
          </a:blip>
          <a:srcRect/>
          <a:stretch/>
        </p:blipFill>
        <p:spPr>
          <a:xfrm>
            <a:off x="11218718" y="142544"/>
            <a:ext cx="768927" cy="961823"/>
          </a:xfrm>
          <a:prstGeom prst="rect">
            <a:avLst/>
          </a:prstGeom>
          <a:noFill/>
          <a:ln>
            <a:noFill/>
          </a:ln>
        </p:spPr>
      </p:pic>
    </p:spTree>
    <p:extLst>
      <p:ext uri="{BB962C8B-B14F-4D97-AF65-F5344CB8AC3E}">
        <p14:creationId xmlns:p14="http://schemas.microsoft.com/office/powerpoint/2010/main" val="26127686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7"/>
          <p:cNvSpPr txBox="1">
            <a:spLocks noGrp="1"/>
          </p:cNvSpPr>
          <p:nvPr>
            <p:ph type="title"/>
          </p:nvPr>
        </p:nvSpPr>
        <p:spPr>
          <a:xfrm>
            <a:off x="415600" y="576433"/>
            <a:ext cx="11360800" cy="763600"/>
          </a:xfrm>
          <a:prstGeom prst="rect">
            <a:avLst/>
          </a:prstGeom>
        </p:spPr>
        <p:txBody>
          <a:bodyPr spcFirstLastPara="1" wrap="square" lIns="121900" tIns="121900" rIns="121900" bIns="121900" anchor="t" anchorCtr="0">
            <a:normAutofit/>
          </a:bodyPr>
          <a:lstStyle/>
          <a:p>
            <a:r>
              <a:rPr lang="en"/>
              <a:t>Where we are (2024)</a:t>
            </a:r>
            <a:endParaRPr/>
          </a:p>
        </p:txBody>
      </p:sp>
      <p:sp>
        <p:nvSpPr>
          <p:cNvPr id="527" name="Google Shape;527;p67"/>
          <p:cNvSpPr txBox="1">
            <a:spLocks noGrp="1"/>
          </p:cNvSpPr>
          <p:nvPr>
            <p:ph type="body" idx="1"/>
          </p:nvPr>
        </p:nvSpPr>
        <p:spPr>
          <a:xfrm>
            <a:off x="415600" y="1536633"/>
            <a:ext cx="11360800" cy="4851200"/>
          </a:xfrm>
          <a:prstGeom prst="rect">
            <a:avLst/>
          </a:prstGeom>
        </p:spPr>
        <p:txBody>
          <a:bodyPr spcFirstLastPara="1" wrap="square" lIns="121900" tIns="121900" rIns="121900" bIns="121900" anchor="t" anchorCtr="0">
            <a:normAutofit lnSpcReduction="10000"/>
          </a:bodyPr>
          <a:lstStyle/>
          <a:p>
            <a:pPr marL="0" indent="0">
              <a:buNone/>
            </a:pPr>
            <a:r>
              <a:rPr lang="en" sz="1867"/>
              <a:t>Recently Taken Off: </a:t>
            </a:r>
            <a:endParaRPr sz="1867"/>
          </a:p>
          <a:p>
            <a:pPr indent="-423323">
              <a:spcBef>
                <a:spcPts val="1600"/>
              </a:spcBef>
              <a:buSzPts val="1400"/>
            </a:pPr>
            <a:r>
              <a:rPr lang="en" sz="1867"/>
              <a:t>LLM boom: ChatGPT, GPT-4, Gemini, open-source models</a:t>
            </a:r>
            <a:endParaRPr/>
          </a:p>
          <a:p>
            <a:pPr indent="-423323">
              <a:spcBef>
                <a:spcPts val="1333"/>
              </a:spcBef>
              <a:buSzPts val="1400"/>
            </a:pPr>
            <a:r>
              <a:rPr lang="en" sz="1867"/>
              <a:t>Human alignment and interaction</a:t>
            </a:r>
            <a:endParaRPr sz="1867"/>
          </a:p>
          <a:p>
            <a:pPr lvl="1">
              <a:spcBef>
                <a:spcPts val="1333"/>
              </a:spcBef>
            </a:pPr>
            <a:r>
              <a:rPr lang="en"/>
              <a:t>Reinforcement learning &amp; human feedback</a:t>
            </a:r>
            <a:endParaRPr/>
          </a:p>
          <a:p>
            <a:pPr indent="-423323">
              <a:spcBef>
                <a:spcPts val="1333"/>
              </a:spcBef>
              <a:buSzPts val="1400"/>
            </a:pPr>
            <a:r>
              <a:rPr lang="en" sz="1867"/>
              <a:t>Controlling toxicity, bias, and ethics</a:t>
            </a:r>
            <a:endParaRPr sz="1867"/>
          </a:p>
          <a:p>
            <a:pPr indent="-423323">
              <a:spcBef>
                <a:spcPts val="1333"/>
              </a:spcBef>
              <a:buSzPts val="1400"/>
            </a:pPr>
            <a:r>
              <a:rPr lang="en" sz="1867"/>
              <a:t>More use in unique applications: audio, art/music, </a:t>
            </a:r>
            <a:br>
              <a:rPr lang="en" sz="1867"/>
            </a:br>
            <a:r>
              <a:rPr lang="en" sz="1867"/>
              <a:t>neuro/bio, coding, games, physical tasks, etc.</a:t>
            </a:r>
            <a:endParaRPr sz="1867"/>
          </a:p>
          <a:p>
            <a:pPr lvl="1">
              <a:spcBef>
                <a:spcPts val="1600"/>
              </a:spcBef>
            </a:pPr>
            <a:r>
              <a:rPr lang="en"/>
              <a:t>Speakers will touch (or have touched) on these!</a:t>
            </a:r>
            <a:endParaRPr/>
          </a:p>
          <a:p>
            <a:pPr indent="-423323">
              <a:lnSpc>
                <a:spcPct val="100000"/>
              </a:lnSpc>
              <a:spcBef>
                <a:spcPts val="1600"/>
              </a:spcBef>
              <a:buSzPts val="1400"/>
            </a:pPr>
            <a:r>
              <a:rPr lang="en" sz="1867"/>
              <a:t>Other: diffusion models (e.g. text-to-image/video gen)</a:t>
            </a:r>
            <a:endParaRPr sz="1867"/>
          </a:p>
          <a:p>
            <a:pPr lvl="1">
              <a:lnSpc>
                <a:spcPct val="100000"/>
              </a:lnSpc>
              <a:spcBef>
                <a:spcPts val="1600"/>
              </a:spcBef>
              <a:spcAft>
                <a:spcPts val="1600"/>
              </a:spcAft>
            </a:pPr>
            <a:r>
              <a:rPr lang="en"/>
              <a:t>Also, Diffusion Transformer (DiT)</a:t>
            </a:r>
            <a:endParaRPr/>
          </a:p>
        </p:txBody>
      </p:sp>
      <p:sp>
        <p:nvSpPr>
          <p:cNvPr id="528" name="Google Shape;528;p67"/>
          <p:cNvSpPr txBox="1"/>
          <p:nvPr/>
        </p:nvSpPr>
        <p:spPr>
          <a:xfrm>
            <a:off x="8008800" y="2742033"/>
            <a:ext cx="4183200" cy="471948"/>
          </a:xfrm>
          <a:prstGeom prst="rect">
            <a:avLst/>
          </a:prstGeom>
          <a:noFill/>
          <a:ln>
            <a:noFill/>
          </a:ln>
        </p:spPr>
        <p:txBody>
          <a:bodyPr spcFirstLastPara="1" wrap="square" lIns="121900" tIns="121900" rIns="121900" bIns="121900" anchor="t" anchorCtr="0">
            <a:spAutoFit/>
          </a:bodyPr>
          <a:lstStyle/>
          <a:p>
            <a:pPr>
              <a:buClr>
                <a:srgbClr val="000000"/>
              </a:buClr>
              <a:buFont typeface="Arial"/>
              <a:buNone/>
            </a:pPr>
            <a:r>
              <a:rPr lang="en" sz="1467" i="1" kern="0">
                <a:solidFill>
                  <a:srgbClr val="000000"/>
                </a:solidFill>
                <a:cs typeface="Arial"/>
                <a:sym typeface="Arial"/>
              </a:rPr>
              <a:t>Image source: </a:t>
            </a:r>
            <a:r>
              <a:rPr lang="en" sz="1467" i="1" u="sng" kern="0">
                <a:solidFill>
                  <a:srgbClr val="0097A7"/>
                </a:solidFill>
                <a:cs typeface="Arial"/>
                <a:sym typeface="Arial"/>
                <a:hlinkClick r:id="rId3"/>
              </a:rPr>
              <a:t>https://openai.com/blog/chatgpt/</a:t>
            </a:r>
            <a:r>
              <a:rPr lang="en" sz="1467" i="1" kern="0">
                <a:solidFill>
                  <a:srgbClr val="000000"/>
                </a:solidFill>
                <a:cs typeface="Arial"/>
                <a:sym typeface="Arial"/>
              </a:rPr>
              <a:t> </a:t>
            </a:r>
            <a:endParaRPr sz="1467" i="1" kern="0">
              <a:solidFill>
                <a:srgbClr val="000000"/>
              </a:solidFill>
              <a:cs typeface="Arial"/>
              <a:sym typeface="Arial"/>
            </a:endParaRPr>
          </a:p>
        </p:txBody>
      </p:sp>
      <p:sp>
        <p:nvSpPr>
          <p:cNvPr id="529" name="Google Shape;529;p6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fld id="{00000000-1234-1234-1234-123412341234}" type="slidenum">
              <a:rPr lang="en">
                <a:solidFill>
                  <a:srgbClr val="595959"/>
                </a:solidFill>
              </a:rPr>
              <a:pPr/>
              <a:t>91</a:t>
            </a:fld>
            <a:endParaRPr>
              <a:solidFill>
                <a:srgbClr val="595959"/>
              </a:solidFill>
            </a:endParaRPr>
          </a:p>
        </p:txBody>
      </p:sp>
      <p:pic>
        <p:nvPicPr>
          <p:cNvPr id="530" name="Google Shape;530;p67"/>
          <p:cNvPicPr preferRelativeResize="0"/>
          <p:nvPr/>
        </p:nvPicPr>
        <p:blipFill rotWithShape="1">
          <a:blip r:embed="rId4">
            <a:alphaModFix/>
          </a:blip>
          <a:srcRect l="31519" t="17833" r="15956" b="21526"/>
          <a:stretch/>
        </p:blipFill>
        <p:spPr>
          <a:xfrm>
            <a:off x="7400349" y="-35467"/>
            <a:ext cx="4791635" cy="2777499"/>
          </a:xfrm>
          <a:prstGeom prst="rect">
            <a:avLst/>
          </a:prstGeom>
          <a:noFill/>
          <a:ln>
            <a:noFill/>
          </a:ln>
        </p:spPr>
      </p:pic>
      <p:pic>
        <p:nvPicPr>
          <p:cNvPr id="531" name="Google Shape;531;p67"/>
          <p:cNvPicPr preferRelativeResize="0"/>
          <p:nvPr/>
        </p:nvPicPr>
        <p:blipFill>
          <a:blip r:embed="rId5">
            <a:alphaModFix/>
          </a:blip>
          <a:stretch>
            <a:fillRect/>
          </a:stretch>
        </p:blipFill>
        <p:spPr>
          <a:xfrm>
            <a:off x="7471300" y="3935666"/>
            <a:ext cx="4720699" cy="2922333"/>
          </a:xfrm>
          <a:prstGeom prst="rect">
            <a:avLst/>
          </a:prstGeom>
          <a:noFill/>
          <a:ln>
            <a:noFill/>
          </a:ln>
        </p:spPr>
      </p:pic>
      <p:pic>
        <p:nvPicPr>
          <p:cNvPr id="8" name="Google Shape;118;p3" descr="A close up of a logo&#10;&#10;Description automatically generated"/>
          <p:cNvPicPr preferRelativeResize="0"/>
          <p:nvPr/>
        </p:nvPicPr>
        <p:blipFill rotWithShape="1">
          <a:blip r:embed="rId6">
            <a:alphaModFix/>
          </a:blip>
          <a:srcRect/>
          <a:stretch/>
        </p:blipFill>
        <p:spPr>
          <a:xfrm>
            <a:off x="6324601" y="476510"/>
            <a:ext cx="768927" cy="961823"/>
          </a:xfrm>
          <a:prstGeom prst="rect">
            <a:avLst/>
          </a:prstGeom>
          <a:noFill/>
          <a:ln>
            <a:noFill/>
          </a:ln>
        </p:spPr>
      </p:pic>
    </p:spTree>
    <p:extLst>
      <p:ext uri="{BB962C8B-B14F-4D97-AF65-F5344CB8AC3E}">
        <p14:creationId xmlns:p14="http://schemas.microsoft.com/office/powerpoint/2010/main" val="417966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8"/>
          <p:cNvSpPr txBox="1">
            <a:spLocks noGrp="1"/>
          </p:cNvSpPr>
          <p:nvPr>
            <p:ph type="title"/>
          </p:nvPr>
        </p:nvSpPr>
        <p:spPr>
          <a:xfrm>
            <a:off x="415600" y="322119"/>
            <a:ext cx="11360800" cy="571500"/>
          </a:xfrm>
          <a:prstGeom prst="rect">
            <a:avLst/>
          </a:prstGeom>
        </p:spPr>
        <p:txBody>
          <a:bodyPr spcFirstLastPara="1" wrap="square" lIns="121900" tIns="121900" rIns="121900" bIns="121900" anchor="t" anchorCtr="0">
            <a:normAutofit fontScale="90000"/>
          </a:bodyPr>
          <a:lstStyle/>
          <a:p>
            <a:pPr algn="ctr"/>
            <a:r>
              <a:rPr lang="en" dirty="0"/>
              <a:t>The Future (What’s Next?)</a:t>
            </a:r>
            <a:endParaRPr dirty="0"/>
          </a:p>
        </p:txBody>
      </p:sp>
      <p:sp>
        <p:nvSpPr>
          <p:cNvPr id="537" name="Google Shape;537;p68"/>
          <p:cNvSpPr txBox="1">
            <a:spLocks noGrp="1"/>
          </p:cNvSpPr>
          <p:nvPr>
            <p:ph type="body" idx="1"/>
          </p:nvPr>
        </p:nvSpPr>
        <p:spPr>
          <a:xfrm>
            <a:off x="415600" y="1536633"/>
            <a:ext cx="11416800" cy="4812000"/>
          </a:xfrm>
          <a:prstGeom prst="rect">
            <a:avLst/>
          </a:prstGeom>
        </p:spPr>
        <p:txBody>
          <a:bodyPr spcFirstLastPara="1" wrap="square" lIns="121900" tIns="121900" rIns="121900" bIns="121900" anchor="t" anchorCtr="0">
            <a:normAutofit fontScale="85000" lnSpcReduction="20000"/>
          </a:bodyPr>
          <a:lstStyle/>
          <a:p>
            <a:pPr indent="-423323">
              <a:spcBef>
                <a:spcPts val="1333"/>
              </a:spcBef>
              <a:buSzPts val="1400"/>
            </a:pPr>
            <a:r>
              <a:rPr lang="en" sz="1867"/>
              <a:t>Can enable a lot more applications:</a:t>
            </a:r>
            <a:endParaRPr sz="1867"/>
          </a:p>
          <a:p>
            <a:pPr lvl="1">
              <a:spcBef>
                <a:spcPts val="1600"/>
              </a:spcBef>
            </a:pPr>
            <a:r>
              <a:rPr lang="en"/>
              <a:t>Generalist Agents</a:t>
            </a:r>
            <a:endParaRPr/>
          </a:p>
          <a:p>
            <a:pPr lvl="1">
              <a:spcBef>
                <a:spcPts val="1600"/>
              </a:spcBef>
            </a:pPr>
            <a:r>
              <a:rPr lang="en"/>
              <a:t>Longer video understanding and generation, finance + business </a:t>
            </a:r>
            <a:endParaRPr/>
          </a:p>
          <a:p>
            <a:pPr lvl="1">
              <a:spcBef>
                <a:spcPts val="1333"/>
              </a:spcBef>
            </a:pPr>
            <a:r>
              <a:rPr lang="en"/>
              <a:t>Incredibly long sequence modeling (GPT authors a novel)</a:t>
            </a:r>
            <a:endParaRPr/>
          </a:p>
          <a:p>
            <a:pPr lvl="1">
              <a:spcBef>
                <a:spcPts val="1600"/>
              </a:spcBef>
            </a:pPr>
            <a:r>
              <a:rPr lang="en"/>
              <a:t>Domain-specific “Foundation models” - DoctorGPT, LawyerGPT, …</a:t>
            </a:r>
            <a:endParaRPr/>
          </a:p>
          <a:p>
            <a:pPr lvl="1">
              <a:spcBef>
                <a:spcPts val="1600"/>
              </a:spcBef>
            </a:pPr>
            <a:r>
              <a:rPr lang="en"/>
              <a:t>Potential real-world impacts:</a:t>
            </a:r>
            <a:endParaRPr/>
          </a:p>
          <a:p>
            <a:pPr lvl="2">
              <a:spcBef>
                <a:spcPts val="1600"/>
              </a:spcBef>
            </a:pPr>
            <a:r>
              <a:rPr lang="en"/>
              <a:t>Personalized education and tutoring systems</a:t>
            </a:r>
            <a:endParaRPr/>
          </a:p>
          <a:p>
            <a:pPr lvl="2">
              <a:spcBef>
                <a:spcPts val="1600"/>
              </a:spcBef>
            </a:pPr>
            <a:r>
              <a:rPr lang="en"/>
              <a:t>Advanced healthcare diagnostics, environmental monitoring &amp; protection, etc.</a:t>
            </a:r>
            <a:endParaRPr/>
          </a:p>
          <a:p>
            <a:pPr lvl="2">
              <a:spcBef>
                <a:spcPts val="1600"/>
              </a:spcBef>
            </a:pPr>
            <a:r>
              <a:rPr lang="en"/>
              <a:t>Real-time multilingual communication</a:t>
            </a:r>
            <a:endParaRPr/>
          </a:p>
          <a:p>
            <a:pPr lvl="2">
              <a:spcBef>
                <a:spcPts val="1600"/>
              </a:spcBef>
              <a:spcAft>
                <a:spcPts val="1600"/>
              </a:spcAft>
            </a:pPr>
            <a:r>
              <a:rPr lang="en"/>
              <a:t>Interactive entertainment &amp; gaming (e.g. NPCs)</a:t>
            </a:r>
            <a:endParaRPr/>
          </a:p>
        </p:txBody>
      </p:sp>
      <p:sp>
        <p:nvSpPr>
          <p:cNvPr id="539" name="Google Shape;539;p6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fld id="{00000000-1234-1234-1234-123412341234}" type="slidenum">
              <a:rPr lang="en">
                <a:solidFill>
                  <a:srgbClr val="595959"/>
                </a:solidFill>
              </a:rPr>
              <a:pPr/>
              <a:t>92</a:t>
            </a:fld>
            <a:endParaRPr>
              <a:solidFill>
                <a:srgbClr val="595959"/>
              </a:solidFill>
            </a:endParaRPr>
          </a:p>
        </p:txBody>
      </p:sp>
      <p:pic>
        <p:nvPicPr>
          <p:cNvPr id="6" name="Google Shape;118;p3" descr="A close up of a logo&#10;&#10;Description automatically generated"/>
          <p:cNvPicPr preferRelativeResize="0"/>
          <p:nvPr/>
        </p:nvPicPr>
        <p:blipFill rotWithShape="1">
          <a:blip r:embed="rId3">
            <a:alphaModFix/>
          </a:blip>
          <a:srcRect/>
          <a:stretch/>
        </p:blipFill>
        <p:spPr>
          <a:xfrm>
            <a:off x="10639654" y="593367"/>
            <a:ext cx="768927" cy="961823"/>
          </a:xfrm>
          <a:prstGeom prst="rect">
            <a:avLst/>
          </a:prstGeom>
          <a:noFill/>
          <a:ln>
            <a:noFill/>
          </a:ln>
        </p:spPr>
      </p:pic>
    </p:spTree>
    <p:extLst>
      <p:ext uri="{BB962C8B-B14F-4D97-AF65-F5344CB8AC3E}">
        <p14:creationId xmlns:p14="http://schemas.microsoft.com/office/powerpoint/2010/main" val="2346031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9"/>
          <p:cNvSpPr txBox="1">
            <a:spLocks noGrp="1"/>
          </p:cNvSpPr>
          <p:nvPr>
            <p:ph type="title"/>
          </p:nvPr>
        </p:nvSpPr>
        <p:spPr>
          <a:xfrm>
            <a:off x="471600" y="84212"/>
            <a:ext cx="11360800" cy="763600"/>
          </a:xfrm>
          <a:prstGeom prst="rect">
            <a:avLst/>
          </a:prstGeom>
        </p:spPr>
        <p:txBody>
          <a:bodyPr spcFirstLastPara="1" wrap="square" lIns="121900" tIns="121900" rIns="121900" bIns="121900" anchor="t" anchorCtr="0">
            <a:normAutofit/>
          </a:bodyPr>
          <a:lstStyle/>
          <a:p>
            <a:pPr algn="ctr"/>
            <a:r>
              <a:rPr lang="en" dirty="0"/>
              <a:t>The Future (What’s Missing?)</a:t>
            </a:r>
            <a:endParaRPr dirty="0"/>
          </a:p>
        </p:txBody>
      </p:sp>
      <p:sp>
        <p:nvSpPr>
          <p:cNvPr id="545" name="Google Shape;545;p69"/>
          <p:cNvSpPr txBox="1">
            <a:spLocks noGrp="1"/>
          </p:cNvSpPr>
          <p:nvPr>
            <p:ph type="body" idx="1"/>
          </p:nvPr>
        </p:nvSpPr>
        <p:spPr>
          <a:xfrm>
            <a:off x="415600" y="1536633"/>
            <a:ext cx="11416800" cy="4812000"/>
          </a:xfrm>
          <a:prstGeom prst="rect">
            <a:avLst/>
          </a:prstGeom>
        </p:spPr>
        <p:txBody>
          <a:bodyPr spcFirstLastPara="1" wrap="square" lIns="121900" tIns="121900" rIns="121900" bIns="121900" anchor="t" anchorCtr="0">
            <a:normAutofit fontScale="85000" lnSpcReduction="20000"/>
          </a:bodyPr>
          <a:lstStyle/>
          <a:p>
            <a:pPr indent="-414432">
              <a:spcBef>
                <a:spcPts val="1333"/>
              </a:spcBef>
              <a:buSzPct val="100000"/>
            </a:pPr>
            <a:r>
              <a:rPr lang="en" sz="1867" dirty="0"/>
              <a:t>Missing Ingredients (to AGI/ASI</a:t>
            </a:r>
            <a:r>
              <a:rPr lang="en" sz="1867" dirty="0" smtClean="0"/>
              <a:t>?): AGI- Artificial Intelligence   ASI-Artificial Super Intelligence</a:t>
            </a:r>
            <a:endParaRPr sz="1867" dirty="0"/>
          </a:p>
          <a:p>
            <a:pPr lvl="1" indent="-414432">
              <a:spcBef>
                <a:spcPts val="1600"/>
              </a:spcBef>
              <a:buSzPct val="100000"/>
            </a:pPr>
            <a:r>
              <a:rPr lang="en" dirty="0"/>
              <a:t>Reducing computation complexity</a:t>
            </a:r>
            <a:endParaRPr dirty="0"/>
          </a:p>
          <a:p>
            <a:pPr lvl="1" indent="-414432">
              <a:spcBef>
                <a:spcPts val="1333"/>
              </a:spcBef>
              <a:buSzPct val="100000"/>
            </a:pPr>
            <a:r>
              <a:rPr lang="en" dirty="0"/>
              <a:t>Enhanced human controllability </a:t>
            </a:r>
            <a:endParaRPr dirty="0"/>
          </a:p>
          <a:p>
            <a:pPr lvl="1" indent="-414432">
              <a:spcBef>
                <a:spcPts val="1333"/>
              </a:spcBef>
              <a:buSzPct val="100000"/>
            </a:pPr>
            <a:r>
              <a:rPr lang="en" dirty="0"/>
              <a:t>Alignment with language models of human brain</a:t>
            </a:r>
            <a:endParaRPr dirty="0"/>
          </a:p>
          <a:p>
            <a:pPr lvl="1" indent="-414432">
              <a:spcBef>
                <a:spcPts val="1333"/>
              </a:spcBef>
              <a:buSzPct val="100000"/>
            </a:pPr>
            <a:r>
              <a:rPr lang="en" dirty="0"/>
              <a:t>Adaptive learning and generalization across domains</a:t>
            </a:r>
            <a:endParaRPr dirty="0"/>
          </a:p>
          <a:p>
            <a:pPr lvl="1" indent="-414432">
              <a:spcBef>
                <a:spcPts val="1333"/>
              </a:spcBef>
              <a:buSzPct val="100000"/>
            </a:pPr>
            <a:r>
              <a:rPr lang="en" dirty="0"/>
              <a:t>Multi-sensory multimodal embodiment (e.g. intuitive physics and commonsense)</a:t>
            </a:r>
            <a:endParaRPr dirty="0"/>
          </a:p>
          <a:p>
            <a:pPr lvl="1" indent="-414432">
              <a:spcBef>
                <a:spcPts val="1333"/>
              </a:spcBef>
              <a:buSzPct val="100000"/>
            </a:pPr>
            <a:r>
              <a:rPr lang="en" dirty="0"/>
              <a:t>Infinite/external memory: like Neural Turing Machines</a:t>
            </a:r>
            <a:endParaRPr dirty="0"/>
          </a:p>
          <a:p>
            <a:pPr lvl="1" indent="-414432">
              <a:spcBef>
                <a:spcPts val="1333"/>
              </a:spcBef>
              <a:buSzPct val="100000"/>
            </a:pPr>
            <a:r>
              <a:rPr lang="en" dirty="0"/>
              <a:t>Infinite/constant self-improvement and self-reflection capabilities</a:t>
            </a:r>
            <a:endParaRPr dirty="0"/>
          </a:p>
          <a:p>
            <a:pPr lvl="1" indent="-414432">
              <a:spcBef>
                <a:spcPts val="1333"/>
              </a:spcBef>
              <a:buSzPct val="100000"/>
            </a:pPr>
            <a:r>
              <a:rPr lang="en" dirty="0"/>
              <a:t>Complete autonomy and long-horizon decision-making</a:t>
            </a:r>
            <a:endParaRPr dirty="0"/>
          </a:p>
          <a:p>
            <a:pPr lvl="1" indent="-414432">
              <a:spcBef>
                <a:spcPts val="1333"/>
              </a:spcBef>
              <a:buSzPct val="100000"/>
            </a:pPr>
            <a:r>
              <a:rPr lang="en" dirty="0"/>
              <a:t>Emotional intelligence and social understanding</a:t>
            </a:r>
            <a:endParaRPr dirty="0"/>
          </a:p>
          <a:p>
            <a:pPr lvl="1" indent="-414432">
              <a:spcBef>
                <a:spcPts val="1333"/>
              </a:spcBef>
              <a:buSzPct val="100000"/>
            </a:pPr>
            <a:r>
              <a:rPr lang="en" dirty="0"/>
              <a:t>Ethical reasoning and value alignment</a:t>
            </a:r>
            <a:endParaRPr dirty="0"/>
          </a:p>
        </p:txBody>
      </p:sp>
      <p:sp>
        <p:nvSpPr>
          <p:cNvPr id="547" name="Google Shape;547;p6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fld id="{00000000-1234-1234-1234-123412341234}" type="slidenum">
              <a:rPr lang="en">
                <a:solidFill>
                  <a:srgbClr val="595959"/>
                </a:solidFill>
              </a:rPr>
              <a:pPr/>
              <a:t>93</a:t>
            </a:fld>
            <a:endParaRPr>
              <a:solidFill>
                <a:srgbClr val="595959"/>
              </a:solidFill>
            </a:endParaRPr>
          </a:p>
        </p:txBody>
      </p:sp>
      <p:pic>
        <p:nvPicPr>
          <p:cNvPr id="6" name="Google Shape;118;p3" descr="A close up of a logo&#10;&#10;Description automatically generated"/>
          <p:cNvPicPr preferRelativeResize="0"/>
          <p:nvPr/>
        </p:nvPicPr>
        <p:blipFill rotWithShape="1">
          <a:blip r:embed="rId3">
            <a:alphaModFix/>
          </a:blip>
          <a:srcRect/>
          <a:stretch/>
        </p:blipFill>
        <p:spPr>
          <a:xfrm>
            <a:off x="10776915" y="847812"/>
            <a:ext cx="768927" cy="961823"/>
          </a:xfrm>
          <a:prstGeom prst="rect">
            <a:avLst/>
          </a:prstGeom>
          <a:noFill/>
          <a:ln>
            <a:noFill/>
          </a:ln>
        </p:spPr>
      </p:pic>
    </p:spTree>
    <p:extLst>
      <p:ext uri="{BB962C8B-B14F-4D97-AF65-F5344CB8AC3E}">
        <p14:creationId xmlns:p14="http://schemas.microsoft.com/office/powerpoint/2010/main" val="39792889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cxnSp>
        <p:nvCxnSpPr>
          <p:cNvPr id="640" name="Google Shape;640;p79"/>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41" name="Google Shape;641;p79"/>
          <p:cNvSpPr txBox="1">
            <a:spLocks noGrp="1"/>
          </p:cNvSpPr>
          <p:nvPr>
            <p:ph type="body" idx="1"/>
          </p:nvPr>
        </p:nvSpPr>
        <p:spPr>
          <a:xfrm>
            <a:off x="450225" y="1608425"/>
            <a:ext cx="11330400" cy="4862000"/>
          </a:xfrm>
          <a:prstGeom prst="rect">
            <a:avLst/>
          </a:prstGeom>
          <a:noFill/>
          <a:ln>
            <a:noFill/>
          </a:ln>
        </p:spPr>
        <p:txBody>
          <a:bodyPr spcFirstLastPara="1" wrap="square" lIns="91433" tIns="45700" rIns="91433" bIns="45700" anchor="t" anchorCtr="0">
            <a:normAutofit/>
          </a:bodyPr>
          <a:lstStyle/>
          <a:p>
            <a:pPr marL="457189" indent="-389457">
              <a:lnSpc>
                <a:spcPct val="150000"/>
              </a:lnSpc>
              <a:spcBef>
                <a:spcPts val="0"/>
              </a:spcBef>
              <a:buClr>
                <a:schemeClr val="dk1"/>
              </a:buClr>
              <a:buSzPts val="1800"/>
            </a:pPr>
            <a:r>
              <a:rPr lang="en" sz="2400" dirty="0">
                <a:solidFill>
                  <a:schemeClr val="dk1"/>
                </a:solidFill>
              </a:rPr>
              <a:t>Current LLMs take immense amounts of data, compute, and $ to train</a:t>
            </a:r>
            <a:endParaRPr sz="2400" dirty="0">
              <a:solidFill>
                <a:schemeClr val="dk1"/>
              </a:solidFill>
            </a:endParaRPr>
          </a:p>
          <a:p>
            <a:pPr marL="457189" indent="-389457">
              <a:lnSpc>
                <a:spcPct val="150000"/>
              </a:lnSpc>
              <a:spcBef>
                <a:spcPts val="0"/>
              </a:spcBef>
              <a:buClr>
                <a:schemeClr val="dk1"/>
              </a:buClr>
              <a:buSzPts val="1800"/>
            </a:pPr>
            <a:r>
              <a:rPr lang="en" sz="2400" dirty="0">
                <a:solidFill>
                  <a:schemeClr val="dk1"/>
                </a:solidFill>
              </a:rPr>
              <a:t>Requires training over weeks/months over thousands of GPUs</a:t>
            </a:r>
            <a:endParaRPr sz="2400" dirty="0">
              <a:solidFill>
                <a:schemeClr val="dk1"/>
              </a:solidFill>
            </a:endParaRPr>
          </a:p>
          <a:p>
            <a:pPr marL="457189" indent="-389457">
              <a:lnSpc>
                <a:spcPct val="150000"/>
              </a:lnSpc>
              <a:spcBef>
                <a:spcPts val="0"/>
              </a:spcBef>
              <a:buClr>
                <a:schemeClr val="dk1"/>
              </a:buClr>
              <a:buSzPts val="1800"/>
            </a:pPr>
            <a:r>
              <a:rPr lang="en" sz="2400" dirty="0">
                <a:solidFill>
                  <a:schemeClr val="dk1"/>
                </a:solidFill>
              </a:rPr>
              <a:t>BabyLM challenge: can we train LLMs using similar amounts of data a baby is exposed to while growing up?</a:t>
            </a:r>
            <a:endParaRPr sz="2400" dirty="0">
              <a:solidFill>
                <a:schemeClr val="dk1"/>
              </a:solidFill>
            </a:endParaRPr>
          </a:p>
        </p:txBody>
      </p:sp>
      <p:sp>
        <p:nvSpPr>
          <p:cNvPr id="642" name="Google Shape;642;p79"/>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94</a:t>
            </a:fld>
            <a:endParaRPr/>
          </a:p>
        </p:txBody>
      </p:sp>
      <p:sp>
        <p:nvSpPr>
          <p:cNvPr id="643" name="Google Shape;643;p79"/>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644" name="Google Shape;644;p79"/>
          <p:cNvSpPr txBox="1">
            <a:spLocks noGrp="1"/>
          </p:cNvSpPr>
          <p:nvPr>
            <p:ph type="title"/>
          </p:nvPr>
        </p:nvSpPr>
        <p:spPr>
          <a:xfrm>
            <a:off x="353816" y="244933"/>
            <a:ext cx="10172175" cy="552464"/>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b="1" dirty="0">
                <a:solidFill>
                  <a:srgbClr val="30888E"/>
                </a:solidFill>
                <a:latin typeface="Calibri Light" panose="020F0302020204030204" pitchFamily="34" charset="0"/>
                <a:cs typeface="Calibri Light" panose="020F0302020204030204" pitchFamily="34" charset="0"/>
              </a:rPr>
              <a:t>Requiring Large Amounts of Data, Compute, and Cost</a:t>
            </a:r>
            <a:endParaRPr sz="3600" b="1" dirty="0">
              <a:solidFill>
                <a:srgbClr val="30888E"/>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11121577" y="322871"/>
            <a:ext cx="768163" cy="957155"/>
          </a:xfrm>
          <a:prstGeom prst="rect">
            <a:avLst/>
          </a:prstGeom>
        </p:spPr>
      </p:pic>
    </p:spTree>
    <p:extLst>
      <p:ext uri="{BB962C8B-B14F-4D97-AF65-F5344CB8AC3E}">
        <p14:creationId xmlns:p14="http://schemas.microsoft.com/office/powerpoint/2010/main" val="28647926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cxnSp>
        <p:nvCxnSpPr>
          <p:cNvPr id="649" name="Google Shape;649;p80"/>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50" name="Google Shape;650;p80"/>
          <p:cNvSpPr txBox="1">
            <a:spLocks noGrp="1"/>
          </p:cNvSpPr>
          <p:nvPr>
            <p:ph type="body" idx="1"/>
          </p:nvPr>
        </p:nvSpPr>
        <p:spPr>
          <a:xfrm>
            <a:off x="450225" y="1608425"/>
            <a:ext cx="11330400" cy="4862000"/>
          </a:xfrm>
          <a:prstGeom prst="rect">
            <a:avLst/>
          </a:prstGeom>
          <a:noFill/>
          <a:ln>
            <a:noFill/>
          </a:ln>
        </p:spPr>
        <p:txBody>
          <a:bodyPr spcFirstLastPara="1" wrap="square" lIns="91433" tIns="45700" rIns="91433" bIns="45700" anchor="t" anchorCtr="0">
            <a:normAutofit/>
          </a:bodyPr>
          <a:lstStyle/>
          <a:p>
            <a:pPr marL="457189" indent="-355591">
              <a:lnSpc>
                <a:spcPct val="150000"/>
              </a:lnSpc>
              <a:spcBef>
                <a:spcPts val="0"/>
              </a:spcBef>
              <a:buClr>
                <a:schemeClr val="dk1"/>
              </a:buClr>
              <a:buSzPts val="1600"/>
              <a:buFont typeface="Century Gothic"/>
              <a:buChar char="►"/>
            </a:pPr>
            <a:r>
              <a:rPr lang="en" sz="2533">
                <a:solidFill>
                  <a:schemeClr val="dk1"/>
                </a:solidFill>
              </a:rPr>
              <a:t>Children are different due to several reasons:</a:t>
            </a:r>
            <a:endParaRPr sz="2533">
              <a:solidFill>
                <a:schemeClr val="dk1"/>
              </a:solidFill>
            </a:endParaRPr>
          </a:p>
          <a:p>
            <a:pPr marL="914377" lvl="1" indent="-355591">
              <a:lnSpc>
                <a:spcPct val="150000"/>
              </a:lnSpc>
              <a:spcBef>
                <a:spcPts val="0"/>
              </a:spcBef>
              <a:buClr>
                <a:schemeClr val="dk1"/>
              </a:buClr>
              <a:buSzPts val="1600"/>
              <a:buFont typeface="Century Gothic"/>
              <a:buChar char="►"/>
            </a:pPr>
            <a:r>
              <a:rPr lang="en" sz="2133">
                <a:solidFill>
                  <a:schemeClr val="dk1"/>
                </a:solidFill>
              </a:rPr>
              <a:t>LMs do statistical learning, which requires more data to learn statistical relations between words and get abstraction/generalization/reasoning</a:t>
            </a:r>
            <a:endParaRPr sz="2133">
              <a:solidFill>
                <a:schemeClr val="dk1"/>
              </a:solidFill>
            </a:endParaRPr>
          </a:p>
          <a:p>
            <a:pPr marL="914377" lvl="1" indent="-355591">
              <a:lnSpc>
                <a:spcPct val="150000"/>
              </a:lnSpc>
              <a:spcBef>
                <a:spcPts val="0"/>
              </a:spcBef>
              <a:buClr>
                <a:schemeClr val="dk1"/>
              </a:buClr>
              <a:buSzPts val="1600"/>
              <a:buFont typeface="Century Gothic"/>
              <a:buChar char="►"/>
            </a:pPr>
            <a:r>
              <a:rPr lang="en" sz="2133">
                <a:solidFill>
                  <a:schemeClr val="dk1"/>
                </a:solidFill>
              </a:rPr>
              <a:t>Children may learn in smarter, e.g. more explicit compositional/hierarchical manners, learning abstraction/generalization/reasoning more easily</a:t>
            </a:r>
            <a:endParaRPr sz="3333">
              <a:solidFill>
                <a:schemeClr val="dk1"/>
              </a:solidFill>
            </a:endParaRPr>
          </a:p>
        </p:txBody>
      </p:sp>
      <p:sp>
        <p:nvSpPr>
          <p:cNvPr id="651" name="Google Shape;651;p80"/>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95</a:t>
            </a:fld>
            <a:endParaRPr/>
          </a:p>
        </p:txBody>
      </p:sp>
      <p:sp>
        <p:nvSpPr>
          <p:cNvPr id="652" name="Google Shape;652;p80"/>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653" name="Google Shape;653;p80"/>
          <p:cNvSpPr txBox="1">
            <a:spLocks noGrp="1"/>
          </p:cNvSpPr>
          <p:nvPr>
            <p:ph type="title"/>
          </p:nvPr>
        </p:nvSpPr>
        <p:spPr>
          <a:xfrm>
            <a:off x="374598" y="222413"/>
            <a:ext cx="11330400" cy="6868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BabyLM: Children vs. LLMs</a:t>
            </a:r>
            <a:endParaRPr sz="3600" dirty="0">
              <a:solidFill>
                <a:srgbClr val="30888E"/>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10795177" y="1129828"/>
            <a:ext cx="768163" cy="957155"/>
          </a:xfrm>
          <a:prstGeom prst="rect">
            <a:avLst/>
          </a:prstGeom>
        </p:spPr>
      </p:pic>
    </p:spTree>
    <p:extLst>
      <p:ext uri="{BB962C8B-B14F-4D97-AF65-F5344CB8AC3E}">
        <p14:creationId xmlns:p14="http://schemas.microsoft.com/office/powerpoint/2010/main" val="42151178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cxnSp>
        <p:nvCxnSpPr>
          <p:cNvPr id="658" name="Google Shape;658;p81"/>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59" name="Google Shape;659;p81"/>
          <p:cNvSpPr txBox="1">
            <a:spLocks noGrp="1"/>
          </p:cNvSpPr>
          <p:nvPr>
            <p:ph type="body" idx="1"/>
          </p:nvPr>
        </p:nvSpPr>
        <p:spPr>
          <a:xfrm>
            <a:off x="450225" y="1608425"/>
            <a:ext cx="11330400" cy="4862000"/>
          </a:xfrm>
          <a:prstGeom prst="rect">
            <a:avLst/>
          </a:prstGeom>
          <a:noFill/>
          <a:ln>
            <a:noFill/>
          </a:ln>
        </p:spPr>
        <p:txBody>
          <a:bodyPr spcFirstLastPara="1" wrap="square" lIns="91433" tIns="45700" rIns="91433" bIns="45700" anchor="t" anchorCtr="0">
            <a:normAutofit/>
          </a:bodyPr>
          <a:lstStyle/>
          <a:p>
            <a:pPr marL="457189" indent="-355591">
              <a:lnSpc>
                <a:spcPct val="150000"/>
              </a:lnSpc>
              <a:spcBef>
                <a:spcPts val="0"/>
              </a:spcBef>
              <a:buClr>
                <a:schemeClr val="dk1"/>
              </a:buClr>
              <a:buSzPts val="1600"/>
              <a:buFont typeface="Century Gothic"/>
              <a:buChar char="►"/>
            </a:pPr>
            <a:r>
              <a:rPr lang="en" sz="2133" dirty="0">
                <a:solidFill>
                  <a:schemeClr val="dk1"/>
                </a:solidFill>
              </a:rPr>
              <a:t>Thoughts/ideas from Michael C. Frank’s </a:t>
            </a:r>
            <a:r>
              <a:rPr lang="en" sz="2133" u="sng" dirty="0">
                <a:solidFill>
                  <a:srgbClr val="1155CC"/>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tweet</a:t>
            </a:r>
            <a:endParaRPr sz="2133" dirty="0">
              <a:solidFill>
                <a:schemeClr val="dk1"/>
              </a:solidFill>
            </a:endParaRPr>
          </a:p>
          <a:p>
            <a:pPr marL="457189" indent="-355591">
              <a:lnSpc>
                <a:spcPct val="150000"/>
              </a:lnSpc>
              <a:spcBef>
                <a:spcPts val="0"/>
              </a:spcBef>
              <a:buClr>
                <a:schemeClr val="dk1"/>
              </a:buClr>
              <a:buSzPts val="1600"/>
              <a:buFont typeface="Century Gothic"/>
              <a:buChar char="►"/>
            </a:pPr>
            <a:r>
              <a:rPr lang="en" sz="2133" dirty="0">
                <a:solidFill>
                  <a:schemeClr val="dk1"/>
                </a:solidFill>
              </a:rPr>
              <a:t>4-5 orders of input magnitude diff b/w human and LLM emergence</a:t>
            </a:r>
            <a:endParaRPr sz="2133" dirty="0">
              <a:solidFill>
                <a:schemeClr val="dk1"/>
              </a:solidFill>
            </a:endParaRPr>
          </a:p>
          <a:p>
            <a:pPr marL="457189" indent="-355591">
              <a:lnSpc>
                <a:spcPct val="150000"/>
              </a:lnSpc>
              <a:spcBef>
                <a:spcPts val="0"/>
              </a:spcBef>
              <a:buClr>
                <a:schemeClr val="dk1"/>
              </a:buClr>
              <a:buSzPts val="1600"/>
              <a:buFont typeface="Century Gothic"/>
              <a:buChar char="►"/>
            </a:pPr>
            <a:r>
              <a:rPr lang="en" sz="2133" dirty="0">
                <a:solidFill>
                  <a:schemeClr val="dk1"/>
                </a:solidFill>
              </a:rPr>
              <a:t>Factor 1: Innate knowledge - relates to priors</a:t>
            </a:r>
            <a:endParaRPr sz="2133" dirty="0">
              <a:solidFill>
                <a:schemeClr val="dk1"/>
              </a:solidFill>
            </a:endParaRPr>
          </a:p>
          <a:p>
            <a:pPr marL="457189" indent="-355591">
              <a:lnSpc>
                <a:spcPct val="150000"/>
              </a:lnSpc>
              <a:spcBef>
                <a:spcPts val="0"/>
              </a:spcBef>
              <a:buClr>
                <a:schemeClr val="dk1"/>
              </a:buClr>
              <a:buSzPts val="1600"/>
              <a:buFont typeface="Century Gothic"/>
              <a:buChar char="►"/>
            </a:pPr>
            <a:r>
              <a:rPr lang="en" sz="2133" dirty="0">
                <a:solidFill>
                  <a:schemeClr val="dk1"/>
                </a:solidFill>
              </a:rPr>
              <a:t>Factor 2: multimodal grounding</a:t>
            </a:r>
            <a:endParaRPr sz="2133" dirty="0">
              <a:solidFill>
                <a:schemeClr val="dk1"/>
              </a:solidFill>
            </a:endParaRPr>
          </a:p>
          <a:p>
            <a:pPr marL="457189" indent="-355591">
              <a:lnSpc>
                <a:spcPct val="150000"/>
              </a:lnSpc>
              <a:spcBef>
                <a:spcPts val="0"/>
              </a:spcBef>
              <a:buClr>
                <a:schemeClr val="dk1"/>
              </a:buClr>
              <a:buSzPts val="1600"/>
              <a:buFont typeface="Century Gothic"/>
              <a:buChar char="►"/>
            </a:pPr>
            <a:r>
              <a:rPr lang="en" sz="2133" dirty="0">
                <a:solidFill>
                  <a:schemeClr val="dk1"/>
                </a:solidFill>
              </a:rPr>
              <a:t>Factor 3: active, social learning</a:t>
            </a:r>
            <a:endParaRPr sz="2133" dirty="0">
              <a:solidFill>
                <a:schemeClr val="dk1"/>
              </a:solidFill>
            </a:endParaRPr>
          </a:p>
          <a:p>
            <a:pPr marL="457189" indent="-355591">
              <a:lnSpc>
                <a:spcPct val="150000"/>
              </a:lnSpc>
              <a:spcBef>
                <a:spcPts val="0"/>
              </a:spcBef>
              <a:buClr>
                <a:schemeClr val="dk1"/>
              </a:buClr>
              <a:buSzPts val="1600"/>
              <a:buFont typeface="Century Gothic"/>
              <a:buChar char="►"/>
            </a:pPr>
            <a:r>
              <a:rPr lang="en" sz="2133" dirty="0">
                <a:solidFill>
                  <a:schemeClr val="dk1"/>
                </a:solidFill>
              </a:rPr>
              <a:t>Factor 4: evaluation differences</a:t>
            </a:r>
            <a:endParaRPr sz="2133" dirty="0">
              <a:solidFill>
                <a:schemeClr val="dk1"/>
              </a:solidFill>
            </a:endParaRPr>
          </a:p>
        </p:txBody>
      </p:sp>
      <p:sp>
        <p:nvSpPr>
          <p:cNvPr id="661" name="Google Shape;661;p81"/>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662" name="Google Shape;662;p81"/>
          <p:cNvSpPr txBox="1">
            <a:spLocks noGrp="1"/>
          </p:cNvSpPr>
          <p:nvPr>
            <p:ph type="title"/>
          </p:nvPr>
        </p:nvSpPr>
        <p:spPr>
          <a:xfrm>
            <a:off x="1417504" y="321627"/>
            <a:ext cx="5887305" cy="6868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333" dirty="0">
                <a:solidFill>
                  <a:srgbClr val="30888E"/>
                </a:solidFill>
                <a:latin typeface="Calibri Light" panose="020F0302020204030204" pitchFamily="34" charset="0"/>
                <a:cs typeface="Calibri Light" panose="020F0302020204030204" pitchFamily="34" charset="0"/>
              </a:rPr>
              <a:t>BabyLM: Children vs. LLMs</a:t>
            </a:r>
            <a:endParaRPr sz="3333" dirty="0">
              <a:solidFill>
                <a:srgbClr val="30888E"/>
              </a:solidFill>
              <a:latin typeface="Calibri Light" panose="020F0302020204030204" pitchFamily="34" charset="0"/>
              <a:cs typeface="Calibri Light" panose="020F0302020204030204" pitchFamily="34" charset="0"/>
            </a:endParaRPr>
          </a:p>
        </p:txBody>
      </p:sp>
      <p:pic>
        <p:nvPicPr>
          <p:cNvPr id="663" name="Google Shape;663;p81"/>
          <p:cNvPicPr preferRelativeResize="0"/>
          <p:nvPr/>
        </p:nvPicPr>
        <p:blipFill>
          <a:blip r:embed="rId4">
            <a:alphaModFix/>
          </a:blip>
          <a:stretch>
            <a:fillRect/>
          </a:stretch>
        </p:blipFill>
        <p:spPr>
          <a:xfrm>
            <a:off x="7764405" y="2982191"/>
            <a:ext cx="3121968" cy="2335965"/>
          </a:xfrm>
          <a:prstGeom prst="rect">
            <a:avLst/>
          </a:prstGeom>
          <a:noFill/>
          <a:ln>
            <a:noFill/>
          </a:ln>
        </p:spPr>
      </p:pic>
      <p:pic>
        <p:nvPicPr>
          <p:cNvPr id="8" name="Google Shape;118;p3" descr="A close up of a logo&#10;&#10;Description automatically generated"/>
          <p:cNvPicPr preferRelativeResize="0"/>
          <p:nvPr/>
        </p:nvPicPr>
        <p:blipFill rotWithShape="1">
          <a:blip r:embed="rId5">
            <a:alphaModFix/>
          </a:blip>
          <a:srcRect/>
          <a:stretch/>
        </p:blipFill>
        <p:spPr>
          <a:xfrm>
            <a:off x="10794413" y="184116"/>
            <a:ext cx="768927" cy="961823"/>
          </a:xfrm>
          <a:prstGeom prst="rect">
            <a:avLst/>
          </a:prstGeom>
          <a:noFill/>
          <a:ln>
            <a:noFill/>
          </a:ln>
        </p:spPr>
      </p:pic>
    </p:spTree>
    <p:extLst>
      <p:ext uri="{BB962C8B-B14F-4D97-AF65-F5344CB8AC3E}">
        <p14:creationId xmlns:p14="http://schemas.microsoft.com/office/powerpoint/2010/main" val="10613681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cxnSp>
        <p:nvCxnSpPr>
          <p:cNvPr id="668" name="Google Shape;668;p82"/>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69" name="Google Shape;669;p82"/>
          <p:cNvSpPr txBox="1">
            <a:spLocks noGrp="1"/>
          </p:cNvSpPr>
          <p:nvPr>
            <p:ph type="body" idx="1"/>
          </p:nvPr>
        </p:nvSpPr>
        <p:spPr>
          <a:xfrm>
            <a:off x="450225" y="1608425"/>
            <a:ext cx="11330400" cy="4862000"/>
          </a:xfrm>
          <a:prstGeom prst="rect">
            <a:avLst/>
          </a:prstGeom>
          <a:noFill/>
          <a:ln>
            <a:noFill/>
          </a:ln>
        </p:spPr>
        <p:txBody>
          <a:bodyPr spcFirstLastPara="1" wrap="square" lIns="91433" tIns="45700" rIns="91433" bIns="45700" anchor="t" anchorCtr="0">
            <a:normAutofit/>
          </a:bodyPr>
          <a:lstStyle/>
          <a:p>
            <a:pPr marL="457189" indent="-389457">
              <a:lnSpc>
                <a:spcPct val="150000"/>
              </a:lnSpc>
              <a:spcBef>
                <a:spcPts val="0"/>
              </a:spcBef>
              <a:buClr>
                <a:schemeClr val="dk1"/>
              </a:buClr>
              <a:buSzPts val="1800"/>
            </a:pPr>
            <a:r>
              <a:rPr lang="en" sz="2400" dirty="0">
                <a:solidFill>
                  <a:schemeClr val="dk1"/>
                </a:solidFill>
              </a:rPr>
              <a:t>Big trend of using LLMs for applications and everyday purposes</a:t>
            </a:r>
            <a:endParaRPr sz="2400" dirty="0">
              <a:solidFill>
                <a:schemeClr val="dk1"/>
              </a:solidFill>
            </a:endParaRPr>
          </a:p>
          <a:p>
            <a:pPr marL="457189" indent="-389457">
              <a:lnSpc>
                <a:spcPct val="150000"/>
              </a:lnSpc>
              <a:spcBef>
                <a:spcPts val="0"/>
              </a:spcBef>
              <a:buClr>
                <a:schemeClr val="dk1"/>
              </a:buClr>
              <a:buSzPts val="1800"/>
            </a:pPr>
            <a:r>
              <a:rPr lang="en" sz="2400" dirty="0">
                <a:solidFill>
                  <a:schemeClr val="dk1"/>
                </a:solidFill>
              </a:rPr>
              <a:t>A requirement is ability to run quickly and easily on-devices</a:t>
            </a:r>
            <a:endParaRPr sz="2400" dirty="0">
              <a:solidFill>
                <a:schemeClr val="dk1"/>
              </a:solidFill>
            </a:endParaRPr>
          </a:p>
          <a:p>
            <a:pPr marL="457189" indent="-389457">
              <a:lnSpc>
                <a:spcPct val="150000"/>
              </a:lnSpc>
              <a:spcBef>
                <a:spcPts val="0"/>
              </a:spcBef>
              <a:buClr>
                <a:schemeClr val="dk1"/>
              </a:buClr>
              <a:buSzPts val="1800"/>
            </a:pPr>
            <a:r>
              <a:rPr lang="en" sz="2400" dirty="0">
                <a:solidFill>
                  <a:schemeClr val="dk1"/>
                </a:solidFill>
              </a:rPr>
              <a:t>AutoGPT and ChatGPT “plug-ins”</a:t>
            </a:r>
            <a:endParaRPr sz="2400" dirty="0">
              <a:solidFill>
                <a:schemeClr val="dk1"/>
              </a:solidFill>
            </a:endParaRPr>
          </a:p>
          <a:p>
            <a:pPr marL="457189" indent="-389457">
              <a:lnSpc>
                <a:spcPct val="150000"/>
              </a:lnSpc>
              <a:spcBef>
                <a:spcPts val="0"/>
              </a:spcBef>
              <a:buClr>
                <a:schemeClr val="dk1"/>
              </a:buClr>
              <a:buSzPts val="1800"/>
            </a:pPr>
            <a:r>
              <a:rPr lang="en" dirty="0">
                <a:solidFill>
                  <a:schemeClr val="dk1"/>
                </a:solidFill>
              </a:rPr>
              <a:t>Right now, work on smaller open-source models (e.g. LLaMA, Mistral)</a:t>
            </a:r>
            <a:endParaRPr dirty="0">
              <a:solidFill>
                <a:schemeClr val="dk1"/>
              </a:solidFill>
            </a:endParaRPr>
          </a:p>
          <a:p>
            <a:pPr marL="457189" indent="-389457">
              <a:lnSpc>
                <a:spcPct val="150000"/>
              </a:lnSpc>
              <a:spcBef>
                <a:spcPts val="0"/>
              </a:spcBef>
              <a:buClr>
                <a:schemeClr val="dk1"/>
              </a:buClr>
              <a:buSzPts val="1800"/>
            </a:pPr>
            <a:r>
              <a:rPr lang="en" sz="2400" dirty="0">
                <a:solidFill>
                  <a:schemeClr val="dk1"/>
                </a:solidFill>
              </a:rPr>
              <a:t>In the future: ability to finetune and run models locally, even on your phone!</a:t>
            </a:r>
            <a:endParaRPr sz="2400" dirty="0">
              <a:solidFill>
                <a:schemeClr val="dk1"/>
              </a:solidFill>
            </a:endParaRPr>
          </a:p>
          <a:p>
            <a:pPr marL="914377" lvl="1" indent="-372524">
              <a:lnSpc>
                <a:spcPct val="150000"/>
              </a:lnSpc>
              <a:spcBef>
                <a:spcPts val="0"/>
              </a:spcBef>
              <a:buClr>
                <a:schemeClr val="dk1"/>
              </a:buClr>
              <a:buSzPts val="1800"/>
            </a:pPr>
            <a:r>
              <a:rPr lang="en" sz="2400" dirty="0">
                <a:solidFill>
                  <a:schemeClr val="dk1"/>
                </a:solidFill>
              </a:rPr>
              <a:t>Getting more possible due to more open-source, but still very large and $</a:t>
            </a:r>
            <a:endParaRPr sz="2400" dirty="0">
              <a:solidFill>
                <a:schemeClr val="dk1"/>
              </a:solidFill>
            </a:endParaRPr>
          </a:p>
        </p:txBody>
      </p:sp>
      <p:sp>
        <p:nvSpPr>
          <p:cNvPr id="670" name="Google Shape;670;p82"/>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97</a:t>
            </a:fld>
            <a:endParaRPr/>
          </a:p>
        </p:txBody>
      </p:sp>
      <p:sp>
        <p:nvSpPr>
          <p:cNvPr id="671" name="Google Shape;671;p82"/>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672" name="Google Shape;672;p82"/>
          <p:cNvSpPr txBox="1">
            <a:spLocks noGrp="1"/>
          </p:cNvSpPr>
          <p:nvPr>
            <p:ph type="title"/>
          </p:nvPr>
        </p:nvSpPr>
        <p:spPr>
          <a:xfrm>
            <a:off x="343425" y="527981"/>
            <a:ext cx="11330400" cy="686800"/>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Minified LLMs and On-Device LLMs</a:t>
            </a:r>
            <a:endParaRPr sz="3600" dirty="0">
              <a:solidFill>
                <a:srgbClr val="30888E"/>
              </a:solidFill>
              <a:latin typeface="Calibri Light" panose="020F0302020204030204" pitchFamily="34" charset="0"/>
              <a:cs typeface="Calibri Light" panose="020F0302020204030204" pitchFamily="34" charset="0"/>
            </a:endParaRPr>
          </a:p>
        </p:txBody>
      </p:sp>
      <p:pic>
        <p:nvPicPr>
          <p:cNvPr id="7" name="Google Shape;118;p3" descr="A close up of a logo&#10;&#10;Description automatically generated"/>
          <p:cNvPicPr preferRelativeResize="0"/>
          <p:nvPr/>
        </p:nvPicPr>
        <p:blipFill rotWithShape="1">
          <a:blip r:embed="rId3">
            <a:alphaModFix/>
          </a:blip>
          <a:srcRect/>
          <a:stretch/>
        </p:blipFill>
        <p:spPr>
          <a:xfrm>
            <a:off x="9968076" y="933339"/>
            <a:ext cx="768927" cy="961823"/>
          </a:xfrm>
          <a:prstGeom prst="rect">
            <a:avLst/>
          </a:prstGeom>
          <a:noFill/>
          <a:ln>
            <a:noFill/>
          </a:ln>
        </p:spPr>
      </p:pic>
    </p:spTree>
    <p:extLst>
      <p:ext uri="{BB962C8B-B14F-4D97-AF65-F5344CB8AC3E}">
        <p14:creationId xmlns:p14="http://schemas.microsoft.com/office/powerpoint/2010/main" val="34259997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cxnSp>
        <p:nvCxnSpPr>
          <p:cNvPr id="677" name="Google Shape;677;p83"/>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78" name="Google Shape;678;p83"/>
          <p:cNvSpPr txBox="1">
            <a:spLocks noGrp="1"/>
          </p:cNvSpPr>
          <p:nvPr>
            <p:ph type="body" idx="1"/>
          </p:nvPr>
        </p:nvSpPr>
        <p:spPr>
          <a:xfrm>
            <a:off x="450233" y="1518667"/>
            <a:ext cx="11022400" cy="4951600"/>
          </a:xfrm>
          <a:prstGeom prst="rect">
            <a:avLst/>
          </a:prstGeom>
          <a:noFill/>
          <a:ln>
            <a:noFill/>
          </a:ln>
        </p:spPr>
        <p:txBody>
          <a:bodyPr spcFirstLastPara="1" wrap="square" lIns="91433" tIns="45700" rIns="91433" bIns="45700" anchor="t" anchorCtr="0">
            <a:noAutofit/>
          </a:bodyPr>
          <a:lstStyle/>
          <a:p>
            <a:pPr marL="457189" indent="-380990">
              <a:lnSpc>
                <a:spcPct val="150000"/>
              </a:lnSpc>
              <a:spcBef>
                <a:spcPts val="0"/>
              </a:spcBef>
              <a:buClr>
                <a:schemeClr val="dk1"/>
              </a:buClr>
              <a:buSzPts val="1700"/>
            </a:pPr>
            <a:r>
              <a:rPr lang="en" sz="2267">
                <a:solidFill>
                  <a:schemeClr val="dk1"/>
                </a:solidFill>
              </a:rPr>
              <a:t>Weakness of LLMs is that they are frozen in knowledge at a particular point in time, and don’t augment knowledge “on the fly”</a:t>
            </a:r>
            <a:endParaRPr sz="2267">
              <a:solidFill>
                <a:schemeClr val="dk1"/>
              </a:solidFill>
            </a:endParaRPr>
          </a:p>
          <a:p>
            <a:pPr marL="457189" indent="-380990">
              <a:lnSpc>
                <a:spcPct val="150000"/>
              </a:lnSpc>
              <a:spcBef>
                <a:spcPts val="0"/>
              </a:spcBef>
              <a:buClr>
                <a:schemeClr val="dk1"/>
              </a:buClr>
              <a:buSzPts val="1700"/>
            </a:pPr>
            <a:r>
              <a:rPr lang="en" sz="2267">
                <a:solidFill>
                  <a:schemeClr val="dk1"/>
                </a:solidFill>
              </a:rPr>
              <a:t>Hope to be able to remember the information while chatting with a particular user, both within the same conversation and across conversations</a:t>
            </a:r>
            <a:endParaRPr sz="2267">
              <a:solidFill>
                <a:schemeClr val="dk1"/>
              </a:solidFill>
            </a:endParaRPr>
          </a:p>
          <a:p>
            <a:pPr marL="914377" lvl="1" indent="-364058">
              <a:lnSpc>
                <a:spcPct val="150000"/>
              </a:lnSpc>
              <a:spcBef>
                <a:spcPts val="0"/>
              </a:spcBef>
              <a:buClr>
                <a:schemeClr val="dk1"/>
              </a:buClr>
              <a:buSzPts val="1700"/>
            </a:pPr>
            <a:r>
              <a:rPr lang="en" sz="2267">
                <a:solidFill>
                  <a:schemeClr val="dk1"/>
                </a:solidFill>
              </a:rPr>
              <a:t>Would help with context window limits and adapting to the particular user</a:t>
            </a:r>
            <a:endParaRPr sz="2267">
              <a:solidFill>
                <a:schemeClr val="dk1"/>
              </a:solidFill>
            </a:endParaRPr>
          </a:p>
          <a:p>
            <a:pPr marL="457189" indent="-380990">
              <a:lnSpc>
                <a:spcPct val="150000"/>
              </a:lnSpc>
              <a:spcBef>
                <a:spcPts val="0"/>
              </a:spcBef>
              <a:buClr>
                <a:schemeClr val="dk1"/>
              </a:buClr>
              <a:buSzPts val="1700"/>
            </a:pPr>
            <a:r>
              <a:rPr lang="en" sz="2267">
                <a:solidFill>
                  <a:schemeClr val="dk1"/>
                </a:solidFill>
              </a:rPr>
              <a:t>Widescale: somehow update the model “on the fly” with info from several users</a:t>
            </a:r>
            <a:endParaRPr sz="2267">
              <a:solidFill>
                <a:schemeClr val="dk1"/>
              </a:solidFill>
            </a:endParaRPr>
          </a:p>
          <a:p>
            <a:pPr marL="457189" indent="-380990">
              <a:lnSpc>
                <a:spcPct val="150000"/>
              </a:lnSpc>
              <a:spcBef>
                <a:spcPts val="0"/>
              </a:spcBef>
              <a:buClr>
                <a:schemeClr val="dk1"/>
              </a:buClr>
              <a:buSzPts val="1700"/>
            </a:pPr>
            <a:r>
              <a:rPr lang="en" sz="2267">
                <a:solidFill>
                  <a:schemeClr val="dk1"/>
                </a:solidFill>
              </a:rPr>
              <a:t>Further, they usually do not adapt their talking style and persona to the particular user, which could have applications such as mental health therapy</a:t>
            </a:r>
            <a:endParaRPr sz="2267">
              <a:solidFill>
                <a:schemeClr val="dk1"/>
              </a:solidFill>
            </a:endParaRPr>
          </a:p>
        </p:txBody>
      </p:sp>
      <p:sp>
        <p:nvSpPr>
          <p:cNvPr id="679" name="Google Shape;679;p83"/>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98</a:t>
            </a:fld>
            <a:endParaRPr/>
          </a:p>
        </p:txBody>
      </p:sp>
      <p:sp>
        <p:nvSpPr>
          <p:cNvPr id="680" name="Google Shape;680;p83"/>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681" name="Google Shape;681;p83"/>
          <p:cNvSpPr txBox="1">
            <a:spLocks noGrp="1"/>
          </p:cNvSpPr>
          <p:nvPr>
            <p:ph type="title"/>
          </p:nvPr>
        </p:nvSpPr>
        <p:spPr>
          <a:xfrm>
            <a:off x="416411" y="251146"/>
            <a:ext cx="11330400" cy="546251"/>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Memory Augmentation &amp; Personalization</a:t>
            </a:r>
            <a:endParaRPr sz="3600" dirty="0">
              <a:solidFill>
                <a:srgbClr val="30888E"/>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10886912" y="736222"/>
            <a:ext cx="768163" cy="957155"/>
          </a:xfrm>
          <a:prstGeom prst="rect">
            <a:avLst/>
          </a:prstGeom>
        </p:spPr>
      </p:pic>
    </p:spTree>
    <p:extLst>
      <p:ext uri="{BB962C8B-B14F-4D97-AF65-F5344CB8AC3E}">
        <p14:creationId xmlns:p14="http://schemas.microsoft.com/office/powerpoint/2010/main" val="7888211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cxnSp>
        <p:nvCxnSpPr>
          <p:cNvPr id="686" name="Google Shape;686;p84"/>
          <p:cNvCxnSpPr/>
          <p:nvPr/>
        </p:nvCxnSpPr>
        <p:spPr>
          <a:xfrm>
            <a:off x="0" y="0"/>
            <a:ext cx="914400" cy="0"/>
          </a:xfrm>
          <a:prstGeom prst="straightConnector1">
            <a:avLst/>
          </a:prstGeom>
          <a:noFill/>
          <a:ln w="9525" cap="rnd" cmpd="sng">
            <a:solidFill>
              <a:srgbClr val="FBFFFF"/>
            </a:solidFill>
            <a:prstDash val="solid"/>
            <a:round/>
            <a:headEnd type="none" w="sm" len="sm"/>
            <a:tailEnd type="none" w="sm" len="sm"/>
          </a:ln>
        </p:spPr>
      </p:cxnSp>
      <p:sp>
        <p:nvSpPr>
          <p:cNvPr id="687" name="Google Shape;687;p84"/>
          <p:cNvSpPr txBox="1">
            <a:spLocks noGrp="1"/>
          </p:cNvSpPr>
          <p:nvPr>
            <p:ph type="body" idx="1"/>
          </p:nvPr>
        </p:nvSpPr>
        <p:spPr>
          <a:xfrm>
            <a:off x="450233" y="1518667"/>
            <a:ext cx="11371600" cy="4951600"/>
          </a:xfrm>
          <a:prstGeom prst="rect">
            <a:avLst/>
          </a:prstGeom>
          <a:noFill/>
          <a:ln>
            <a:noFill/>
          </a:ln>
        </p:spPr>
        <p:txBody>
          <a:bodyPr spcFirstLastPara="1" wrap="square" lIns="91433" tIns="45700" rIns="91433" bIns="45700" anchor="t" anchorCtr="0">
            <a:noAutofit/>
          </a:bodyPr>
          <a:lstStyle/>
          <a:p>
            <a:pPr marL="457189" indent="-372524">
              <a:lnSpc>
                <a:spcPct val="150000"/>
              </a:lnSpc>
              <a:spcBef>
                <a:spcPts val="0"/>
              </a:spcBef>
              <a:buClr>
                <a:schemeClr val="dk1"/>
              </a:buClr>
              <a:buSzPts val="1600"/>
            </a:pPr>
            <a:r>
              <a:rPr lang="en" sz="2133" dirty="0">
                <a:solidFill>
                  <a:schemeClr val="dk1"/>
                </a:solidFill>
              </a:rPr>
              <a:t>Potential approaches:</a:t>
            </a:r>
            <a:endParaRPr sz="2133" dirty="0">
              <a:solidFill>
                <a:schemeClr val="dk1"/>
              </a:solidFill>
            </a:endParaRPr>
          </a:p>
          <a:p>
            <a:pPr marL="914377" lvl="1" indent="-355591">
              <a:lnSpc>
                <a:spcPct val="150000"/>
              </a:lnSpc>
              <a:spcBef>
                <a:spcPts val="0"/>
              </a:spcBef>
              <a:buClr>
                <a:schemeClr val="dk1"/>
              </a:buClr>
              <a:buSzPts val="1600"/>
            </a:pPr>
            <a:r>
              <a:rPr lang="en" sz="2133" dirty="0">
                <a:solidFill>
                  <a:schemeClr val="dk1"/>
                </a:solidFill>
              </a:rPr>
              <a:t>Memory bank - not feasible/efficient with larger amounts of data</a:t>
            </a:r>
            <a:endParaRPr sz="2133" dirty="0">
              <a:solidFill>
                <a:schemeClr val="dk1"/>
              </a:solidFill>
            </a:endParaRPr>
          </a:p>
          <a:p>
            <a:pPr marL="914377" lvl="1" indent="-355591">
              <a:lnSpc>
                <a:spcPct val="150000"/>
              </a:lnSpc>
              <a:spcBef>
                <a:spcPts val="0"/>
              </a:spcBef>
              <a:buClr>
                <a:schemeClr val="dk1"/>
              </a:buClr>
              <a:buSzPts val="1600"/>
            </a:pPr>
            <a:r>
              <a:rPr lang="en" sz="2133" dirty="0">
                <a:solidFill>
                  <a:schemeClr val="dk1"/>
                </a:solidFill>
              </a:rPr>
              <a:t>Prefix-tuning approaches (finetune a small part of the model) - too expensive</a:t>
            </a:r>
            <a:endParaRPr sz="2133" dirty="0">
              <a:solidFill>
                <a:schemeClr val="dk1"/>
              </a:solidFill>
            </a:endParaRPr>
          </a:p>
          <a:p>
            <a:pPr marL="914377" lvl="1" indent="-355591">
              <a:lnSpc>
                <a:spcPct val="150000"/>
              </a:lnSpc>
              <a:spcBef>
                <a:spcPts val="0"/>
              </a:spcBef>
              <a:buClr>
                <a:schemeClr val="dk1"/>
              </a:buClr>
              <a:buSzPts val="1600"/>
            </a:pPr>
            <a:r>
              <a:rPr lang="en" sz="2133" dirty="0">
                <a:solidFill>
                  <a:schemeClr val="dk1"/>
                </a:solidFill>
              </a:rPr>
              <a:t>Some prompt-based approach - do not see how this would be possible to change the model itself, but can at least help it “personalize” to the user</a:t>
            </a:r>
            <a:endParaRPr sz="2133" dirty="0">
              <a:solidFill>
                <a:schemeClr val="dk1"/>
              </a:solidFill>
            </a:endParaRPr>
          </a:p>
          <a:p>
            <a:pPr marL="914377" lvl="1" indent="-355591">
              <a:lnSpc>
                <a:spcPct val="150000"/>
              </a:lnSpc>
              <a:spcBef>
                <a:spcPts val="0"/>
              </a:spcBef>
              <a:buClr>
                <a:schemeClr val="dk1"/>
              </a:buClr>
              <a:buSzPts val="1600"/>
            </a:pPr>
            <a:r>
              <a:rPr lang="en" sz="2133" dirty="0">
                <a:solidFill>
                  <a:schemeClr val="dk1"/>
                </a:solidFill>
              </a:rPr>
              <a:t>RAG: retrieval-augmented generation (data store, augment context each time)</a:t>
            </a:r>
            <a:endParaRPr sz="2133" dirty="0">
              <a:solidFill>
                <a:schemeClr val="dk1"/>
              </a:solidFill>
            </a:endParaRPr>
          </a:p>
          <a:p>
            <a:pPr marL="1371566" lvl="2" indent="-355591">
              <a:lnSpc>
                <a:spcPct val="150000"/>
              </a:lnSpc>
              <a:spcBef>
                <a:spcPts val="0"/>
              </a:spcBef>
              <a:buClr>
                <a:schemeClr val="dk1"/>
              </a:buClr>
              <a:buSzPts val="1600"/>
            </a:pPr>
            <a:r>
              <a:rPr lang="en" sz="2133" dirty="0">
                <a:solidFill>
                  <a:schemeClr val="dk1"/>
                </a:solidFill>
              </a:rPr>
              <a:t>Relies on high-quality external data store</a:t>
            </a:r>
            <a:endParaRPr sz="2133" dirty="0">
              <a:solidFill>
                <a:schemeClr val="dk1"/>
              </a:solidFill>
            </a:endParaRPr>
          </a:p>
          <a:p>
            <a:pPr marL="1371566" lvl="2" indent="-355591">
              <a:lnSpc>
                <a:spcPct val="150000"/>
              </a:lnSpc>
              <a:spcBef>
                <a:spcPts val="0"/>
              </a:spcBef>
              <a:buClr>
                <a:schemeClr val="dk1"/>
              </a:buClr>
              <a:buSzPts val="1600"/>
            </a:pPr>
            <a:r>
              <a:rPr lang="en" sz="2133" dirty="0">
                <a:solidFill>
                  <a:schemeClr val="dk1"/>
                </a:solidFill>
              </a:rPr>
              <a:t>Typically not end-to-end</a:t>
            </a:r>
            <a:endParaRPr sz="2133" dirty="0">
              <a:solidFill>
                <a:schemeClr val="dk1"/>
              </a:solidFill>
            </a:endParaRPr>
          </a:p>
          <a:p>
            <a:pPr marL="1371566" lvl="2" indent="-355591">
              <a:lnSpc>
                <a:spcPct val="150000"/>
              </a:lnSpc>
              <a:spcBef>
                <a:spcPts val="0"/>
              </a:spcBef>
              <a:buClr>
                <a:schemeClr val="dk1"/>
              </a:buClr>
              <a:buSzPts val="1600"/>
            </a:pPr>
            <a:r>
              <a:rPr lang="en" sz="2133" dirty="0">
                <a:solidFill>
                  <a:schemeClr val="dk1"/>
                </a:solidFill>
              </a:rPr>
              <a:t>Not within the “brain” of the model but outside:</a:t>
            </a:r>
            <a:endParaRPr sz="2133" dirty="0">
              <a:solidFill>
                <a:schemeClr val="dk1"/>
              </a:solidFill>
            </a:endParaRPr>
          </a:p>
          <a:p>
            <a:pPr marL="1828754" lvl="3" indent="-355591">
              <a:lnSpc>
                <a:spcPct val="150000"/>
              </a:lnSpc>
              <a:spcBef>
                <a:spcPts val="0"/>
              </a:spcBef>
              <a:buClr>
                <a:schemeClr val="dk1"/>
              </a:buClr>
              <a:buSzPts val="1600"/>
            </a:pPr>
            <a:r>
              <a:rPr lang="en" sz="2133" dirty="0">
                <a:solidFill>
                  <a:schemeClr val="dk1"/>
                </a:solidFill>
              </a:rPr>
              <a:t>Suitable for knowledge/facts, but not fundamental capabilities and skills</a:t>
            </a:r>
            <a:endParaRPr sz="2133" dirty="0">
              <a:solidFill>
                <a:schemeClr val="dk1"/>
              </a:solidFill>
            </a:endParaRPr>
          </a:p>
        </p:txBody>
      </p:sp>
      <p:sp>
        <p:nvSpPr>
          <p:cNvPr id="688" name="Google Shape;688;p84"/>
          <p:cNvSpPr txBox="1">
            <a:spLocks noGrp="1"/>
          </p:cNvSpPr>
          <p:nvPr>
            <p:ph type="sldNum" idx="12"/>
          </p:nvPr>
        </p:nvSpPr>
        <p:spPr>
          <a:xfrm>
            <a:off x="7764405" y="221797"/>
            <a:ext cx="628800" cy="575600"/>
          </a:xfrm>
          <a:prstGeom prst="rect">
            <a:avLst/>
          </a:prstGeom>
          <a:noFill/>
          <a:ln>
            <a:noFill/>
          </a:ln>
        </p:spPr>
        <p:txBody>
          <a:bodyPr spcFirstLastPara="1" wrap="square" lIns="91433" tIns="45700" rIns="91433" bIns="45700" anchor="b" anchorCtr="0">
            <a:noAutofit/>
          </a:bodyPr>
          <a:lstStyle/>
          <a:p>
            <a:fld id="{00000000-1234-1234-1234-123412341234}" type="slidenum">
              <a:rPr lang="en"/>
              <a:pPr/>
              <a:t>99</a:t>
            </a:fld>
            <a:endParaRPr/>
          </a:p>
        </p:txBody>
      </p:sp>
      <p:sp>
        <p:nvSpPr>
          <p:cNvPr id="689" name="Google Shape;689;p84"/>
          <p:cNvSpPr/>
          <p:nvPr/>
        </p:nvSpPr>
        <p:spPr>
          <a:xfrm>
            <a:off x="10352540" y="-152400"/>
            <a:ext cx="1210800" cy="1367200"/>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buClr>
                <a:srgbClr val="000000"/>
              </a:buClr>
              <a:buSzPts val="1400"/>
              <a:buFont typeface="Arial"/>
              <a:buNone/>
            </a:pPr>
            <a:endParaRPr sz="1867" kern="0">
              <a:solidFill>
                <a:srgbClr val="FFFFFF"/>
              </a:solidFill>
              <a:latin typeface="Century Gothic"/>
              <a:ea typeface="Century Gothic"/>
              <a:cs typeface="Century Gothic"/>
              <a:sym typeface="Century Gothic"/>
            </a:endParaRPr>
          </a:p>
        </p:txBody>
      </p:sp>
      <p:sp>
        <p:nvSpPr>
          <p:cNvPr id="690" name="Google Shape;690;p84"/>
          <p:cNvSpPr txBox="1">
            <a:spLocks noGrp="1"/>
          </p:cNvSpPr>
          <p:nvPr>
            <p:ph type="title"/>
          </p:nvPr>
        </p:nvSpPr>
        <p:spPr>
          <a:xfrm>
            <a:off x="450233" y="221797"/>
            <a:ext cx="11330400" cy="499474"/>
          </a:xfrm>
          <a:prstGeom prst="rect">
            <a:avLst/>
          </a:prstGeom>
          <a:noFill/>
          <a:ln>
            <a:noFill/>
          </a:ln>
        </p:spPr>
        <p:txBody>
          <a:bodyPr spcFirstLastPara="1" wrap="square" lIns="91433" tIns="45700" rIns="91433" bIns="45700" anchor="t" anchorCtr="0">
            <a:noAutofit/>
          </a:bodyPr>
          <a:lstStyle/>
          <a:p>
            <a:pPr algn="ctr">
              <a:buClr>
                <a:srgbClr val="30888E"/>
              </a:buClr>
              <a:buSzPts val="2700"/>
            </a:pPr>
            <a:r>
              <a:rPr lang="en" sz="3600" dirty="0">
                <a:solidFill>
                  <a:srgbClr val="30888E"/>
                </a:solidFill>
                <a:latin typeface="Calibri Light" panose="020F0302020204030204" pitchFamily="34" charset="0"/>
                <a:cs typeface="Calibri Light" panose="020F0302020204030204" pitchFamily="34" charset="0"/>
              </a:rPr>
              <a:t>Memory Augmentation &amp; Personalization</a:t>
            </a:r>
            <a:endParaRPr sz="3600" dirty="0">
              <a:solidFill>
                <a:srgbClr val="30888E"/>
              </a:solidFill>
              <a:latin typeface="Calibri Light" panose="020F0302020204030204" pitchFamily="34" charset="0"/>
              <a:cs typeface="Calibri Light" panose="020F0302020204030204" pitchFamily="34" charset="0"/>
            </a:endParaRPr>
          </a:p>
          <a:p>
            <a:pPr>
              <a:buClr>
                <a:srgbClr val="30888E"/>
              </a:buClr>
              <a:buSzPts val="2700"/>
            </a:pPr>
            <a:endParaRPr sz="3333" b="1" dirty="0">
              <a:solidFill>
                <a:srgbClr val="30888E"/>
              </a:solidFill>
            </a:endParaRPr>
          </a:p>
        </p:txBody>
      </p:sp>
      <p:pic>
        <p:nvPicPr>
          <p:cNvPr id="2" name="Picture 1"/>
          <p:cNvPicPr>
            <a:picLocks noChangeAspect="1"/>
          </p:cNvPicPr>
          <p:nvPr/>
        </p:nvPicPr>
        <p:blipFill>
          <a:blip r:embed="rId3"/>
          <a:stretch>
            <a:fillRect/>
          </a:stretch>
        </p:blipFill>
        <p:spPr>
          <a:xfrm>
            <a:off x="10957940" y="861337"/>
            <a:ext cx="768163" cy="957155"/>
          </a:xfrm>
          <a:prstGeom prst="rect">
            <a:avLst/>
          </a:prstGeom>
        </p:spPr>
      </p:pic>
    </p:spTree>
    <p:extLst>
      <p:ext uri="{BB962C8B-B14F-4D97-AF65-F5344CB8AC3E}">
        <p14:creationId xmlns:p14="http://schemas.microsoft.com/office/powerpoint/2010/main" val="11184228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26"/>
</p:tagLst>
</file>

<file path=ppt/tags/tag2.xml><?xml version="1.0" encoding="utf-8"?>
<p:tagLst xmlns:a="http://schemas.openxmlformats.org/drawingml/2006/main" xmlns:r="http://schemas.openxmlformats.org/officeDocument/2006/relationships" xmlns:p="http://schemas.openxmlformats.org/presentationml/2006/main">
  <p:tag name="AS_UNIQUEID" val="127"/>
</p:tagLst>
</file>

<file path=ppt/tags/tag3.xml><?xml version="1.0" encoding="utf-8"?>
<p:tagLst xmlns:a="http://schemas.openxmlformats.org/drawingml/2006/main" xmlns:r="http://schemas.openxmlformats.org/officeDocument/2006/relationships" xmlns:p="http://schemas.openxmlformats.org/presentationml/2006/main">
  <p:tag name="AS_UNIQUEID" val="128"/>
</p:tagLst>
</file>

<file path=ppt/tags/tag4.xml><?xml version="1.0" encoding="utf-8"?>
<p:tagLst xmlns:a="http://schemas.openxmlformats.org/drawingml/2006/main" xmlns:r="http://schemas.openxmlformats.org/officeDocument/2006/relationships" xmlns:p="http://schemas.openxmlformats.org/presentationml/2006/main">
  <p:tag name="AS_UNIQUEID" val="130"/>
</p:tagLst>
</file>

<file path=ppt/tags/tag5.xml><?xml version="1.0" encoding="utf-8"?>
<p:tagLst xmlns:a="http://schemas.openxmlformats.org/drawingml/2006/main" xmlns:r="http://schemas.openxmlformats.org/officeDocument/2006/relationships" xmlns:p="http://schemas.openxmlformats.org/presentationml/2006/main">
  <p:tag name="AS_UNIQUEID" val="131"/>
</p:tagLst>
</file>

<file path=ppt/tags/tag6.xml><?xml version="1.0" encoding="utf-8"?>
<p:tagLst xmlns:a="http://schemas.openxmlformats.org/drawingml/2006/main" xmlns:r="http://schemas.openxmlformats.org/officeDocument/2006/relationships" xmlns:p="http://schemas.openxmlformats.org/presentationml/2006/main">
  <p:tag name="AS_UNIQUEID" val="1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AIIA00">
  <a:themeElements>
    <a:clrScheme name="1_AIIA00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fontScheme name="1_AIIA00">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AIIA00 1">
        <a:dk1>
          <a:srgbClr val="000000"/>
        </a:dk1>
        <a:lt1>
          <a:srgbClr val="FFFFFF"/>
        </a:lt1>
        <a:dk2>
          <a:srgbClr val="0066CC"/>
        </a:dk2>
        <a:lt2>
          <a:srgbClr val="CBCBCB"/>
        </a:lt2>
        <a:accent1>
          <a:srgbClr val="00CCFF"/>
        </a:accent1>
        <a:accent2>
          <a:srgbClr val="00FFCC"/>
        </a:accent2>
        <a:accent3>
          <a:srgbClr val="AAB8E2"/>
        </a:accent3>
        <a:accent4>
          <a:srgbClr val="DADADA"/>
        </a:accent4>
        <a:accent5>
          <a:srgbClr val="AAE2FF"/>
        </a:accent5>
        <a:accent6>
          <a:srgbClr val="00E7B9"/>
        </a:accent6>
        <a:hlink>
          <a:srgbClr val="FF3300"/>
        </a:hlink>
        <a:folHlink>
          <a:srgbClr val="FF7C80"/>
        </a:folHlink>
      </a:clrScheme>
      <a:clrMap bg1="dk2" tx1="lt1" bg2="dk1" tx2="lt2" accent1="accent1" accent2="accent2" accent3="accent3" accent4="accent4" accent5="accent5" accent6="accent6" hlink="hlink" folHlink="folHlink"/>
    </a:extraClrScheme>
    <a:extraClrScheme>
      <a:clrScheme name="1_AIIA00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1_AIIA00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2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5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10072</Words>
  <Application>Microsoft Office PowerPoint</Application>
  <PresentationFormat>Widescreen</PresentationFormat>
  <Paragraphs>1063</Paragraphs>
  <Slides>107</Slides>
  <Notes>25</Notes>
  <HiddenSlides>0</HiddenSlides>
  <MMClips>0</MMClips>
  <ScaleCrop>false</ScaleCrop>
  <HeadingPairs>
    <vt:vector size="6" baseType="variant">
      <vt:variant>
        <vt:lpstr>Fonts Used</vt:lpstr>
      </vt:variant>
      <vt:variant>
        <vt:i4>20</vt:i4>
      </vt:variant>
      <vt:variant>
        <vt:lpstr>Theme</vt:lpstr>
      </vt:variant>
      <vt:variant>
        <vt:i4>27</vt:i4>
      </vt:variant>
      <vt:variant>
        <vt:lpstr>Slide Titles</vt:lpstr>
      </vt:variant>
      <vt:variant>
        <vt:i4>107</vt:i4>
      </vt:variant>
    </vt:vector>
  </HeadingPairs>
  <TitlesOfParts>
    <vt:vector size="154" baseType="lpstr">
      <vt:lpstr>MS PGothic</vt:lpstr>
      <vt:lpstr>Arial</vt:lpstr>
      <vt:lpstr>Arial MT</vt:lpstr>
      <vt:lpstr>Calibri</vt:lpstr>
      <vt:lpstr>Calibri Light</vt:lpstr>
      <vt:lpstr>Century Gothic</vt:lpstr>
      <vt:lpstr>Courier New</vt:lpstr>
      <vt:lpstr>DM Sans</vt:lpstr>
      <vt:lpstr>Georgia</vt:lpstr>
      <vt:lpstr>QCWHBU+TsukuARdGothic-Regular</vt:lpstr>
      <vt:lpstr>Roboto</vt:lpstr>
      <vt:lpstr>SOCIOF+TsukuARdGothic-Regular</vt:lpstr>
      <vt:lpstr>Söhne</vt:lpstr>
      <vt:lpstr>Times New Roman</vt:lpstr>
      <vt:lpstr>Tw Cen MT</vt:lpstr>
      <vt:lpstr>Tw Cen MT Condensed</vt:lpstr>
      <vt:lpstr>VL PGothic</vt:lpstr>
      <vt:lpstr>Wingdings</vt:lpstr>
      <vt:lpstr>方正兰亭黑_GBK</vt:lpstr>
      <vt:lpstr>等线</vt:lpstr>
      <vt:lpstr>Office Theme</vt:lpstr>
      <vt:lpstr>1_Office Theme</vt:lpstr>
      <vt:lpstr>Theme Office</vt:lpstr>
      <vt:lpstr>5_Office Theme</vt:lpstr>
      <vt:lpstr>6_Office Theme</vt:lpstr>
      <vt:lpstr>7_Office Theme</vt:lpstr>
      <vt:lpstr>9_Office Theme</vt:lpstr>
      <vt:lpstr>11_Office Theme</vt:lpstr>
      <vt:lpstr>24_Office Theme</vt:lpstr>
      <vt:lpstr>12_Office Theme</vt:lpstr>
      <vt:lpstr>13_Office Theme</vt:lpstr>
      <vt:lpstr>1_AIIA00</vt:lpstr>
      <vt:lpstr>25_Office Theme</vt:lpstr>
      <vt:lpstr>16_Office Theme</vt:lpstr>
      <vt:lpstr>23_Office Theme</vt:lpstr>
      <vt:lpstr>17_Office Theme</vt:lpstr>
      <vt:lpstr>1_Theme Office</vt:lpstr>
      <vt:lpstr>2_Office Theme</vt:lpstr>
      <vt:lpstr>Simple Light</vt:lpstr>
      <vt:lpstr>1_Simple Light</vt:lpstr>
      <vt:lpstr>3_Simple Light</vt:lpstr>
      <vt:lpstr>2_Simple Light</vt:lpstr>
      <vt:lpstr>4_Simple Light</vt:lpstr>
      <vt:lpstr>5_Simple Light</vt:lpstr>
      <vt:lpstr>3_Office Theme</vt:lpstr>
      <vt:lpstr>4_Office Theme</vt:lpstr>
      <vt:lpstr>8_Office Theme</vt:lpstr>
      <vt:lpstr>Transformers and Large Language  Models</vt:lpstr>
      <vt:lpstr>Foundation Models –their origin</vt:lpstr>
      <vt:lpstr>Self Supervision, Auto Regression and Transformers</vt:lpstr>
      <vt:lpstr>Foundation Model</vt:lpstr>
      <vt:lpstr>The naming of Foundation Models</vt:lpstr>
      <vt:lpstr>Homogenization across research communities</vt:lpstr>
      <vt:lpstr> Target tasks and datasets </vt:lpstr>
      <vt:lpstr>Attention Timeline</vt:lpstr>
      <vt:lpstr>Stages in Language Representation</vt:lpstr>
      <vt:lpstr>Pre-training general Language Representations</vt:lpstr>
      <vt:lpstr>                                    Basic Concepts</vt:lpstr>
      <vt:lpstr>                                                              Basic Concepts </vt:lpstr>
      <vt:lpstr>What is Attention and Self Attention?</vt:lpstr>
      <vt:lpstr> Example of Attention</vt:lpstr>
      <vt:lpstr>Attention</vt:lpstr>
      <vt:lpstr>Soft attention</vt:lpstr>
      <vt:lpstr>                             Attention </vt:lpstr>
      <vt:lpstr>                                    Attention</vt:lpstr>
      <vt:lpstr>Encoder and Decoder Self Attention</vt:lpstr>
      <vt:lpstr>Encoder-Decoder Attention </vt:lpstr>
      <vt:lpstr>Multi Head Attention</vt:lpstr>
      <vt:lpstr>Model Architecture</vt:lpstr>
      <vt:lpstr>Transformer Model Architecture </vt:lpstr>
      <vt:lpstr>BERT</vt:lpstr>
      <vt:lpstr>Model Details</vt:lpstr>
      <vt:lpstr>Fine-Tuning Procedure</vt:lpstr>
      <vt:lpstr>ALBERT</vt:lpstr>
      <vt:lpstr>ROBERTa Transformer </vt:lpstr>
      <vt:lpstr>RoBERTa</vt:lpstr>
      <vt:lpstr>OpenAI GPT(Generative Pre-training Transformer)</vt:lpstr>
      <vt:lpstr>PowerPoint Presentation</vt:lpstr>
      <vt:lpstr>Generative Pre –Trained  Transformer (GPT)</vt:lpstr>
      <vt:lpstr>PowerPoint Presentation</vt:lpstr>
      <vt:lpstr>PowerPoint Presentation</vt:lpstr>
      <vt:lpstr>Contextual embeddings: intuition</vt:lpstr>
      <vt:lpstr>Market Trends</vt:lpstr>
      <vt:lpstr>Large Language Models and impact in Industry</vt:lpstr>
      <vt:lpstr>Software aspects and importance of LLMs</vt:lpstr>
      <vt:lpstr>LLaMA</vt:lpstr>
      <vt:lpstr>      LLaMA</vt:lpstr>
      <vt:lpstr>LLaMA</vt:lpstr>
      <vt:lpstr>LLaMA</vt:lpstr>
      <vt:lpstr>LLaMA</vt:lpstr>
      <vt:lpstr>LLaMA</vt:lpstr>
      <vt:lpstr>LLaMA</vt:lpstr>
      <vt:lpstr>LLaMA</vt:lpstr>
      <vt:lpstr>Llama dialogue</vt:lpstr>
      <vt:lpstr>      MEGALODON       </vt:lpstr>
      <vt:lpstr>Gopher </vt:lpstr>
      <vt:lpstr>      PaLM 2</vt:lpstr>
      <vt:lpstr>Chinchilla</vt:lpstr>
      <vt:lpstr>BLOOM</vt:lpstr>
      <vt:lpstr>Baichuan</vt:lpstr>
      <vt:lpstr> Vicuna</vt:lpstr>
      <vt:lpstr> Mistral </vt:lpstr>
      <vt:lpstr>Gemma</vt:lpstr>
      <vt:lpstr>  Mamba       </vt:lpstr>
      <vt:lpstr>State Space Model</vt:lpstr>
      <vt:lpstr>                           Selective State Space Models (SSMs)</vt:lpstr>
      <vt:lpstr>Selective State Space Models (SSTM)</vt:lpstr>
      <vt:lpstr>Mamba Block </vt:lpstr>
      <vt:lpstr>Jamba Architecture</vt:lpstr>
      <vt:lpstr>Benchmark Comparison of Open Source LLMs</vt:lpstr>
      <vt:lpstr>Large Language Models and impact in Industry</vt:lpstr>
      <vt:lpstr>Software aspects and importance of LLMs</vt:lpstr>
      <vt:lpstr>Reinforcement Learning with Human Feedback (RLHF)</vt:lpstr>
      <vt:lpstr>GPT-3.5</vt:lpstr>
      <vt:lpstr>   GPT 3.5 </vt:lpstr>
      <vt:lpstr>Generative Pre –Trained  Transformer-3 (GPT-3)</vt:lpstr>
      <vt:lpstr>Generative Pre –Trained  Transformer-3 (GPT-3)</vt:lpstr>
      <vt:lpstr>Generative Pre –Trained  Transformer-3 (GPT-3)</vt:lpstr>
      <vt:lpstr>InstructGPT or GPT- 3.5 and ChatGPT</vt:lpstr>
      <vt:lpstr>ChatGPT</vt:lpstr>
      <vt:lpstr>                                     ChatGPT</vt:lpstr>
      <vt:lpstr>Sample mathematical dialogue in ChatGPT 3.5 </vt:lpstr>
      <vt:lpstr>Example of Mathematical Function using ChatGPT 3.5</vt:lpstr>
      <vt:lpstr>Example of Inference in Chat GPT 3.5</vt:lpstr>
      <vt:lpstr>Example of Inference in Chat GPT 3.5 (continued)</vt:lpstr>
      <vt:lpstr>                                      GPT-4</vt:lpstr>
      <vt:lpstr>GPT-4</vt:lpstr>
      <vt:lpstr>PowerPoint Presentation</vt:lpstr>
      <vt:lpstr>Comparison of Open Source Large Language Models (LLMs)</vt:lpstr>
      <vt:lpstr>Inference Efficiency of Open Source LLMs</vt:lpstr>
      <vt:lpstr>PowerPoint Presentation</vt:lpstr>
      <vt:lpstr>PowerPoint Presentation</vt:lpstr>
      <vt:lpstr>PowerPoint Presentation</vt:lpstr>
      <vt:lpstr>Gemini</vt:lpstr>
      <vt:lpstr>Gemini</vt:lpstr>
      <vt:lpstr>PowerPoint Presentation</vt:lpstr>
      <vt:lpstr>Current trends in LLMs</vt:lpstr>
      <vt:lpstr>Where we are (2024)</vt:lpstr>
      <vt:lpstr>The Future (What’s Next?)</vt:lpstr>
      <vt:lpstr>The Future (What’s Missing?)</vt:lpstr>
      <vt:lpstr>Requiring Large Amounts of Data, Compute, and Cost</vt:lpstr>
      <vt:lpstr>BabyLM: Children vs. LLMs</vt:lpstr>
      <vt:lpstr>BabyLM: Children vs. LLMs</vt:lpstr>
      <vt:lpstr>Minified LLMs and On-Device LLMs</vt:lpstr>
      <vt:lpstr>Memory Augmentation &amp; Personalization</vt:lpstr>
      <vt:lpstr>Memory Augmentation &amp; Personalization </vt:lpstr>
      <vt:lpstr>Pretraining Data Synthesis &amp; Selection</vt:lpstr>
      <vt:lpstr>Microsoft Phi-2 Model</vt:lpstr>
      <vt:lpstr>New Knowledge or “Memorizing”? </vt:lpstr>
      <vt:lpstr>Continual Learning </vt:lpstr>
      <vt:lpstr>Interpretability of LLMs</vt:lpstr>
      <vt:lpstr>Model Editing &amp; Mechanistic Interpretability </vt:lpstr>
      <vt:lpstr>References </vt:lpstr>
      <vt:lpstr>[11] On the Opportunities and Risks of Foundation Models, Bommasani et al, arXiv:2108.07258v3 [12] Scaling Language Models  Methods, Analysis &amp; Insights from Training Gopher Rae et al        arXiv 2112.11446 [13] PaLM: Scaling Language Modeling with Pathways, Chowdhery et al arXiv:2204.02311 [14] BLOOM A 176B-Parameter Open-Access Multilingual  Model BigScience Workshop         arXiv 2211.05100 [15] LLaMA: Open and Efficient Foundation Language Models Touvron et al. arXiv:2302.13971  [16] GPT-4 Technical Report OpenAI arXiv 2303.08774 [17] Baichuan 2 Open Large-scale Language Models Yang  et al arXiv 2309.10305 [18] Mistral 7B Jiang et al arXIv 2310.06825 [19] Mamba: Linear-Time Sequence Modeling with Selective State Spaces, Gu et al arXiv 2312.00752[   [20] Gemini: A Family of Highly Capable Multimodal Models, Gemini Team arXiv:2312.11805v2  [21] Gemma: Open Models Based on Gemini Research and Technology, Mesnard et al.          arXiv:2403.08295v4  [22] Jamba: A Hybrid Transformer-Mamba Language Model, Lieber et al,  arXiv:2403.19887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129</cp:revision>
  <dcterms:created xsi:type="dcterms:W3CDTF">2024-04-10T05:29:41Z</dcterms:created>
  <dcterms:modified xsi:type="dcterms:W3CDTF">2024-04-20T08:46:32Z</dcterms:modified>
</cp:coreProperties>
</file>